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4210" r:id="rId1"/>
  </p:sldMasterIdLst>
  <p:notesMasterIdLst>
    <p:notesMasterId r:id="rId61"/>
  </p:notesMasterIdLst>
  <p:handoutMasterIdLst>
    <p:handoutMasterId r:id="rId62"/>
  </p:handoutMasterIdLst>
  <p:sldIdLst>
    <p:sldId id="1215" r:id="rId2"/>
    <p:sldId id="1125" r:id="rId3"/>
    <p:sldId id="1126" r:id="rId4"/>
    <p:sldId id="1127" r:id="rId5"/>
    <p:sldId id="1195" r:id="rId6"/>
    <p:sldId id="1128" r:id="rId7"/>
    <p:sldId id="1129" r:id="rId8"/>
    <p:sldId id="1130" r:id="rId9"/>
    <p:sldId id="1134" r:id="rId10"/>
    <p:sldId id="1135" r:id="rId11"/>
    <p:sldId id="1138" r:id="rId12"/>
    <p:sldId id="1139" r:id="rId13"/>
    <p:sldId id="1140" r:id="rId14"/>
    <p:sldId id="1141" r:id="rId15"/>
    <p:sldId id="1165" r:id="rId16"/>
    <p:sldId id="1168" r:id="rId17"/>
    <p:sldId id="1169" r:id="rId18"/>
    <p:sldId id="1171" r:id="rId19"/>
    <p:sldId id="1172" r:id="rId20"/>
    <p:sldId id="1173" r:id="rId21"/>
    <p:sldId id="1175" r:id="rId22"/>
    <p:sldId id="1176" r:id="rId23"/>
    <p:sldId id="1177" r:id="rId24"/>
    <p:sldId id="1178" r:id="rId25"/>
    <p:sldId id="1179" r:id="rId26"/>
    <p:sldId id="1180" r:id="rId27"/>
    <p:sldId id="1181" r:id="rId28"/>
    <p:sldId id="1182" r:id="rId29"/>
    <p:sldId id="1183" r:id="rId30"/>
    <p:sldId id="1184" r:id="rId31"/>
    <p:sldId id="1185" r:id="rId32"/>
    <p:sldId id="1186" r:id="rId33"/>
    <p:sldId id="1187" r:id="rId34"/>
    <p:sldId id="1188" r:id="rId35"/>
    <p:sldId id="1189" r:id="rId36"/>
    <p:sldId id="1190" r:id="rId37"/>
    <p:sldId id="1191" r:id="rId38"/>
    <p:sldId id="1192" r:id="rId39"/>
    <p:sldId id="1193" r:id="rId40"/>
    <p:sldId id="1194" r:id="rId41"/>
    <p:sldId id="1196" r:id="rId42"/>
    <p:sldId id="1197" r:id="rId43"/>
    <p:sldId id="1198" r:id="rId44"/>
    <p:sldId id="1199" r:id="rId45"/>
    <p:sldId id="1200" r:id="rId46"/>
    <p:sldId id="1201" r:id="rId47"/>
    <p:sldId id="1202" r:id="rId48"/>
    <p:sldId id="1203" r:id="rId49"/>
    <p:sldId id="1204" r:id="rId50"/>
    <p:sldId id="1205" r:id="rId51"/>
    <p:sldId id="1206" r:id="rId52"/>
    <p:sldId id="1207" r:id="rId53"/>
    <p:sldId id="1208" r:id="rId54"/>
    <p:sldId id="1209" r:id="rId55"/>
    <p:sldId id="1210" r:id="rId56"/>
    <p:sldId id="1211" r:id="rId57"/>
    <p:sldId id="1212" r:id="rId58"/>
    <p:sldId id="1213" r:id="rId59"/>
    <p:sldId id="1214" r:id="rId60"/>
  </p:sldIdLst>
  <p:sldSz cx="9144000" cy="6858000" type="screen4x3"/>
  <p:notesSz cx="7010400" cy="9296400"/>
  <p:custDataLst>
    <p:tags r:id="rId63"/>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uglas D. Olenick"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63B5"/>
    <a:srgbClr val="097EAD"/>
    <a:srgbClr val="0000FF"/>
    <a:srgbClr val="3232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72" autoAdjust="0"/>
    <p:restoredTop sz="93970" autoAdjust="0"/>
  </p:normalViewPr>
  <p:slideViewPr>
    <p:cSldViewPr snapToObjects="1">
      <p:cViewPr>
        <p:scale>
          <a:sx n="90" d="100"/>
          <a:sy n="90" d="100"/>
        </p:scale>
        <p:origin x="-1536" y="-30"/>
      </p:cViewPr>
      <p:guideLst>
        <p:guide orient="horz" pos="2160"/>
        <p:guide pos="2880"/>
      </p:guideLst>
    </p:cSldViewPr>
  </p:slideViewPr>
  <p:outlineViewPr>
    <p:cViewPr>
      <p:scale>
        <a:sx n="33" d="100"/>
        <a:sy n="33" d="100"/>
      </p:scale>
      <p:origin x="0" y="27066"/>
    </p:cViewPr>
  </p:outlineViewPr>
  <p:notesTextViewPr>
    <p:cViewPr>
      <p:scale>
        <a:sx n="100" d="100"/>
        <a:sy n="100" d="100"/>
      </p:scale>
      <p:origin x="0" y="0"/>
    </p:cViewPr>
  </p:notesTextViewPr>
  <p:sorterViewPr>
    <p:cViewPr>
      <p:scale>
        <a:sx n="66" d="100"/>
        <a:sy n="66" d="100"/>
      </p:scale>
      <p:origin x="0" y="588"/>
    </p:cViewPr>
  </p:sorterViewPr>
  <p:notesViewPr>
    <p:cSldViewPr snapToObjects="1">
      <p:cViewPr varScale="1">
        <p:scale>
          <a:sx n="99" d="100"/>
          <a:sy n="99" d="100"/>
        </p:scale>
        <p:origin x="-3528"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0" hangingPunct="0">
              <a:defRPr sz="1200">
                <a:latin typeface="Arial" charset="0"/>
                <a:ea typeface="ＭＳ Ｐゴシック" charset="-128"/>
                <a:cs typeface="ＭＳ Ｐゴシック" charset="-128"/>
              </a:defRPr>
            </a:lvl1pPr>
          </a:lstStyle>
          <a:p>
            <a:pPr>
              <a:defRPr/>
            </a:pPr>
            <a:endParaRPr lang="en-US"/>
          </a:p>
        </p:txBody>
      </p:sp>
      <p:sp>
        <p:nvSpPr>
          <p:cNvPr id="93187" name="Rectangle 3"/>
          <p:cNvSpPr>
            <a:spLocks noGrp="1" noChangeArrowheads="1"/>
          </p:cNvSpPr>
          <p:nvPr>
            <p:ph type="dt" sz="quarter"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0" hangingPunct="0">
              <a:defRPr sz="1200">
                <a:latin typeface="Arial" charset="0"/>
              </a:defRPr>
            </a:lvl1pPr>
          </a:lstStyle>
          <a:p>
            <a:pPr>
              <a:defRPr/>
            </a:pPr>
            <a:fld id="{8F464096-58BE-436C-BC90-2F34121806C7}" type="datetime1">
              <a:rPr lang="en-US"/>
              <a:pPr>
                <a:defRPr/>
              </a:pPr>
              <a:t>7/31/2013</a:t>
            </a:fld>
            <a:endParaRPr lang="en-US"/>
          </a:p>
        </p:txBody>
      </p:sp>
      <p:sp>
        <p:nvSpPr>
          <p:cNvPr id="93188" name="Rectangle 4"/>
          <p:cNvSpPr>
            <a:spLocks noGrp="1" noChangeArrowheads="1"/>
          </p:cNvSpPr>
          <p:nvPr>
            <p:ph type="ftr" sz="quarter" idx="2"/>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0" hangingPunct="0">
              <a:defRPr sz="1200">
                <a:latin typeface="Arial" charset="0"/>
                <a:ea typeface="ＭＳ Ｐゴシック" charset="-128"/>
                <a:cs typeface="ＭＳ Ｐゴシック" charset="-128"/>
              </a:defRPr>
            </a:lvl1pPr>
          </a:lstStyle>
          <a:p>
            <a:pPr>
              <a:defRPr/>
            </a:pPr>
            <a:endParaRPr lang="en-US"/>
          </a:p>
        </p:txBody>
      </p:sp>
      <p:sp>
        <p:nvSpPr>
          <p:cNvPr id="93189" name="Rectangle 5"/>
          <p:cNvSpPr>
            <a:spLocks noGrp="1" noChangeArrowheads="1"/>
          </p:cNvSpPr>
          <p:nvPr>
            <p:ph type="sldNum" sz="quarter" idx="3"/>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0" hangingPunct="0">
              <a:defRPr sz="1200">
                <a:latin typeface="Arial" charset="0"/>
              </a:defRPr>
            </a:lvl1pPr>
          </a:lstStyle>
          <a:p>
            <a:pPr>
              <a:defRPr/>
            </a:pPr>
            <a:fld id="{15B47558-CAAD-41AF-962E-B9F0C243656C}" type="slidenum">
              <a:rPr lang="en-US"/>
              <a:pPr>
                <a:defRPr/>
              </a:pPr>
              <a:t>‹#›</a:t>
            </a:fld>
            <a:endParaRPr lang="en-US"/>
          </a:p>
        </p:txBody>
      </p:sp>
    </p:spTree>
    <p:extLst>
      <p:ext uri="{BB962C8B-B14F-4D97-AF65-F5344CB8AC3E}">
        <p14:creationId xmlns:p14="http://schemas.microsoft.com/office/powerpoint/2010/main" val="25177719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wrap="square" lIns="93177" tIns="46589" rIns="93177" bIns="46589" numCol="1" anchor="t" anchorCtr="0" compatLnSpc="1">
            <a:prstTxWarp prst="textNoShape">
              <a:avLst/>
            </a:prstTxWarp>
          </a:bodyPr>
          <a:lstStyle>
            <a:lvl1pPr>
              <a:defRPr sz="1200">
                <a:latin typeface="Calibri"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charset="0"/>
              </a:defRPr>
            </a:lvl1pPr>
          </a:lstStyle>
          <a:p>
            <a:pPr>
              <a:defRPr/>
            </a:pPr>
            <a:fld id="{CD4DA719-2574-473B-8714-678E7F64FC90}" type="datetime1">
              <a:rPr lang="en-US"/>
              <a:pPr>
                <a:defRPr/>
              </a:pPr>
              <a:t>7/31/2013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wrap="square" lIns="93177" tIns="46589" rIns="93177" bIns="46589"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wrap="square" lIns="93177" tIns="46589" rIns="93177" bIns="46589"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wrap="square" lIns="93177" tIns="46589" rIns="93177" bIns="46589" numCol="1" anchor="b" anchorCtr="0" compatLnSpc="1">
            <a:prstTxWarp prst="textNoShape">
              <a:avLst/>
            </a:prstTxWarp>
          </a:bodyPr>
          <a:lstStyle>
            <a:lvl1pPr>
              <a:defRPr sz="1200">
                <a:latin typeface="Calibri" charset="0"/>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charset="0"/>
              </a:defRPr>
            </a:lvl1pPr>
          </a:lstStyle>
          <a:p>
            <a:pPr>
              <a:defRPr/>
            </a:pPr>
            <a:fld id="{26EB53C2-5B88-4E6A-8EEB-5AF2F4185A26}" type="slidenum">
              <a:rPr lang="en-US"/>
              <a:pPr>
                <a:defRPr/>
              </a:pPr>
              <a:t>‹#›</a:t>
            </a:fld>
            <a:endParaRPr lang="en-US"/>
          </a:p>
        </p:txBody>
      </p:sp>
    </p:spTree>
    <p:extLst>
      <p:ext uri="{BB962C8B-B14F-4D97-AF65-F5344CB8AC3E}">
        <p14:creationId xmlns:p14="http://schemas.microsoft.com/office/powerpoint/2010/main" val="1424578325"/>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ＭＳ Ｐゴシック" pitchFamily="-10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ＭＳ Ｐゴシック" charset="-128"/>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ＭＳ Ｐゴシック" charset="-128"/>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ＭＳ Ｐゴシック" charset="-128"/>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a:lstStyle/>
          <a:p>
            <a:endParaRPr lang="en-US" smtClean="0">
              <a:ea typeface="ＭＳ Ｐゴシック" charset="-128"/>
            </a:endParaRPr>
          </a:p>
        </p:txBody>
      </p:sp>
      <p:sp>
        <p:nvSpPr>
          <p:cNvPr id="91140" name="Slide Number Placeholder 3"/>
          <p:cNvSpPr>
            <a:spLocks noGrp="1"/>
          </p:cNvSpPr>
          <p:nvPr>
            <p:ph type="sldNum" sz="quarter" idx="5"/>
          </p:nvPr>
        </p:nvSpPr>
        <p:spPr bwMode="auto">
          <a:noFill/>
          <a:ln>
            <a:miter lim="800000"/>
            <a:headEnd/>
            <a:tailEnd/>
          </a:ln>
        </p:spPr>
        <p:txBody>
          <a:bodyPr/>
          <a:lstStyle/>
          <a:p>
            <a:fld id="{C01CD210-EBE4-4877-BC56-EB4D3F0019D6}" type="slidenum">
              <a:rPr lang="en-US" smtClean="0">
                <a:solidFill>
                  <a:srgbClr val="000000"/>
                </a:solidFill>
                <a:latin typeface="Calibri" pitchFamily="34" charset="0"/>
              </a:rPr>
              <a:pPr/>
              <a:t>0</a:t>
            </a:fld>
            <a:endParaRPr lang="en-US" smtClean="0">
              <a:solidFill>
                <a:srgbClr val="000000"/>
              </a:solidFill>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EB53C2-5B88-4E6A-8EEB-5AF2F4185A26}" type="slidenum">
              <a:rPr lang="en-US" smtClean="0"/>
              <a:pPr>
                <a:defRPr/>
              </a:pPr>
              <a:t>48</a:t>
            </a:fld>
            <a:endParaRPr lang="en-US"/>
          </a:p>
        </p:txBody>
      </p:sp>
    </p:spTree>
    <p:extLst>
      <p:ext uri="{BB962C8B-B14F-4D97-AF65-F5344CB8AC3E}">
        <p14:creationId xmlns:p14="http://schemas.microsoft.com/office/powerpoint/2010/main" val="2475005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a:t>
            </a:r>
            <a:r>
              <a:rPr lang="en-US" baseline="0" dirty="0" smtClean="0"/>
              <a:t> percentages of service life</a:t>
            </a:r>
            <a:endParaRPr lang="en-US" dirty="0"/>
          </a:p>
        </p:txBody>
      </p:sp>
      <p:sp>
        <p:nvSpPr>
          <p:cNvPr id="4" name="Slide Number Placeholder 3"/>
          <p:cNvSpPr>
            <a:spLocks noGrp="1"/>
          </p:cNvSpPr>
          <p:nvPr>
            <p:ph type="sldNum" sz="quarter" idx="10"/>
          </p:nvPr>
        </p:nvSpPr>
        <p:spPr/>
        <p:txBody>
          <a:bodyPr/>
          <a:lstStyle/>
          <a:p>
            <a:pPr>
              <a:defRPr/>
            </a:pPr>
            <a:fld id="{26EB53C2-5B88-4E6A-8EEB-5AF2F4185A26}" type="slidenum">
              <a:rPr lang="en-US" smtClean="0"/>
              <a:pPr>
                <a:defRPr/>
              </a:pPr>
              <a:t>19</a:t>
            </a:fld>
            <a:endParaRPr lang="en-US"/>
          </a:p>
        </p:txBody>
      </p:sp>
    </p:spTree>
    <p:extLst>
      <p:ext uri="{BB962C8B-B14F-4D97-AF65-F5344CB8AC3E}">
        <p14:creationId xmlns:p14="http://schemas.microsoft.com/office/powerpoint/2010/main" val="501014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05" charset="-128"/>
              </a:defRPr>
            </a:lvl1pPr>
            <a:lvl2pPr marL="757066" indent="-291179" eaLnBrk="0" hangingPunct="0">
              <a:defRPr>
                <a:solidFill>
                  <a:schemeClr val="tx1"/>
                </a:solidFill>
                <a:latin typeface="Arial" charset="0"/>
                <a:ea typeface="ＭＳ Ｐゴシック" pitchFamily="-105" charset="-128"/>
              </a:defRPr>
            </a:lvl2pPr>
            <a:lvl3pPr marL="1164717" indent="-232943" eaLnBrk="0" hangingPunct="0">
              <a:defRPr>
                <a:solidFill>
                  <a:schemeClr val="tx1"/>
                </a:solidFill>
                <a:latin typeface="Arial" charset="0"/>
                <a:ea typeface="ＭＳ Ｐゴシック" pitchFamily="-105" charset="-128"/>
              </a:defRPr>
            </a:lvl3pPr>
            <a:lvl4pPr marL="1630604" indent="-232943" eaLnBrk="0" hangingPunct="0">
              <a:defRPr>
                <a:solidFill>
                  <a:schemeClr val="tx1"/>
                </a:solidFill>
                <a:latin typeface="Arial" charset="0"/>
                <a:ea typeface="ＭＳ Ｐゴシック" pitchFamily="-105" charset="-128"/>
              </a:defRPr>
            </a:lvl4pPr>
            <a:lvl5pPr marL="2096491" indent="-232943" eaLnBrk="0" hangingPunct="0">
              <a:defRPr>
                <a:solidFill>
                  <a:schemeClr val="tx1"/>
                </a:solidFill>
                <a:latin typeface="Arial" charset="0"/>
                <a:ea typeface="ＭＳ Ｐゴシック" pitchFamily="-105" charset="-128"/>
              </a:defRPr>
            </a:lvl5pPr>
            <a:lvl6pPr marL="2562377" indent="-232943" defTabSz="465887" eaLnBrk="0" fontAlgn="base" hangingPunct="0">
              <a:spcBef>
                <a:spcPct val="0"/>
              </a:spcBef>
              <a:spcAft>
                <a:spcPct val="0"/>
              </a:spcAft>
              <a:defRPr>
                <a:solidFill>
                  <a:schemeClr val="tx1"/>
                </a:solidFill>
                <a:latin typeface="Arial" charset="0"/>
                <a:ea typeface="ＭＳ Ｐゴシック" pitchFamily="-105" charset="-128"/>
              </a:defRPr>
            </a:lvl6pPr>
            <a:lvl7pPr marL="3028264" indent="-232943" defTabSz="465887" eaLnBrk="0" fontAlgn="base" hangingPunct="0">
              <a:spcBef>
                <a:spcPct val="0"/>
              </a:spcBef>
              <a:spcAft>
                <a:spcPct val="0"/>
              </a:spcAft>
              <a:defRPr>
                <a:solidFill>
                  <a:schemeClr val="tx1"/>
                </a:solidFill>
                <a:latin typeface="Arial" charset="0"/>
                <a:ea typeface="ＭＳ Ｐゴシック" pitchFamily="-105" charset="-128"/>
              </a:defRPr>
            </a:lvl7pPr>
            <a:lvl8pPr marL="3494151" indent="-232943" defTabSz="465887" eaLnBrk="0" fontAlgn="base" hangingPunct="0">
              <a:spcBef>
                <a:spcPct val="0"/>
              </a:spcBef>
              <a:spcAft>
                <a:spcPct val="0"/>
              </a:spcAft>
              <a:defRPr>
                <a:solidFill>
                  <a:schemeClr val="tx1"/>
                </a:solidFill>
                <a:latin typeface="Arial" charset="0"/>
                <a:ea typeface="ＭＳ Ｐゴシック" pitchFamily="-105" charset="-128"/>
              </a:defRPr>
            </a:lvl8pPr>
            <a:lvl9pPr marL="3960038" indent="-232943" defTabSz="465887" eaLnBrk="0" fontAlgn="base" hangingPunct="0">
              <a:spcBef>
                <a:spcPct val="0"/>
              </a:spcBef>
              <a:spcAft>
                <a:spcPct val="0"/>
              </a:spcAft>
              <a:defRPr>
                <a:solidFill>
                  <a:schemeClr val="tx1"/>
                </a:solidFill>
                <a:latin typeface="Arial" charset="0"/>
                <a:ea typeface="ＭＳ Ｐゴシック" pitchFamily="-105" charset="-128"/>
              </a:defRPr>
            </a:lvl9pPr>
          </a:lstStyle>
          <a:p>
            <a:pPr eaLnBrk="1" hangingPunct="1"/>
            <a:fld id="{2D88F2B9-5BBE-4363-BE73-DFD4FE828448}" type="slidenum">
              <a:rPr lang="en-US" smtClean="0"/>
              <a:pPr eaLnBrk="1" hangingPunct="1"/>
              <a:t>22</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05" charset="-128"/>
              </a:defRPr>
            </a:lvl1pPr>
            <a:lvl2pPr marL="757066" indent="-291179" eaLnBrk="0" hangingPunct="0">
              <a:defRPr>
                <a:solidFill>
                  <a:schemeClr val="tx1"/>
                </a:solidFill>
                <a:latin typeface="Arial" charset="0"/>
                <a:ea typeface="ＭＳ Ｐゴシック" pitchFamily="-105" charset="-128"/>
              </a:defRPr>
            </a:lvl2pPr>
            <a:lvl3pPr marL="1164717" indent="-232943" eaLnBrk="0" hangingPunct="0">
              <a:defRPr>
                <a:solidFill>
                  <a:schemeClr val="tx1"/>
                </a:solidFill>
                <a:latin typeface="Arial" charset="0"/>
                <a:ea typeface="ＭＳ Ｐゴシック" pitchFamily="-105" charset="-128"/>
              </a:defRPr>
            </a:lvl3pPr>
            <a:lvl4pPr marL="1630604" indent="-232943" eaLnBrk="0" hangingPunct="0">
              <a:defRPr>
                <a:solidFill>
                  <a:schemeClr val="tx1"/>
                </a:solidFill>
                <a:latin typeface="Arial" charset="0"/>
                <a:ea typeface="ＭＳ Ｐゴシック" pitchFamily="-105" charset="-128"/>
              </a:defRPr>
            </a:lvl4pPr>
            <a:lvl5pPr marL="2096491" indent="-232943" eaLnBrk="0" hangingPunct="0">
              <a:defRPr>
                <a:solidFill>
                  <a:schemeClr val="tx1"/>
                </a:solidFill>
                <a:latin typeface="Arial" charset="0"/>
                <a:ea typeface="ＭＳ Ｐゴシック" pitchFamily="-105" charset="-128"/>
              </a:defRPr>
            </a:lvl5pPr>
            <a:lvl6pPr marL="2562377" indent="-232943" defTabSz="465887" eaLnBrk="0" fontAlgn="base" hangingPunct="0">
              <a:spcBef>
                <a:spcPct val="0"/>
              </a:spcBef>
              <a:spcAft>
                <a:spcPct val="0"/>
              </a:spcAft>
              <a:defRPr>
                <a:solidFill>
                  <a:schemeClr val="tx1"/>
                </a:solidFill>
                <a:latin typeface="Arial" charset="0"/>
                <a:ea typeface="ＭＳ Ｐゴシック" pitchFamily="-105" charset="-128"/>
              </a:defRPr>
            </a:lvl6pPr>
            <a:lvl7pPr marL="3028264" indent="-232943" defTabSz="465887" eaLnBrk="0" fontAlgn="base" hangingPunct="0">
              <a:spcBef>
                <a:spcPct val="0"/>
              </a:spcBef>
              <a:spcAft>
                <a:spcPct val="0"/>
              </a:spcAft>
              <a:defRPr>
                <a:solidFill>
                  <a:schemeClr val="tx1"/>
                </a:solidFill>
                <a:latin typeface="Arial" charset="0"/>
                <a:ea typeface="ＭＳ Ｐゴシック" pitchFamily="-105" charset="-128"/>
              </a:defRPr>
            </a:lvl7pPr>
            <a:lvl8pPr marL="3494151" indent="-232943" defTabSz="465887" eaLnBrk="0" fontAlgn="base" hangingPunct="0">
              <a:spcBef>
                <a:spcPct val="0"/>
              </a:spcBef>
              <a:spcAft>
                <a:spcPct val="0"/>
              </a:spcAft>
              <a:defRPr>
                <a:solidFill>
                  <a:schemeClr val="tx1"/>
                </a:solidFill>
                <a:latin typeface="Arial" charset="0"/>
                <a:ea typeface="ＭＳ Ｐゴシック" pitchFamily="-105" charset="-128"/>
              </a:defRPr>
            </a:lvl8pPr>
            <a:lvl9pPr marL="3960038" indent="-232943" defTabSz="465887" eaLnBrk="0" fontAlgn="base" hangingPunct="0">
              <a:spcBef>
                <a:spcPct val="0"/>
              </a:spcBef>
              <a:spcAft>
                <a:spcPct val="0"/>
              </a:spcAft>
              <a:defRPr>
                <a:solidFill>
                  <a:schemeClr val="tx1"/>
                </a:solidFill>
                <a:latin typeface="Arial" charset="0"/>
                <a:ea typeface="ＭＳ Ｐゴシック" pitchFamily="-105" charset="-128"/>
              </a:defRPr>
            </a:lvl9pPr>
          </a:lstStyle>
          <a:p>
            <a:pPr eaLnBrk="1" hangingPunct="1"/>
            <a:fld id="{7A8AB876-7F6A-4C8D-AFB4-161FD8B5C891}" type="slidenum">
              <a:rPr lang="en-US" smtClean="0"/>
              <a:pPr eaLnBrk="1" hangingPunct="1"/>
              <a:t>23</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dirty="0" smtClean="0">
                <a:latin typeface="Arial" charset="0"/>
                <a:ea typeface="ＭＳ Ｐゴシック" charset="-128"/>
              </a:rPr>
              <a:t>In May 2012, the EPA determined that the use of onboard refueling vapor recovery (</a:t>
            </a:r>
            <a:r>
              <a:rPr lang="en-US" sz="2000" dirty="0" err="1" smtClean="0">
                <a:latin typeface="Arial" charset="0"/>
                <a:ea typeface="ＭＳ Ｐゴシック" charset="-128"/>
              </a:rPr>
              <a:t>ORVR</a:t>
            </a:r>
            <a:r>
              <a:rPr lang="en-US" sz="2000" dirty="0" smtClean="0">
                <a:latin typeface="Arial" charset="0"/>
                <a:ea typeface="ＭＳ Ｐゴシック" charset="-128"/>
              </a:rPr>
              <a:t>) for capturing gasoline vapor was in widespread use.  </a:t>
            </a:r>
          </a:p>
          <a:p>
            <a:pPr lvl="1"/>
            <a:r>
              <a:rPr lang="en-US" dirty="0" smtClean="0">
                <a:latin typeface="Arial" charset="0"/>
                <a:ea typeface="ＭＳ Ｐゴシック" charset="-128"/>
              </a:rPr>
              <a:t>In order to phase out existing Stage II programs in </a:t>
            </a:r>
            <a:r>
              <a:rPr lang="en-US" dirty="0" err="1" smtClean="0">
                <a:latin typeface="Arial" charset="0"/>
                <a:ea typeface="ＭＳ Ｐゴシック" charset="-128"/>
              </a:rPr>
              <a:t>SIPs</a:t>
            </a:r>
            <a:r>
              <a:rPr lang="en-US" dirty="0" smtClean="0">
                <a:latin typeface="Arial" charset="0"/>
                <a:ea typeface="ＭＳ Ｐゴシック" charset="-128"/>
              </a:rPr>
              <a:t>, states would need to submit SIP revisions to EPA meeting applicable </a:t>
            </a:r>
            <a:r>
              <a:rPr lang="en-US" dirty="0" err="1" smtClean="0">
                <a:latin typeface="Arial" charset="0"/>
                <a:ea typeface="ＭＳ Ｐゴシック" charset="-128"/>
              </a:rPr>
              <a:t>CAA</a:t>
            </a:r>
            <a:r>
              <a:rPr lang="en-US" dirty="0" smtClean="0">
                <a:latin typeface="Arial" charset="0"/>
                <a:ea typeface="ＭＳ Ｐゴシック" charset="-128"/>
              </a:rPr>
              <a:t> requirements and receive approval from the EPA. </a:t>
            </a:r>
          </a:p>
          <a:p>
            <a:r>
              <a:rPr lang="en-US" sz="2000" dirty="0" smtClean="0">
                <a:latin typeface="Arial" charset="0"/>
                <a:ea typeface="ＭＳ Ｐゴシック" charset="-128"/>
              </a:rPr>
              <a:t>Tennessee</a:t>
            </a:r>
          </a:p>
          <a:p>
            <a:pPr lvl="1"/>
            <a:r>
              <a:rPr lang="en-US" dirty="0" smtClean="0">
                <a:latin typeface="Arial" charset="0"/>
                <a:ea typeface="ＭＳ Ｐゴシック" charset="-128"/>
              </a:rPr>
              <a:t>No plans for decommissioning at this time.</a:t>
            </a:r>
          </a:p>
          <a:p>
            <a:pPr lvl="1"/>
            <a:r>
              <a:rPr lang="en-US" dirty="0" smtClean="0">
                <a:latin typeface="Arial" charset="0"/>
                <a:ea typeface="ＭＳ Ｐゴシック" charset="-128"/>
              </a:rPr>
              <a:t>End users may submit a variance request that will allow them to</a:t>
            </a:r>
          </a:p>
          <a:p>
            <a:pPr marL="1200150" lvl="2" indent="-342900">
              <a:buFont typeface="+mj-lt"/>
              <a:buAutoNum type="arabicPeriod"/>
            </a:pPr>
            <a:r>
              <a:rPr lang="en-US" sz="2000" dirty="0" smtClean="0">
                <a:latin typeface="Arial" charset="0"/>
                <a:ea typeface="ＭＳ Ｐゴシック" charset="-128"/>
              </a:rPr>
              <a:t>Build a new site w/o Stage II</a:t>
            </a:r>
          </a:p>
          <a:p>
            <a:pPr marL="1200150" lvl="2" indent="-342900">
              <a:buFont typeface="+mj-lt"/>
              <a:buAutoNum type="arabicPeriod"/>
            </a:pPr>
            <a:r>
              <a:rPr lang="en-US" sz="2000" dirty="0" smtClean="0">
                <a:latin typeface="Arial" charset="0"/>
                <a:ea typeface="ＭＳ Ｐゴシック" charset="-128"/>
              </a:rPr>
              <a:t>Not install Stage II when doing major modifications</a:t>
            </a:r>
          </a:p>
          <a:p>
            <a:pPr lvl="1"/>
            <a:r>
              <a:rPr lang="en-US" dirty="0" smtClean="0">
                <a:latin typeface="Arial" charset="0"/>
                <a:ea typeface="ＭＳ Ｐゴシック" charset="-128"/>
              </a:rPr>
              <a:t>This variance request must be resubmitted annually.</a:t>
            </a:r>
          </a:p>
          <a:p>
            <a:endParaRPr lang="en-US" dirty="0" smtClean="0">
              <a:latin typeface="Arial" charset="0"/>
            </a:endParaRP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05" charset="-128"/>
              </a:defRPr>
            </a:lvl1pPr>
            <a:lvl2pPr marL="757066" indent="-291179" eaLnBrk="0" hangingPunct="0">
              <a:defRPr>
                <a:solidFill>
                  <a:schemeClr val="tx1"/>
                </a:solidFill>
                <a:latin typeface="Arial" charset="0"/>
                <a:ea typeface="ＭＳ Ｐゴシック" pitchFamily="-105" charset="-128"/>
              </a:defRPr>
            </a:lvl2pPr>
            <a:lvl3pPr marL="1164717" indent="-232943" eaLnBrk="0" hangingPunct="0">
              <a:defRPr>
                <a:solidFill>
                  <a:schemeClr val="tx1"/>
                </a:solidFill>
                <a:latin typeface="Arial" charset="0"/>
                <a:ea typeface="ＭＳ Ｐゴシック" pitchFamily="-105" charset="-128"/>
              </a:defRPr>
            </a:lvl3pPr>
            <a:lvl4pPr marL="1630604" indent="-232943" eaLnBrk="0" hangingPunct="0">
              <a:defRPr>
                <a:solidFill>
                  <a:schemeClr val="tx1"/>
                </a:solidFill>
                <a:latin typeface="Arial" charset="0"/>
                <a:ea typeface="ＭＳ Ｐゴシック" pitchFamily="-105" charset="-128"/>
              </a:defRPr>
            </a:lvl4pPr>
            <a:lvl5pPr marL="2096491" indent="-232943" eaLnBrk="0" hangingPunct="0">
              <a:defRPr>
                <a:solidFill>
                  <a:schemeClr val="tx1"/>
                </a:solidFill>
                <a:latin typeface="Arial" charset="0"/>
                <a:ea typeface="ＭＳ Ｐゴシック" pitchFamily="-105" charset="-128"/>
              </a:defRPr>
            </a:lvl5pPr>
            <a:lvl6pPr marL="2562377" indent="-232943" defTabSz="465887" eaLnBrk="0" fontAlgn="base" hangingPunct="0">
              <a:spcBef>
                <a:spcPct val="0"/>
              </a:spcBef>
              <a:spcAft>
                <a:spcPct val="0"/>
              </a:spcAft>
              <a:defRPr>
                <a:solidFill>
                  <a:schemeClr val="tx1"/>
                </a:solidFill>
                <a:latin typeface="Arial" charset="0"/>
                <a:ea typeface="ＭＳ Ｐゴシック" pitchFamily="-105" charset="-128"/>
              </a:defRPr>
            </a:lvl6pPr>
            <a:lvl7pPr marL="3028264" indent="-232943" defTabSz="465887" eaLnBrk="0" fontAlgn="base" hangingPunct="0">
              <a:spcBef>
                <a:spcPct val="0"/>
              </a:spcBef>
              <a:spcAft>
                <a:spcPct val="0"/>
              </a:spcAft>
              <a:defRPr>
                <a:solidFill>
                  <a:schemeClr val="tx1"/>
                </a:solidFill>
                <a:latin typeface="Arial" charset="0"/>
                <a:ea typeface="ＭＳ Ｐゴシック" pitchFamily="-105" charset="-128"/>
              </a:defRPr>
            </a:lvl7pPr>
            <a:lvl8pPr marL="3494151" indent="-232943" defTabSz="465887" eaLnBrk="0" fontAlgn="base" hangingPunct="0">
              <a:spcBef>
                <a:spcPct val="0"/>
              </a:spcBef>
              <a:spcAft>
                <a:spcPct val="0"/>
              </a:spcAft>
              <a:defRPr>
                <a:solidFill>
                  <a:schemeClr val="tx1"/>
                </a:solidFill>
                <a:latin typeface="Arial" charset="0"/>
                <a:ea typeface="ＭＳ Ｐゴシック" pitchFamily="-105" charset="-128"/>
              </a:defRPr>
            </a:lvl8pPr>
            <a:lvl9pPr marL="3960038" indent="-232943" defTabSz="465887" eaLnBrk="0" fontAlgn="base" hangingPunct="0">
              <a:spcBef>
                <a:spcPct val="0"/>
              </a:spcBef>
              <a:spcAft>
                <a:spcPct val="0"/>
              </a:spcAft>
              <a:defRPr>
                <a:solidFill>
                  <a:schemeClr val="tx1"/>
                </a:solidFill>
                <a:latin typeface="Arial" charset="0"/>
                <a:ea typeface="ＭＳ Ｐゴシック" pitchFamily="-105" charset="-128"/>
              </a:defRPr>
            </a:lvl9pPr>
          </a:lstStyle>
          <a:p>
            <a:pPr eaLnBrk="1" hangingPunct="1"/>
            <a:fld id="{7A8AB876-7F6A-4C8D-AFB4-161FD8B5C891}" type="slidenum">
              <a:rPr lang="en-US" smtClean="0"/>
              <a:pPr eaLnBrk="1" hangingPunct="1"/>
              <a:t>24</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2015 transition</a:t>
            </a:r>
            <a:endParaRPr lang="en-US" dirty="0"/>
          </a:p>
        </p:txBody>
      </p:sp>
      <p:sp>
        <p:nvSpPr>
          <p:cNvPr id="4" name="Slide Number Placeholder 3"/>
          <p:cNvSpPr>
            <a:spLocks noGrp="1"/>
          </p:cNvSpPr>
          <p:nvPr>
            <p:ph type="sldNum" sz="quarter" idx="10"/>
          </p:nvPr>
        </p:nvSpPr>
        <p:spPr/>
        <p:txBody>
          <a:bodyPr/>
          <a:lstStyle/>
          <a:p>
            <a:pPr>
              <a:defRPr/>
            </a:pPr>
            <a:fld id="{26EB53C2-5B88-4E6A-8EEB-5AF2F4185A26}" type="slidenum">
              <a:rPr lang="en-US" smtClean="0"/>
              <a:pPr>
                <a:defRPr/>
              </a:pPr>
              <a:t>34</a:t>
            </a:fld>
            <a:endParaRPr lang="en-US"/>
          </a:p>
        </p:txBody>
      </p:sp>
    </p:spTree>
    <p:extLst>
      <p:ext uri="{BB962C8B-B14F-4D97-AF65-F5344CB8AC3E}">
        <p14:creationId xmlns:p14="http://schemas.microsoft.com/office/powerpoint/2010/main" val="561529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2015 transition</a:t>
            </a:r>
            <a:endParaRPr lang="en-US" dirty="0"/>
          </a:p>
        </p:txBody>
      </p:sp>
      <p:sp>
        <p:nvSpPr>
          <p:cNvPr id="4" name="Slide Number Placeholder 3"/>
          <p:cNvSpPr>
            <a:spLocks noGrp="1"/>
          </p:cNvSpPr>
          <p:nvPr>
            <p:ph type="sldNum" sz="quarter" idx="10"/>
          </p:nvPr>
        </p:nvSpPr>
        <p:spPr/>
        <p:txBody>
          <a:bodyPr/>
          <a:lstStyle/>
          <a:p>
            <a:pPr>
              <a:defRPr/>
            </a:pPr>
            <a:fld id="{26EB53C2-5B88-4E6A-8EEB-5AF2F4185A26}" type="slidenum">
              <a:rPr lang="en-US" smtClean="0"/>
              <a:pPr>
                <a:defRPr/>
              </a:pPr>
              <a:t>35</a:t>
            </a:fld>
            <a:endParaRPr lang="en-US"/>
          </a:p>
        </p:txBody>
      </p:sp>
    </p:spTree>
    <p:extLst>
      <p:ext uri="{BB962C8B-B14F-4D97-AF65-F5344CB8AC3E}">
        <p14:creationId xmlns:p14="http://schemas.microsoft.com/office/powerpoint/2010/main" val="561529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6EB53C2-5B88-4E6A-8EEB-5AF2F4185A26}" type="slidenum">
              <a:rPr lang="en-US" smtClean="0"/>
              <a:pPr>
                <a:defRPr/>
              </a:pPr>
              <a:t>39</a:t>
            </a:fld>
            <a:endParaRPr lang="en-US"/>
          </a:p>
        </p:txBody>
      </p:sp>
    </p:spTree>
    <p:extLst>
      <p:ext uri="{BB962C8B-B14F-4D97-AF65-F5344CB8AC3E}">
        <p14:creationId xmlns:p14="http://schemas.microsoft.com/office/powerpoint/2010/main" val="2711937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itchFamily="34" charset="-128"/>
            </a:endParaRP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BDB7704-9961-499E-87DF-1F056541FD92}" type="slidenum">
              <a:rPr lang="en-US" sz="1200">
                <a:latin typeface="Calibri" pitchFamily="34" charset="0"/>
              </a:rPr>
              <a:pPr eaLnBrk="1" hangingPunct="1"/>
              <a:t>40</a:t>
            </a:fld>
            <a:endParaRPr lang="en-US" sz="12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Racing 2.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1905000" y="4876800"/>
            <a:ext cx="5146040" cy="1066800"/>
          </a:xfrm>
        </p:spPr>
        <p:txBody>
          <a:bodyPr anchor="ctr"/>
          <a:lstStyle>
            <a:lvl1pPr algn="ctr">
              <a:lnSpc>
                <a:spcPct val="100000"/>
              </a:lnSpc>
              <a:defRPr sz="3200"/>
            </a:lvl1pPr>
          </a:lstStyle>
          <a:p>
            <a:r>
              <a:rPr lang="en-US" dirty="0" smtClean="0"/>
              <a:t>Click to edit Master title style</a:t>
            </a:r>
            <a:endParaRPr lang="en-US" dirty="0"/>
          </a:p>
        </p:txBody>
      </p:sp>
      <p:sp>
        <p:nvSpPr>
          <p:cNvPr id="3" name="Subtitle 2"/>
          <p:cNvSpPr>
            <a:spLocks noGrp="1"/>
          </p:cNvSpPr>
          <p:nvPr>
            <p:ph type="subTitle" idx="1"/>
          </p:nvPr>
        </p:nvSpPr>
        <p:spPr>
          <a:xfrm>
            <a:off x="1905000" y="5867400"/>
            <a:ext cx="5146040" cy="457200"/>
          </a:xfrm>
        </p:spPr>
        <p:txBody>
          <a:bodyPr/>
          <a:lstStyle>
            <a:lvl1pPr marL="0" indent="0" algn="ctr">
              <a:buNone/>
              <a:defRPr sz="2000">
                <a:solidFill>
                  <a:schemeClr val="bg1"/>
                </a:solidFill>
                <a:effectLst>
                  <a:outerShdw blurRad="114300" dist="76200" dir="2700000">
                    <a:srgbClr val="000000">
                      <a:alpha val="65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Date Placeholder 3"/>
          <p:cNvSpPr>
            <a:spLocks noGrp="1"/>
          </p:cNvSpPr>
          <p:nvPr>
            <p:ph type="dt" sz="half" idx="10"/>
          </p:nvPr>
        </p:nvSpPr>
        <p:spPr/>
        <p:txBody>
          <a:bodyPr/>
          <a:lstStyle>
            <a:lvl1pPr>
              <a:defRPr smtClean="0"/>
            </a:lvl1pPr>
          </a:lstStyle>
          <a:p>
            <a:pPr>
              <a:defRPr/>
            </a:pPr>
            <a:fld id="{252529B7-8B35-4EE2-9C7B-6913C0B4A108}" type="datetime1">
              <a:rPr lang="en-US"/>
              <a:pPr>
                <a:defRPr/>
              </a:pPr>
              <a:t>7/31/2013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smtClean="0"/>
            </a:lvl1pPr>
          </a:lstStyle>
          <a:p>
            <a:pPr>
              <a:defRPr/>
            </a:pPr>
            <a:fld id="{06AD7F5D-E464-4714-A326-5F08C933BAF1}" type="slidenum">
              <a:rPr lang="en-US"/>
              <a:pPr>
                <a:defRPr/>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smtClean="0"/>
            </a:lvl1pPr>
          </a:lstStyle>
          <a:p>
            <a:pPr>
              <a:defRPr/>
            </a:pPr>
            <a:fld id="{6AE9FD07-7BA4-403B-9B24-3BABF3072120}" type="datetime1">
              <a:rPr lang="en-US"/>
              <a:pPr>
                <a:defRPr/>
              </a:pPr>
              <a:t>7/31/2013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smtClean="0"/>
            </a:lvl1pPr>
          </a:lstStyle>
          <a:p>
            <a:pPr>
              <a:defRPr/>
            </a:pPr>
            <a:fld id="{3B1F01EA-B7A5-4B0C-8602-D47B5248C2FB}" type="slidenum">
              <a:rPr lang="en-US"/>
              <a:pPr>
                <a:defRPr/>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FB5398E6-51AC-4598-814A-2444B0DF756E}" type="datetime1">
              <a:rPr lang="en-US"/>
              <a:pPr>
                <a:defRPr/>
              </a:pPr>
              <a:t>7/31/2013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3B1AA44E-9253-41F8-ADEB-4197935E9723}" type="slidenum">
              <a:rPr lang="en-US"/>
              <a:pPr>
                <a:defRPr/>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78246E55-961C-4565-A713-2D7B5A6B6081}" type="datetime1">
              <a:rPr lang="en-US"/>
              <a:pPr>
                <a:defRPr/>
              </a:pPr>
              <a:t>7/31/2013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CFA01294-D218-4AA5-AAB0-0A7F3D7C2AE5}" type="slidenum">
              <a:rPr lang="en-US"/>
              <a:pPr>
                <a:defRPr/>
              </a:pPr>
              <a:t>‹#›</a:t>
            </a:fld>
            <a:endParaRPr 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109663"/>
            <a:ext cx="7772400" cy="4254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71538" y="1833563"/>
            <a:ext cx="2776537"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800475" y="1833563"/>
            <a:ext cx="2778125"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800475" y="4176713"/>
            <a:ext cx="2778125"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7490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smtClean="0"/>
            </a:lvl1pPr>
          </a:lstStyle>
          <a:p>
            <a:pPr>
              <a:defRPr/>
            </a:pPr>
            <a:fld id="{4CA0A048-2BE9-4B9F-BDEF-D1B6CCEB60A2}" type="datetime1">
              <a:rPr lang="en-US"/>
              <a:pPr>
                <a:defRPr/>
              </a:pPr>
              <a:t>7/31/2013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smtClean="0"/>
            </a:lvl1pPr>
          </a:lstStyle>
          <a:p>
            <a:pPr>
              <a:defRPr/>
            </a:pPr>
            <a:fld id="{46AA7CCF-1FDE-4C7E-B0B3-1244B080D17B}" type="slidenum">
              <a:rPr lang="en-US"/>
              <a:pPr>
                <a:defRPr/>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3675" y="1153160"/>
            <a:ext cx="8229600" cy="59944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93675" y="1905000"/>
            <a:ext cx="8229600" cy="4495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mtClean="0"/>
            </a:lvl1pPr>
          </a:lstStyle>
          <a:p>
            <a:pPr>
              <a:defRPr/>
            </a:pPr>
            <a:fld id="{B1E2ADCF-5B2E-4BEA-B95B-509F6C06B495}" type="datetime1">
              <a:rPr lang="en-US"/>
              <a:pPr>
                <a:defRPr/>
              </a:pPr>
              <a:t>7/31/2013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AC259B9D-EEE7-4602-A228-C5FC78849C7C}" type="slidenum">
              <a:rPr lang="en-US"/>
              <a:pPr>
                <a:defRPr/>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fld id="{F56C199C-4EF4-43E2-9CB1-1C07DF28377C}" type="datetime1">
              <a:rPr lang="en-US"/>
              <a:pPr>
                <a:defRPr/>
              </a:pPr>
              <a:t>7/31/2013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EFB78E71-E0A6-4732-BA38-379D4B89598F}" type="slidenum">
              <a:rPr lang="en-US"/>
              <a:pPr>
                <a:defRPr/>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smtClean="0"/>
            </a:lvl1pPr>
          </a:lstStyle>
          <a:p>
            <a:pPr>
              <a:defRPr/>
            </a:pPr>
            <a:fld id="{9CF3B478-0BB5-49E5-AF86-5B3BBFF81672}" type="datetime1">
              <a:rPr lang="en-US"/>
              <a:pPr>
                <a:defRPr/>
              </a:pPr>
              <a:t>7/31/2013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smtClean="0"/>
            </a:lvl1pPr>
          </a:lstStyle>
          <a:p>
            <a:pPr>
              <a:defRPr/>
            </a:pPr>
            <a:fld id="{3004FB8A-F87A-42A1-B2C8-25C14CB59B1E}" type="slidenum">
              <a:rPr lang="en-US"/>
              <a:pPr>
                <a:defRPr/>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smtClean="0"/>
            </a:lvl1pPr>
          </a:lstStyle>
          <a:p>
            <a:pPr>
              <a:defRPr/>
            </a:pPr>
            <a:fld id="{66F91781-7CDA-487B-B4A8-186C5DD0FCFF}" type="datetime1">
              <a:rPr lang="en-US"/>
              <a:pPr>
                <a:defRPr/>
              </a:pPr>
              <a:t>7/31/2013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smtClean="0"/>
            </a:lvl1pPr>
          </a:lstStyle>
          <a:p>
            <a:pPr>
              <a:defRPr/>
            </a:pPr>
            <a:fld id="{97CC3D56-3099-484F-8D6E-DAD1A071BD00}" type="slidenum">
              <a:rPr lang="en-US"/>
              <a:pPr>
                <a:defRPr/>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smtClean="0"/>
            </a:lvl1pPr>
          </a:lstStyle>
          <a:p>
            <a:pPr>
              <a:defRPr/>
            </a:pPr>
            <a:fld id="{80F1FEE2-B6A9-4965-87B5-65C352B9FE7B}" type="datetime1">
              <a:rPr lang="en-US"/>
              <a:pPr>
                <a:defRPr/>
              </a:pPr>
              <a:t>7/31/2013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smtClean="0"/>
            </a:lvl1pPr>
          </a:lstStyle>
          <a:p>
            <a:pPr>
              <a:defRPr/>
            </a:pPr>
            <a:fld id="{CDD5E708-4755-478C-866B-EA288458C822}" type="slidenum">
              <a:rPr lang="en-US"/>
              <a:pPr>
                <a:defRPr/>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pPr>
              <a:defRPr/>
            </a:pPr>
            <a:fld id="{E844CC1B-5AF8-427A-85C2-B02226A96D27}" type="datetime1">
              <a:rPr lang="en-US"/>
              <a:pPr>
                <a:defRPr/>
              </a:pPr>
              <a:t>7/31/2013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smtClean="0"/>
            </a:lvl1pPr>
          </a:lstStyle>
          <a:p>
            <a:pPr>
              <a:defRPr/>
            </a:pPr>
            <a:fld id="{7BAAC4D1-C64C-4EF1-8057-D5FDB32C83C7}" type="slidenum">
              <a:rPr lang="en-US"/>
              <a:pPr>
                <a:defRPr/>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smtClean="0"/>
            </a:lvl1pPr>
          </a:lstStyle>
          <a:p>
            <a:pPr>
              <a:defRPr/>
            </a:pPr>
            <a:fld id="{C1389DE8-8765-4F9B-A8F6-0682DF3C6758}" type="datetime1">
              <a:rPr lang="en-US"/>
              <a:pPr>
                <a:defRPr/>
              </a:pPr>
              <a:t>7/31/2013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smtClean="0"/>
            </a:lvl1pPr>
          </a:lstStyle>
          <a:p>
            <a:pPr>
              <a:defRPr/>
            </a:pPr>
            <a:fld id="{D6B62D5B-DB7E-4495-B77B-C0D75BA8DACE}" type="slidenum">
              <a:rPr lang="en-US"/>
              <a:pPr>
                <a:defRPr/>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193675" y="152400"/>
            <a:ext cx="7883525"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193675" y="1165225"/>
            <a:ext cx="8229600" cy="5235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93675" y="6492875"/>
            <a:ext cx="2397125"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fld id="{593B2FE9-F0D4-433A-8363-410691A9B89E}" type="datetime1">
              <a:rPr lang="en-US"/>
              <a:pPr>
                <a:defRPr/>
              </a:pPr>
              <a:t>7/31/2013</a:t>
            </a:fld>
            <a:endParaRPr lang="en-US"/>
          </a:p>
        </p:txBody>
      </p:sp>
      <p:sp>
        <p:nvSpPr>
          <p:cNvPr id="5" name="Footer Placeholder 4"/>
          <p:cNvSpPr>
            <a:spLocks noGrp="1"/>
          </p:cNvSpPr>
          <p:nvPr>
            <p:ph type="ftr" sz="quarter" idx="3"/>
          </p:nvPr>
        </p:nvSpPr>
        <p:spPr>
          <a:xfrm>
            <a:off x="3124200" y="6492875"/>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934200" y="6492875"/>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b="1" smtClean="0">
                <a:solidFill>
                  <a:srgbClr val="0663B5"/>
                </a:solidFill>
                <a:latin typeface="Calibri" pitchFamily="34" charset="0"/>
              </a:defRPr>
            </a:lvl1pPr>
          </a:lstStyle>
          <a:p>
            <a:pPr>
              <a:defRPr/>
            </a:pPr>
            <a:fld id="{ECF63567-A69E-4B6A-B0BA-95726E652A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 id="2147484272" r:id="rId12"/>
    <p:sldLayoutId id="2147484332" r:id="rId13"/>
  </p:sldLayoutIdLst>
  <p:transition>
    <p:fade/>
  </p:transition>
  <p:timing>
    <p:tnLst>
      <p:par>
        <p:cTn id="1" dur="indefinite" restart="never" nodeType="tmRoot"/>
      </p:par>
    </p:tnLst>
  </p:timing>
  <p:hf hdr="0" ftr="0" dt="0"/>
  <p:txStyles>
    <p:titleStyle>
      <a:lvl1pPr algn="l" defTabSz="457200" rtl="0" eaLnBrk="0" fontAlgn="base" hangingPunct="0">
        <a:lnSpc>
          <a:spcPts val="3400"/>
        </a:lnSpc>
        <a:spcBef>
          <a:spcPct val="0"/>
        </a:spcBef>
        <a:spcAft>
          <a:spcPct val="0"/>
        </a:spcAft>
        <a:defRPr sz="3200" b="1" kern="1200">
          <a:solidFill>
            <a:srgbClr val="0663B5"/>
          </a:solidFill>
          <a:latin typeface="+mj-lt"/>
          <a:ea typeface="ＭＳ Ｐゴシック" pitchFamily="-105" charset="-128"/>
          <a:cs typeface="ＭＳ Ｐゴシック" pitchFamily="-105" charset="-128"/>
        </a:defRPr>
      </a:lvl1pPr>
      <a:lvl2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2pPr>
      <a:lvl3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3pPr>
      <a:lvl4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4pPr>
      <a:lvl5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5pPr>
      <a:lvl6pPr marL="4572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6pPr>
      <a:lvl7pPr marL="9144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7pPr>
      <a:lvl8pPr marL="13716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8pPr>
      <a:lvl9pPr marL="18288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9pPr>
    </p:titleStyle>
    <p:bodyStyle>
      <a:lvl1pPr marL="284163" indent="-284163" algn="l" defTabSz="457200" rtl="0" eaLnBrk="0" fontAlgn="base" hangingPunct="0">
        <a:spcBef>
          <a:spcPct val="20000"/>
        </a:spcBef>
        <a:spcAft>
          <a:spcPct val="0"/>
        </a:spcAft>
        <a:buClr>
          <a:srgbClr val="0663B5"/>
        </a:buClr>
        <a:buFont typeface="Wingdings" pitchFamily="2" charset="2"/>
        <a:buChar char="§"/>
        <a:defRPr sz="2400" b="1" kern="1200">
          <a:solidFill>
            <a:schemeClr val="tx1"/>
          </a:solidFill>
          <a:latin typeface="+mn-lt"/>
          <a:ea typeface="ＭＳ Ｐゴシック" pitchFamily="-105" charset="-128"/>
          <a:cs typeface="ＭＳ Ｐゴシック" pitchFamily="-105" charset="-128"/>
        </a:defRPr>
      </a:lvl1pPr>
      <a:lvl2pPr marL="742950" indent="-285750" algn="l" defTabSz="457200" rtl="0" eaLnBrk="0" fontAlgn="base" hangingPunct="0">
        <a:spcBef>
          <a:spcPct val="20000"/>
        </a:spcBef>
        <a:spcAft>
          <a:spcPct val="0"/>
        </a:spcAft>
        <a:buClr>
          <a:srgbClr val="0663B5"/>
        </a:buClr>
        <a:buFont typeface="Arial" charset="0"/>
        <a:buChar char="–"/>
        <a:defRPr sz="2000" kern="1200">
          <a:solidFill>
            <a:schemeClr val="tx1"/>
          </a:solidFill>
          <a:latin typeface="+mn-lt"/>
          <a:ea typeface="ＭＳ Ｐゴシック" pitchFamily="-105" charset="-128"/>
          <a:cs typeface="ＭＳ Ｐゴシック" charset="-128"/>
        </a:defRPr>
      </a:lvl2pPr>
      <a:lvl3pPr marL="1143000" indent="-228600" algn="l" defTabSz="457200" rtl="0" eaLnBrk="0" fontAlgn="base" hangingPunct="0">
        <a:spcBef>
          <a:spcPct val="20000"/>
        </a:spcBef>
        <a:spcAft>
          <a:spcPct val="0"/>
        </a:spcAft>
        <a:buClr>
          <a:srgbClr val="0663B5"/>
        </a:buClr>
        <a:buFont typeface="Arial" charset="0"/>
        <a:buChar char="•"/>
        <a:defRPr kern="1200">
          <a:solidFill>
            <a:schemeClr val="tx1"/>
          </a:solidFill>
          <a:latin typeface="+mn-lt"/>
          <a:ea typeface="ＭＳ Ｐゴシック" pitchFamily="-105" charset="-128"/>
          <a:cs typeface="ＭＳ Ｐゴシック" charset="-128"/>
        </a:defRPr>
      </a:lvl3pPr>
      <a:lvl4pPr marL="1600200" indent="-228600" algn="l" defTabSz="457200" rtl="0" eaLnBrk="0" fontAlgn="base" hangingPunct="0">
        <a:spcBef>
          <a:spcPct val="20000"/>
        </a:spcBef>
        <a:spcAft>
          <a:spcPct val="0"/>
        </a:spcAft>
        <a:buClr>
          <a:srgbClr val="0663B5"/>
        </a:buClr>
        <a:buFont typeface="Arial" charset="0"/>
        <a:buChar char="–"/>
        <a:defRPr sz="1600" kern="1200">
          <a:solidFill>
            <a:schemeClr val="tx1"/>
          </a:solidFill>
          <a:latin typeface="+mn-lt"/>
          <a:ea typeface="ＭＳ Ｐゴシック" pitchFamily="-105" charset="-128"/>
          <a:cs typeface="ＭＳ Ｐゴシック" charset="-128"/>
        </a:defRPr>
      </a:lvl4pPr>
      <a:lvl5pPr marL="2057400" indent="-228600" algn="l" defTabSz="457200" rtl="0" eaLnBrk="0" fontAlgn="base" hangingPunct="0">
        <a:spcBef>
          <a:spcPct val="20000"/>
        </a:spcBef>
        <a:spcAft>
          <a:spcPct val="0"/>
        </a:spcAft>
        <a:buClr>
          <a:srgbClr val="0663B5"/>
        </a:buClr>
        <a:buFont typeface="Arial" charset="0"/>
        <a:buChar char="»"/>
        <a:defRPr sz="1400" kern="1200">
          <a:solidFill>
            <a:schemeClr val="tx1"/>
          </a:solidFill>
          <a:latin typeface="+mn-lt"/>
          <a:ea typeface="ＭＳ Ｐゴシック" pitchFamily="-105" charset="-128"/>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hyperlink" Target="http://www.biodiesel.org/" TargetMode="External"/><Relationship Id="rId13" Type="http://schemas.openxmlformats.org/officeDocument/2006/relationships/image" Target="../media/image55.png"/><Relationship Id="rId3" Type="http://schemas.openxmlformats.org/officeDocument/2006/relationships/hyperlink" Target="http://www.epa.gov/otaq/fuels/renewablefuels/regulations.htm" TargetMode="External"/><Relationship Id="rId7" Type="http://schemas.openxmlformats.org/officeDocument/2006/relationships/hyperlink" Target="http://www.eere.energy.gov/afdc/" TargetMode="External"/><Relationship Id="rId12"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www.ethanol.org/" TargetMode="External"/><Relationship Id="rId11" Type="http://schemas.openxmlformats.org/officeDocument/2006/relationships/image" Target="../media/image53.png"/><Relationship Id="rId5" Type="http://schemas.openxmlformats.org/officeDocument/2006/relationships/hyperlink" Target="http://www.ethanolrfa.org/" TargetMode="External"/><Relationship Id="rId15" Type="http://schemas.openxmlformats.org/officeDocument/2006/relationships/image" Target="../media/image56.jpeg"/><Relationship Id="rId10" Type="http://schemas.openxmlformats.org/officeDocument/2006/relationships/image" Target="../media/image52.jpeg"/><Relationship Id="rId4" Type="http://schemas.openxmlformats.org/officeDocument/2006/relationships/hyperlink" Target="http://www.e85fuel.com/" TargetMode="External"/><Relationship Id="rId9" Type="http://schemas.openxmlformats.org/officeDocument/2006/relationships/image" Target="../media/image51.png"/><Relationship Id="rId14" Type="http://schemas.openxmlformats.org/officeDocument/2006/relationships/hyperlink" Target="http://ethanolrfa.org/index.php"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www.des.nh.us/" TargetMode="External"/><Relationship Id="rId2" Type="http://schemas.openxmlformats.org/officeDocument/2006/relationships/hyperlink" Target="http://www.maine.gov/" TargetMode="External"/><Relationship Id="rId1" Type="http://schemas.openxmlformats.org/officeDocument/2006/relationships/slideLayout" Target="../slideLayouts/slideLayout7.xml"/><Relationship Id="rId5" Type="http://schemas.openxmlformats.org/officeDocument/2006/relationships/hyperlink" Target="http://www.ct.gov/" TargetMode="External"/><Relationship Id="rId4" Type="http://schemas.openxmlformats.org/officeDocument/2006/relationships/hyperlink" Target="http://www.anr.state.vt.u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hyperlink" Target="http://www.mass.gov/" TargetMode="External"/><Relationship Id="rId2" Type="http://schemas.openxmlformats.org/officeDocument/2006/relationships/hyperlink" Target="http://www.pabulletin.com/" TargetMode="External"/><Relationship Id="rId1" Type="http://schemas.openxmlformats.org/officeDocument/2006/relationships/slideLayout" Target="../slideLayouts/slideLayout7.xml"/><Relationship Id="rId4" Type="http://schemas.openxmlformats.org/officeDocument/2006/relationships/hyperlink" Target="http://www.dec.ny.gov/"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state.nj.us/" TargetMode="External"/><Relationship Id="rId2" Type="http://schemas.openxmlformats.org/officeDocument/2006/relationships/hyperlink" Target="http://www.dsd.state.md.us/" TargetMode="External"/><Relationship Id="rId1" Type="http://schemas.openxmlformats.org/officeDocument/2006/relationships/slideLayout" Target="../slideLayouts/slideLayout7.xml"/><Relationship Id="rId5" Type="http://schemas.openxmlformats.org/officeDocument/2006/relationships/hyperlink" Target="http://www.dem.ri.gov/" TargetMode="External"/><Relationship Id="rId4" Type="http://schemas.openxmlformats.org/officeDocument/2006/relationships/hyperlink" Target="http://www.regulations.delaware.gov/"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deq.louisiana.gov/" TargetMode="External"/><Relationship Id="rId2" Type="http://schemas.openxmlformats.org/officeDocument/2006/relationships/hyperlink" Target="http://www.azdwm.gov/BUSINESS/VaporRecovery/StageIIProgramChanges/tabid/362/Default.aspx" TargetMode="External"/><Relationship Id="rId1" Type="http://schemas.openxmlformats.org/officeDocument/2006/relationships/slideLayout" Target="../slideLayouts/slideLayout7.xml"/><Relationship Id="rId4" Type="http://schemas.openxmlformats.org/officeDocument/2006/relationships/hyperlink" Target="http://www.dnr.mo.gov/"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deq.state.ok.us/" TargetMode="External"/><Relationship Id="rId2" Type="http://schemas.openxmlformats.org/officeDocument/2006/relationships/hyperlink" Target="http://www.nmenv.state.nm.us/" TargetMode="External"/><Relationship Id="rId1" Type="http://schemas.openxmlformats.org/officeDocument/2006/relationships/slideLayout" Target="../slideLayouts/slideLayout7.xml"/><Relationship Id="rId4" Type="http://schemas.openxmlformats.org/officeDocument/2006/relationships/hyperlink" Target="http://www.tceq.texas.gov/assets/public/legal/rules/rule_lib/proposals/13001115_pex.pdf" TargetMode="External"/></Relationships>
</file>

<file path=ppt/slides/_rels/slide34.xml.rels><?xml version="1.0" encoding="UTF-8" standalone="yes"?>
<Relationships xmlns="http://schemas.openxmlformats.org/package/2006/relationships"><Relationship Id="rId3" Type="http://schemas.openxmlformats.org/officeDocument/2006/relationships/oleObject" Target="../embeddings/Microsoft_Word_97_-_2003_Document1.doc"/><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58.e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59.emf"/><Relationship Id="rId4" Type="http://schemas.openxmlformats.org/officeDocument/2006/relationships/oleObject" Target="../embeddings/Microsoft_Word_97_-_2003_Document2.doc"/></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60.emf"/><Relationship Id="rId4" Type="http://schemas.openxmlformats.org/officeDocument/2006/relationships/oleObject" Target="../embeddings/Microsoft_Word_97_-_2003_Document3.doc"/></Relationships>
</file>

<file path=ppt/slides/_rels/slide37.xml.rels><?xml version="1.0" encoding="UTF-8" standalone="yes"?>
<Relationships xmlns="http://schemas.openxmlformats.org/package/2006/relationships"><Relationship Id="rId3" Type="http://schemas.openxmlformats.org/officeDocument/2006/relationships/oleObject" Target="../embeddings/Microsoft_Word_97_-_2003_Document4.doc"/><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61.emf"/></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1.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oleObject" Target="../embeddings/oleObject2.bin"/><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jpeg"/><Relationship Id="rId2" Type="http://schemas.openxmlformats.org/officeDocument/2006/relationships/image" Target="../media/image72.png"/><Relationship Id="rId1" Type="http://schemas.openxmlformats.org/officeDocument/2006/relationships/slideLayout" Target="../slideLayouts/slideLayout8.xml"/><Relationship Id="rId6" Type="http://schemas.openxmlformats.org/officeDocument/2006/relationships/image" Target="../media/image76.png"/><Relationship Id="rId11" Type="http://schemas.openxmlformats.org/officeDocument/2006/relationships/image" Target="../media/image81.jpe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jpe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43.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jpeg"/><Relationship Id="rId2" Type="http://schemas.openxmlformats.org/officeDocument/2006/relationships/image" Target="../media/image72.png"/><Relationship Id="rId1" Type="http://schemas.openxmlformats.org/officeDocument/2006/relationships/slideLayout" Target="../slideLayouts/slideLayout8.xml"/><Relationship Id="rId6" Type="http://schemas.openxmlformats.org/officeDocument/2006/relationships/image" Target="../media/image76.png"/><Relationship Id="rId11" Type="http://schemas.openxmlformats.org/officeDocument/2006/relationships/image" Target="../media/image81.jpe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jpe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xml"/><Relationship Id="rId5" Type="http://schemas.openxmlformats.org/officeDocument/2006/relationships/image" Target="../media/image92.png"/><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3.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xml"/><Relationship Id="rId5" Type="http://schemas.openxmlformats.org/officeDocument/2006/relationships/image" Target="../media/image105.png"/><Relationship Id="rId4" Type="http://schemas.openxmlformats.org/officeDocument/2006/relationships/image" Target="../media/image104.png"/></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5.jpe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xml"/><Relationship Id="rId4" Type="http://schemas.openxmlformats.org/officeDocument/2006/relationships/image" Target="../media/image110.png"/></Relationships>
</file>

<file path=ppt/slides/_rels/slide51.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2.jpeg"/><Relationship Id="rId7" Type="http://schemas.openxmlformats.org/officeDocument/2006/relationships/image" Target="../media/image115.jpeg"/><Relationship Id="rId2" Type="http://schemas.openxmlformats.org/officeDocument/2006/relationships/image" Target="../media/image111.jpe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19.png"/><Relationship Id="rId5" Type="http://schemas.openxmlformats.org/officeDocument/2006/relationships/image" Target="../media/image114.jpeg"/><Relationship Id="rId10" Type="http://schemas.openxmlformats.org/officeDocument/2006/relationships/image" Target="../media/image118.jpeg"/><Relationship Id="rId4" Type="http://schemas.openxmlformats.org/officeDocument/2006/relationships/image" Target="../media/image113.jpeg"/><Relationship Id="rId9" Type="http://schemas.openxmlformats.org/officeDocument/2006/relationships/image" Target="../media/image117.jpeg"/></Relationships>
</file>

<file path=ppt/slides/_rels/slide52.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6.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image" Target="../media/image128.jpeg"/><Relationship Id="rId1" Type="http://schemas.openxmlformats.org/officeDocument/2006/relationships/slideLayout" Target="../slideLayouts/slideLayout8.xml"/><Relationship Id="rId6" Type="http://schemas.openxmlformats.org/officeDocument/2006/relationships/image" Target="../media/image132.jpeg"/><Relationship Id="rId11" Type="http://schemas.openxmlformats.org/officeDocument/2006/relationships/image" Target="../media/image137.png"/><Relationship Id="rId5" Type="http://schemas.openxmlformats.org/officeDocument/2006/relationships/image" Target="../media/image131.jpeg"/><Relationship Id="rId10" Type="http://schemas.openxmlformats.org/officeDocument/2006/relationships/image" Target="../media/image136.jpeg"/><Relationship Id="rId4" Type="http://schemas.openxmlformats.org/officeDocument/2006/relationships/image" Target="../media/image130.jpeg"/><Relationship Id="rId9" Type="http://schemas.openxmlformats.org/officeDocument/2006/relationships/image" Target="../media/image135.jpe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20.png"/><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0" y="6172200"/>
            <a:ext cx="9144000" cy="685800"/>
          </a:xfrm>
          <a:prstGeom prst="rect">
            <a:avLst/>
          </a:prstGeom>
          <a:solidFill>
            <a:schemeClr val="tx1"/>
          </a:solidFill>
          <a:ln w="9525">
            <a:solidFill>
              <a:srgbClr val="4A7EBB"/>
            </a:solidFill>
            <a:miter lim="800000"/>
            <a:headEnd/>
            <a:tailEnd/>
          </a:ln>
          <a:effectLst>
            <a:outerShdw blurRad="40000" dist="23000" dir="5400000" rotWithShape="0">
              <a:schemeClr val="tx1">
                <a:alpha val="34999"/>
              </a:schemeClr>
            </a:outerShdw>
          </a:effectLst>
        </p:spPr>
        <p:txBody>
          <a:bodyPr anchor="ctr"/>
          <a:lstStyle/>
          <a:p>
            <a:pPr algn="ctr">
              <a:defRPr/>
            </a:pPr>
            <a:endParaRPr lang="en-US">
              <a:solidFill>
                <a:prstClr val="white"/>
              </a:solidFill>
              <a:latin typeface="Calibri"/>
              <a:ea typeface="+mn-ea"/>
            </a:endParaRPr>
          </a:p>
        </p:txBody>
      </p:sp>
      <p:sp>
        <p:nvSpPr>
          <p:cNvPr id="29699" name="TextBox 7"/>
          <p:cNvSpPr txBox="1">
            <a:spLocks noChangeArrowheads="1"/>
          </p:cNvSpPr>
          <p:nvPr/>
        </p:nvSpPr>
        <p:spPr bwMode="auto">
          <a:xfrm>
            <a:off x="1181100" y="6248400"/>
            <a:ext cx="6781800" cy="461963"/>
          </a:xfrm>
          <a:prstGeom prst="rect">
            <a:avLst/>
          </a:prstGeom>
          <a:noFill/>
          <a:ln w="9525">
            <a:noFill/>
            <a:miter lim="800000"/>
            <a:headEnd/>
            <a:tailEnd/>
          </a:ln>
        </p:spPr>
        <p:txBody>
          <a:bodyPr>
            <a:spAutoFit/>
          </a:bodyPr>
          <a:lstStyle/>
          <a:p>
            <a:pPr algn="ctr"/>
            <a:r>
              <a:rPr lang="en-US" sz="2400" b="1" dirty="0" smtClean="0">
                <a:solidFill>
                  <a:srgbClr val="FFFFFF"/>
                </a:solidFill>
              </a:rPr>
              <a:t>2013 </a:t>
            </a:r>
            <a:r>
              <a:rPr lang="en-US" sz="2400" b="1" dirty="0">
                <a:solidFill>
                  <a:srgbClr val="FFFFFF"/>
                </a:solidFill>
              </a:rPr>
              <a:t>Distributor </a:t>
            </a:r>
            <a:r>
              <a:rPr lang="en-US" sz="2400" b="1" dirty="0" smtClean="0">
                <a:solidFill>
                  <a:srgbClr val="FFFFFF"/>
                </a:solidFill>
              </a:rPr>
              <a:t>Meeting</a:t>
            </a:r>
            <a:endParaRPr lang="en-US" sz="2400" dirty="0">
              <a:solidFill>
                <a:srgbClr val="FFFFFF"/>
              </a:solidFill>
            </a:endParaRPr>
          </a:p>
        </p:txBody>
      </p:sp>
      <p:sp>
        <p:nvSpPr>
          <p:cNvPr id="4" name="Rectangle 3"/>
          <p:cNvSpPr>
            <a:spLocks noChangeArrowheads="1"/>
          </p:cNvSpPr>
          <p:nvPr/>
        </p:nvSpPr>
        <p:spPr bwMode="auto">
          <a:xfrm>
            <a:off x="1905000" y="5105400"/>
            <a:ext cx="5334000" cy="762000"/>
          </a:xfrm>
          <a:prstGeom prst="rect">
            <a:avLst/>
          </a:prstGeom>
          <a:solidFill>
            <a:schemeClr val="tx1">
              <a:alpha val="54117"/>
            </a:schemeClr>
          </a:solidFill>
          <a:ln w="9525">
            <a:solidFill>
              <a:srgbClr val="4A7EBB"/>
            </a:solidFill>
            <a:miter lim="800000"/>
            <a:headEnd/>
            <a:tailEnd/>
          </a:ln>
          <a:effectLst>
            <a:outerShdw blurRad="40000" dist="23000" dir="5400000" rotWithShape="0">
              <a:schemeClr val="tx1">
                <a:alpha val="34999"/>
              </a:schemeClr>
            </a:outerShdw>
          </a:effectLst>
        </p:spPr>
        <p:txBody>
          <a:bodyPr anchor="ctr"/>
          <a:lstStyle/>
          <a:p>
            <a:pPr algn="ctr">
              <a:defRPr/>
            </a:pPr>
            <a:endParaRPr lang="en-US">
              <a:solidFill>
                <a:prstClr val="white"/>
              </a:solidFill>
              <a:latin typeface="Calibri"/>
              <a:ea typeface="+mn-ea"/>
            </a:endParaRPr>
          </a:p>
        </p:txBody>
      </p:sp>
      <p:sp>
        <p:nvSpPr>
          <p:cNvPr id="29701" name="TextBox 7"/>
          <p:cNvSpPr txBox="1">
            <a:spLocks noChangeArrowheads="1"/>
          </p:cNvSpPr>
          <p:nvPr/>
        </p:nvSpPr>
        <p:spPr bwMode="auto">
          <a:xfrm>
            <a:off x="1752600" y="5253335"/>
            <a:ext cx="5638800" cy="461665"/>
          </a:xfrm>
          <a:prstGeom prst="rect">
            <a:avLst/>
          </a:prstGeom>
          <a:noFill/>
          <a:ln w="9525">
            <a:noFill/>
            <a:miter lim="800000"/>
            <a:headEnd/>
            <a:tailEnd/>
          </a:ln>
        </p:spPr>
        <p:txBody>
          <a:bodyPr>
            <a:spAutoFit/>
          </a:bodyPr>
          <a:lstStyle/>
          <a:p>
            <a:pPr algn="ctr"/>
            <a:r>
              <a:rPr lang="en-US" sz="2400" b="1" dirty="0" smtClean="0">
                <a:solidFill>
                  <a:srgbClr val="FFFFFF"/>
                </a:solidFill>
              </a:rPr>
              <a:t>Above </a:t>
            </a:r>
            <a:r>
              <a:rPr lang="en-US" sz="2400" b="1" dirty="0" smtClean="0">
                <a:solidFill>
                  <a:srgbClr val="FFFFFF"/>
                </a:solidFill>
              </a:rPr>
              <a:t>Ground Products</a:t>
            </a:r>
            <a:endParaRPr lang="en-US" sz="2400" b="1" dirty="0">
              <a:solidFill>
                <a:srgbClr val="FFFFFF"/>
              </a:solidFill>
            </a:endParaRPr>
          </a:p>
        </p:txBody>
      </p:sp>
    </p:spTree>
    <p:extLst>
      <p:ext uri="{BB962C8B-B14F-4D97-AF65-F5344CB8AC3E}">
        <p14:creationId xmlns:p14="http://schemas.microsoft.com/office/powerpoint/2010/main" val="2345011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3675" y="304800"/>
            <a:ext cx="8229600" cy="600075"/>
          </a:xfrm>
        </p:spPr>
        <p:txBody>
          <a:bodyPr/>
          <a:lstStyle/>
          <a:p>
            <a:r>
              <a:rPr lang="en-US" dirty="0" smtClean="0">
                <a:ea typeface="ＭＳ Ｐゴシック" charset="-128"/>
              </a:rPr>
              <a:t>21Ge™ - E85 UL Listed Hanging Hardware</a:t>
            </a:r>
          </a:p>
        </p:txBody>
      </p:sp>
      <p:sp>
        <p:nvSpPr>
          <p:cNvPr id="28675" name="Rectangle 3"/>
          <p:cNvSpPr>
            <a:spLocks noGrp="1" noChangeArrowheads="1"/>
          </p:cNvSpPr>
          <p:nvPr>
            <p:ph idx="1"/>
          </p:nvPr>
        </p:nvSpPr>
        <p:spPr>
          <a:xfrm>
            <a:off x="3132137" y="1330325"/>
            <a:ext cx="5707063" cy="4157663"/>
          </a:xfrm>
          <a:solidFill>
            <a:schemeClr val="bg1"/>
          </a:solidFill>
        </p:spPr>
        <p:txBody>
          <a:bodyPr/>
          <a:lstStyle/>
          <a:p>
            <a:r>
              <a:rPr lang="en-US" dirty="0" smtClean="0">
                <a:ea typeface="ＭＳ Ｐゴシック" charset="-128"/>
              </a:rPr>
              <a:t>The world’s first UL listed E85 hanging hardware solution</a:t>
            </a:r>
          </a:p>
        </p:txBody>
      </p:sp>
      <p:sp>
        <p:nvSpPr>
          <p:cNvPr id="2" name="Slide Number Placeholder 1"/>
          <p:cNvSpPr>
            <a:spLocks noGrp="1"/>
          </p:cNvSpPr>
          <p:nvPr>
            <p:ph type="sldNum" sz="quarter" idx="12"/>
          </p:nvPr>
        </p:nvSpPr>
        <p:spPr/>
        <p:txBody>
          <a:bodyPr/>
          <a:lstStyle/>
          <a:p>
            <a:pPr>
              <a:defRPr/>
            </a:pPr>
            <a:fld id="{AC259B9D-EEE7-4602-A228-C5FC78849C7C}" type="slidenum">
              <a:rPr lang="en-US" smtClean="0"/>
              <a:pPr>
                <a:defRPr/>
              </a:pPr>
              <a:t>9</a:t>
            </a:fld>
            <a:endParaRPr lang="en-US"/>
          </a:p>
        </p:txBody>
      </p:sp>
      <p:pic>
        <p:nvPicPr>
          <p:cNvPr id="2867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32238" y="2187575"/>
            <a:ext cx="3770312"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3063" y="1219200"/>
            <a:ext cx="2695575"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9888" y="3824288"/>
            <a:ext cx="1341437"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03388" y="3822700"/>
            <a:ext cx="1366837"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6367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9"/>
          <p:cNvSpPr>
            <a:spLocks noChangeArrowheads="1"/>
          </p:cNvSpPr>
          <p:nvPr/>
        </p:nvSpPr>
        <p:spPr bwMode="auto">
          <a:xfrm>
            <a:off x="295275" y="3821112"/>
            <a:ext cx="2770188" cy="1722438"/>
          </a:xfrm>
          <a:prstGeom prst="rect">
            <a:avLst/>
          </a:prstGeom>
          <a:solidFill>
            <a:schemeClr val="bg1"/>
          </a:solidFill>
          <a:ln w="9525">
            <a:solidFill>
              <a:schemeClr val="bg1"/>
            </a:solidFill>
            <a:miter lim="800000"/>
            <a:headEnd/>
            <a:tailEnd/>
          </a:ln>
        </p:spPr>
        <p:txBody>
          <a:bodyPr wrap="none" anchor="ctr"/>
          <a:lstStyle/>
          <a:p>
            <a:pPr defTabSz="457200" fontAlgn="base">
              <a:spcBef>
                <a:spcPct val="0"/>
              </a:spcBef>
              <a:spcAft>
                <a:spcPct val="0"/>
              </a:spcAft>
            </a:pPr>
            <a:endParaRPr lang="en-US">
              <a:solidFill>
                <a:prstClr val="black"/>
              </a:solidFill>
              <a:latin typeface="Arial" pitchFamily="34" charset="0"/>
            </a:endParaRPr>
          </a:p>
        </p:txBody>
      </p:sp>
      <p:sp>
        <p:nvSpPr>
          <p:cNvPr id="30723" name="Rectangle 2"/>
          <p:cNvSpPr>
            <a:spLocks noGrp="1" noChangeArrowheads="1"/>
          </p:cNvSpPr>
          <p:nvPr>
            <p:ph type="title"/>
          </p:nvPr>
        </p:nvSpPr>
        <p:spPr>
          <a:xfrm>
            <a:off x="152400" y="228600"/>
            <a:ext cx="8950325" cy="787400"/>
          </a:xfrm>
        </p:spPr>
        <p:txBody>
          <a:bodyPr/>
          <a:lstStyle/>
          <a:p>
            <a:r>
              <a:rPr lang="en-US" smtClean="0">
                <a:ea typeface="ＭＳ Ｐゴシック" charset="-128"/>
              </a:rPr>
              <a:t>21Gu™ Diesel Exhaust Fluid Hanging Hardware - Nozzles</a:t>
            </a:r>
          </a:p>
        </p:txBody>
      </p:sp>
      <p:sp>
        <p:nvSpPr>
          <p:cNvPr id="2" name="Slide Number Placeholder 1"/>
          <p:cNvSpPr>
            <a:spLocks noGrp="1"/>
          </p:cNvSpPr>
          <p:nvPr>
            <p:ph type="sldNum" sz="quarter" idx="12"/>
          </p:nvPr>
        </p:nvSpPr>
        <p:spPr/>
        <p:txBody>
          <a:bodyPr/>
          <a:lstStyle/>
          <a:p>
            <a:pPr>
              <a:defRPr/>
            </a:pPr>
            <a:fld id="{AC259B9D-EEE7-4602-A228-C5FC78849C7C}" type="slidenum">
              <a:rPr lang="en-US" smtClean="0"/>
              <a:pPr>
                <a:defRPr/>
              </a:pPr>
              <a:t>10</a:t>
            </a:fld>
            <a:endParaRPr lang="en-US"/>
          </a:p>
        </p:txBody>
      </p:sp>
      <p:sp>
        <p:nvSpPr>
          <p:cNvPr id="30724" name="Rectangle 4"/>
          <p:cNvSpPr>
            <a:spLocks noChangeArrowheads="1"/>
          </p:cNvSpPr>
          <p:nvPr/>
        </p:nvSpPr>
        <p:spPr bwMode="auto">
          <a:xfrm>
            <a:off x="3063875" y="1404937"/>
            <a:ext cx="5707063" cy="4157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defTabSz="457200" eaLnBrk="0" fontAlgn="base" hangingPunct="0">
              <a:spcBef>
                <a:spcPct val="20000"/>
              </a:spcBef>
              <a:spcAft>
                <a:spcPct val="0"/>
              </a:spcAft>
              <a:buClr>
                <a:srgbClr val="FF8000"/>
              </a:buClr>
              <a:buFont typeface="Wingdings" pitchFamily="2" charset="2"/>
              <a:buChar char="§"/>
            </a:pPr>
            <a:r>
              <a:rPr lang="en-US" dirty="0">
                <a:solidFill>
                  <a:prstClr val="black"/>
                </a:solidFill>
              </a:rPr>
              <a:t>The </a:t>
            </a:r>
            <a:r>
              <a:rPr lang="en-US" dirty="0" smtClean="0">
                <a:solidFill>
                  <a:prstClr val="black"/>
                </a:solidFill>
              </a:rPr>
              <a:t>world’s </a:t>
            </a:r>
            <a:r>
              <a:rPr lang="en-US" dirty="0">
                <a:solidFill>
                  <a:prstClr val="black"/>
                </a:solidFill>
              </a:rPr>
              <a:t>first </a:t>
            </a:r>
            <a:r>
              <a:rPr lang="en-US" dirty="0" err="1">
                <a:solidFill>
                  <a:prstClr val="black"/>
                </a:solidFill>
              </a:rPr>
              <a:t>DEF</a:t>
            </a:r>
            <a:r>
              <a:rPr lang="en-US" dirty="0">
                <a:solidFill>
                  <a:prstClr val="black"/>
                </a:solidFill>
              </a:rPr>
              <a:t> nozzle with </a:t>
            </a:r>
            <a:r>
              <a:rPr lang="en-US" dirty="0" err="1">
                <a:solidFill>
                  <a:prstClr val="black"/>
                </a:solidFill>
              </a:rPr>
              <a:t>Mis</a:t>
            </a:r>
            <a:r>
              <a:rPr lang="en-US" dirty="0">
                <a:solidFill>
                  <a:prstClr val="black"/>
                </a:solidFill>
              </a:rPr>
              <a:t>-Filling Prevention (ISO 22241 Standard)</a:t>
            </a:r>
          </a:p>
        </p:txBody>
      </p:sp>
      <p:pic>
        <p:nvPicPr>
          <p:cNvPr id="30725"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1938" y="1325562"/>
            <a:ext cx="280987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98800" y="2165350"/>
            <a:ext cx="561975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0888" y="3848100"/>
            <a:ext cx="950912"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19275" y="3838575"/>
            <a:ext cx="989013"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9" name="Rectangle 10"/>
          <p:cNvSpPr>
            <a:spLocks noChangeArrowheads="1"/>
          </p:cNvSpPr>
          <p:nvPr/>
        </p:nvSpPr>
        <p:spPr bwMode="auto">
          <a:xfrm>
            <a:off x="365125" y="4797425"/>
            <a:ext cx="2682875" cy="6746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defTabSz="457200" eaLnBrk="0" fontAlgn="base" hangingPunct="0">
              <a:spcBef>
                <a:spcPct val="20000"/>
              </a:spcBef>
              <a:spcAft>
                <a:spcPct val="0"/>
              </a:spcAft>
              <a:buClr>
                <a:srgbClr val="FF8000"/>
              </a:buClr>
              <a:buFont typeface="Wingdings" pitchFamily="2" charset="2"/>
              <a:buChar char="§"/>
            </a:pPr>
            <a:r>
              <a:rPr lang="en-US" sz="1400" i="1">
                <a:solidFill>
                  <a:prstClr val="black"/>
                </a:solidFill>
              </a:rPr>
              <a:t>All nozzles come with integrated filter, and DEF Identification Badge</a:t>
            </a:r>
          </a:p>
        </p:txBody>
      </p:sp>
    </p:spTree>
    <p:extLst>
      <p:ext uri="{BB962C8B-B14F-4D97-AF65-F5344CB8AC3E}">
        <p14:creationId xmlns:p14="http://schemas.microsoft.com/office/powerpoint/2010/main" val="3391568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1" descr="21Gu DEF Nozzle with MFP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00763" y="3357563"/>
            <a:ext cx="2373312"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itle 1"/>
          <p:cNvSpPr>
            <a:spLocks noGrp="1"/>
          </p:cNvSpPr>
          <p:nvPr>
            <p:ph type="title"/>
          </p:nvPr>
        </p:nvSpPr>
        <p:spPr>
          <a:xfrm>
            <a:off x="193675" y="381000"/>
            <a:ext cx="8229600" cy="600075"/>
          </a:xfrm>
        </p:spPr>
        <p:txBody>
          <a:bodyPr/>
          <a:lstStyle/>
          <a:p>
            <a:pPr eaLnBrk="1" hangingPunct="1"/>
            <a:r>
              <a:rPr lang="en-US" dirty="0" smtClean="0">
                <a:ea typeface="ＭＳ Ｐゴシック" charset="-128"/>
              </a:rPr>
              <a:t>Diesel Exhaust Fluid (DEF)</a:t>
            </a:r>
          </a:p>
        </p:txBody>
      </p:sp>
      <p:sp>
        <p:nvSpPr>
          <p:cNvPr id="31748" name="Content Placeholder 2"/>
          <p:cNvSpPr>
            <a:spLocks noGrp="1"/>
          </p:cNvSpPr>
          <p:nvPr>
            <p:ph idx="1"/>
          </p:nvPr>
        </p:nvSpPr>
        <p:spPr>
          <a:xfrm>
            <a:off x="152400" y="1143000"/>
            <a:ext cx="5578475" cy="4525962"/>
          </a:xfrm>
        </p:spPr>
        <p:txBody>
          <a:bodyPr/>
          <a:lstStyle/>
          <a:p>
            <a:pPr eaLnBrk="1" hangingPunct="1"/>
            <a:r>
              <a:rPr lang="en-US" dirty="0" smtClean="0">
                <a:ea typeface="ＭＳ Ｐゴシック" charset="-128"/>
              </a:rPr>
              <a:t>Truck manufacturers specify OPW </a:t>
            </a:r>
            <a:r>
              <a:rPr lang="en-US" dirty="0" err="1" smtClean="0">
                <a:ea typeface="ＭＳ Ｐゴシック" charset="-128"/>
              </a:rPr>
              <a:t>Mis</a:t>
            </a:r>
            <a:r>
              <a:rPr lang="en-US" dirty="0" smtClean="0">
                <a:ea typeface="ＭＳ Ｐゴシック" charset="-128"/>
              </a:rPr>
              <a:t>-Filling Prevention Device (MFPD) or equivalent</a:t>
            </a:r>
          </a:p>
          <a:p>
            <a:pPr lvl="1" eaLnBrk="1" hangingPunct="1"/>
            <a:r>
              <a:rPr lang="en-US" dirty="0" smtClean="0">
                <a:ea typeface="ＭＳ Ｐゴシック" charset="-128"/>
              </a:rPr>
              <a:t>PACCAR Brands</a:t>
            </a:r>
          </a:p>
          <a:p>
            <a:pPr lvl="1" eaLnBrk="1" hangingPunct="1"/>
            <a:r>
              <a:rPr lang="en-US" dirty="0" smtClean="0">
                <a:ea typeface="ＭＳ Ｐゴシック" charset="-128"/>
              </a:rPr>
              <a:t>Daimler Trucks N.A. Brands</a:t>
            </a:r>
          </a:p>
          <a:p>
            <a:pPr lvl="1" eaLnBrk="1" hangingPunct="1"/>
            <a:r>
              <a:rPr lang="en-US" dirty="0" smtClean="0">
                <a:ea typeface="ＭＳ Ｐゴシック" charset="-128"/>
              </a:rPr>
              <a:t>Volvo Trucks N.A. Brands</a:t>
            </a:r>
          </a:p>
          <a:p>
            <a:pPr lvl="1" eaLnBrk="1" hangingPunct="1"/>
            <a:r>
              <a:rPr lang="en-US" dirty="0" smtClean="0">
                <a:ea typeface="ＭＳ Ｐゴシック" charset="-128"/>
              </a:rPr>
              <a:t>Nissan Trucks N.A. Brands</a:t>
            </a:r>
          </a:p>
          <a:p>
            <a:pPr eaLnBrk="1" hangingPunct="1"/>
            <a:r>
              <a:rPr lang="en-US" dirty="0" smtClean="0">
                <a:ea typeface="ＭＳ Ｐゴシック" charset="-128"/>
              </a:rPr>
              <a:t>New items</a:t>
            </a:r>
          </a:p>
          <a:p>
            <a:pPr lvl="1" eaLnBrk="1" hangingPunct="1"/>
            <a:r>
              <a:rPr lang="en-US" dirty="0" smtClean="0">
                <a:ea typeface="ＭＳ Ｐゴシック" charset="-128"/>
              </a:rPr>
              <a:t>Nozzles </a:t>
            </a:r>
            <a:r>
              <a:rPr lang="en-US" b="1" i="1" u="sng" dirty="0" smtClean="0">
                <a:ea typeface="ＭＳ Ｐゴシック" charset="-128"/>
              </a:rPr>
              <a:t>without</a:t>
            </a:r>
            <a:r>
              <a:rPr lang="en-US" dirty="0" smtClean="0">
                <a:ea typeface="ＭＳ Ｐゴシック" charset="-128"/>
              </a:rPr>
              <a:t> MFPD as an option (21GU-0400 &amp; 0400G series)</a:t>
            </a:r>
          </a:p>
          <a:p>
            <a:pPr lvl="1" eaLnBrk="1" hangingPunct="1"/>
            <a:r>
              <a:rPr lang="en-US" dirty="0" smtClean="0">
                <a:ea typeface="ＭＳ Ｐゴシック" charset="-128"/>
              </a:rPr>
              <a:t>OPW cuts/couples DEF hose to length, and sells hose in bulk</a:t>
            </a:r>
          </a:p>
        </p:txBody>
      </p:sp>
      <p:sp>
        <p:nvSpPr>
          <p:cNvPr id="2" name="Slide Number Placeholder 1"/>
          <p:cNvSpPr>
            <a:spLocks noGrp="1"/>
          </p:cNvSpPr>
          <p:nvPr>
            <p:ph type="sldNum" sz="quarter" idx="12"/>
          </p:nvPr>
        </p:nvSpPr>
        <p:spPr/>
        <p:txBody>
          <a:bodyPr/>
          <a:lstStyle/>
          <a:p>
            <a:pPr>
              <a:defRPr/>
            </a:pPr>
            <a:fld id="{AC259B9D-EEE7-4602-A228-C5FC78849C7C}" type="slidenum">
              <a:rPr lang="en-US" smtClean="0"/>
              <a:pPr>
                <a:defRPr/>
              </a:pPr>
              <a:t>11</a:t>
            </a:fld>
            <a:endParaRPr lang="en-US"/>
          </a:p>
        </p:txBody>
      </p:sp>
      <p:pic>
        <p:nvPicPr>
          <p:cNvPr id="31749" name="Picture 9" descr="21Gu DEF Nozzle with MFP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7638" y="942975"/>
            <a:ext cx="2401887"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752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93675" y="152400"/>
            <a:ext cx="9026525" cy="838200"/>
          </a:xfrm>
        </p:spPr>
        <p:txBody>
          <a:bodyPr/>
          <a:lstStyle/>
          <a:p>
            <a:r>
              <a:rPr lang="en-US" smtClean="0">
                <a:ea typeface="ＭＳ Ｐゴシック" charset="-128"/>
              </a:rPr>
              <a:t>21Gu™ DEF Hanging Hardware – Swivels and Breakaways</a:t>
            </a:r>
          </a:p>
        </p:txBody>
      </p:sp>
      <p:sp>
        <p:nvSpPr>
          <p:cNvPr id="32771" name="Rectangle 3"/>
          <p:cNvSpPr>
            <a:spLocks noGrp="1" noChangeArrowheads="1"/>
          </p:cNvSpPr>
          <p:nvPr>
            <p:ph idx="1"/>
          </p:nvPr>
        </p:nvSpPr>
        <p:spPr>
          <a:xfrm>
            <a:off x="508000" y="1066800"/>
            <a:ext cx="8255000" cy="4605338"/>
          </a:xfrm>
          <a:solidFill>
            <a:schemeClr val="bg1"/>
          </a:solidFill>
        </p:spPr>
        <p:txBody>
          <a:bodyPr/>
          <a:lstStyle/>
          <a:p>
            <a:pPr algn="ctr"/>
            <a:r>
              <a:rPr lang="en-US" sz="2000" smtClean="0">
                <a:ea typeface="ＭＳ Ｐゴシック" charset="-128"/>
              </a:rPr>
              <a:t>For every nozzle ordered, one adaptor is required</a:t>
            </a:r>
          </a:p>
        </p:txBody>
      </p:sp>
      <p:sp>
        <p:nvSpPr>
          <p:cNvPr id="2" name="Slide Number Placeholder 1"/>
          <p:cNvSpPr>
            <a:spLocks noGrp="1"/>
          </p:cNvSpPr>
          <p:nvPr>
            <p:ph type="sldNum" sz="quarter" idx="12"/>
          </p:nvPr>
        </p:nvSpPr>
        <p:spPr/>
        <p:txBody>
          <a:bodyPr/>
          <a:lstStyle/>
          <a:p>
            <a:pPr>
              <a:defRPr/>
            </a:pPr>
            <a:fld id="{AC259B9D-EEE7-4602-A228-C5FC78849C7C}" type="slidenum">
              <a:rPr lang="en-US" smtClean="0"/>
              <a:pPr>
                <a:defRPr/>
              </a:pPr>
              <a:t>12</a:t>
            </a:fld>
            <a:endParaRPr lang="en-US"/>
          </a:p>
        </p:txBody>
      </p:sp>
      <p:pic>
        <p:nvPicPr>
          <p:cNvPr id="32772"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1025" y="1509713"/>
            <a:ext cx="8105775"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1676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93675" y="228600"/>
            <a:ext cx="8229600" cy="600075"/>
          </a:xfrm>
        </p:spPr>
        <p:txBody>
          <a:bodyPr/>
          <a:lstStyle/>
          <a:p>
            <a:r>
              <a:rPr lang="en-US" smtClean="0">
                <a:ea typeface="ＭＳ Ｐゴシック" charset="-128"/>
              </a:rPr>
              <a:t>21Gu™ DEF Hanging Hardware - Hose</a:t>
            </a:r>
          </a:p>
        </p:txBody>
      </p:sp>
      <p:sp>
        <p:nvSpPr>
          <p:cNvPr id="33795" name="Rectangle 3"/>
          <p:cNvSpPr>
            <a:spLocks noGrp="1" noChangeArrowheads="1"/>
          </p:cNvSpPr>
          <p:nvPr>
            <p:ph idx="1"/>
          </p:nvPr>
        </p:nvSpPr>
        <p:spPr>
          <a:xfrm>
            <a:off x="871538" y="4800600"/>
            <a:ext cx="7575550" cy="781050"/>
          </a:xfrm>
        </p:spPr>
        <p:txBody>
          <a:bodyPr/>
          <a:lstStyle/>
          <a:p>
            <a:r>
              <a:rPr lang="en-US" smtClean="0">
                <a:ea typeface="ＭＳ Ｐゴシック" charset="-128"/>
              </a:rPr>
              <a:t>Comes with Integrated Anti-Kinking Sleeve</a:t>
            </a:r>
          </a:p>
        </p:txBody>
      </p:sp>
      <p:sp>
        <p:nvSpPr>
          <p:cNvPr id="2" name="Slide Number Placeholder 1"/>
          <p:cNvSpPr>
            <a:spLocks noGrp="1"/>
          </p:cNvSpPr>
          <p:nvPr>
            <p:ph type="sldNum" sz="quarter" idx="12"/>
          </p:nvPr>
        </p:nvSpPr>
        <p:spPr/>
        <p:txBody>
          <a:bodyPr/>
          <a:lstStyle/>
          <a:p>
            <a:pPr>
              <a:defRPr/>
            </a:pPr>
            <a:fld id="{AC259B9D-EEE7-4602-A228-C5FC78849C7C}" type="slidenum">
              <a:rPr lang="en-US" smtClean="0"/>
              <a:pPr>
                <a:defRPr/>
              </a:pPr>
              <a:t>13</a:t>
            </a:fld>
            <a:endParaRPr lang="en-US"/>
          </a:p>
        </p:txBody>
      </p:sp>
      <p:pic>
        <p:nvPicPr>
          <p:cNvPr id="3379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5175" y="1295400"/>
            <a:ext cx="7707313"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8029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93675" y="381000"/>
            <a:ext cx="8229600" cy="600075"/>
          </a:xfrm>
        </p:spPr>
        <p:txBody>
          <a:bodyPr/>
          <a:lstStyle/>
          <a:p>
            <a:r>
              <a:rPr lang="en-US" dirty="0" smtClean="0">
                <a:latin typeface="Arial Rounded MT Bold" pitchFamily="34" charset="0"/>
                <a:ea typeface="ＭＳ Ｐゴシック" charset="-128"/>
              </a:rPr>
              <a:t>OPW Automatic Nozzles</a:t>
            </a:r>
          </a:p>
        </p:txBody>
      </p:sp>
      <p:sp>
        <p:nvSpPr>
          <p:cNvPr id="2" name="Slide Number Placeholder 1"/>
          <p:cNvSpPr>
            <a:spLocks noGrp="1"/>
          </p:cNvSpPr>
          <p:nvPr>
            <p:ph type="sldNum" sz="quarter" idx="12"/>
          </p:nvPr>
        </p:nvSpPr>
        <p:spPr/>
        <p:txBody>
          <a:bodyPr/>
          <a:lstStyle/>
          <a:p>
            <a:pPr>
              <a:defRPr/>
            </a:pPr>
            <a:fld id="{AC259B9D-EEE7-4602-A228-C5FC78849C7C}" type="slidenum">
              <a:rPr lang="en-US" smtClean="0"/>
              <a:pPr>
                <a:defRPr/>
              </a:pPr>
              <a:t>14</a:t>
            </a:fld>
            <a:endParaRPr lang="en-US"/>
          </a:p>
        </p:txBody>
      </p:sp>
      <p:sp>
        <p:nvSpPr>
          <p:cNvPr id="5" name="Rectangle 2"/>
          <p:cNvSpPr txBox="1">
            <a:spLocks noChangeArrowheads="1"/>
          </p:cNvSpPr>
          <p:nvPr/>
        </p:nvSpPr>
        <p:spPr bwMode="auto">
          <a:xfrm>
            <a:off x="4389438" y="1257300"/>
            <a:ext cx="4302125" cy="4102100"/>
          </a:xfrm>
          <a:prstGeom prst="rect">
            <a:avLst/>
          </a:prstGeom>
          <a:noFill/>
          <a:ln w="9525">
            <a:noFill/>
            <a:miter lim="800000"/>
            <a:headEnd/>
            <a:tailEnd/>
          </a:ln>
        </p:spPr>
        <p:txBody>
          <a:bodyPr anchor="ctr"/>
          <a:lstStyle/>
          <a:p>
            <a:pPr algn="ctr" defTabSz="457200" eaLnBrk="0" fontAlgn="base" hangingPunct="0">
              <a:spcBef>
                <a:spcPct val="0"/>
              </a:spcBef>
              <a:spcAft>
                <a:spcPct val="0"/>
              </a:spcAft>
              <a:defRPr/>
            </a:pPr>
            <a:r>
              <a:rPr lang="en-US" sz="4400" kern="0" dirty="0">
                <a:solidFill>
                  <a:srgbClr val="C0504D"/>
                </a:solidFill>
                <a:ea typeface="+mj-ea"/>
                <a:cs typeface="ＭＳ Ｐゴシック" pitchFamily="-111" charset="-128"/>
              </a:rPr>
              <a:t>Why Are</a:t>
            </a:r>
            <a:br>
              <a:rPr lang="en-US" sz="4400" kern="0" dirty="0">
                <a:solidFill>
                  <a:srgbClr val="C0504D"/>
                </a:solidFill>
                <a:ea typeface="+mj-ea"/>
                <a:cs typeface="ＭＳ Ｐゴシック" pitchFamily="-111" charset="-128"/>
              </a:rPr>
            </a:br>
            <a:r>
              <a:rPr lang="en-US" sz="4400" kern="0" dirty="0">
                <a:solidFill>
                  <a:srgbClr val="C0504D"/>
                </a:solidFill>
                <a:ea typeface="+mj-ea"/>
                <a:cs typeface="ＭＳ Ｐゴシック" pitchFamily="-111" charset="-128"/>
              </a:rPr>
              <a:t>These Nozzles</a:t>
            </a:r>
            <a:br>
              <a:rPr lang="en-US" sz="4400" kern="0" dirty="0">
                <a:solidFill>
                  <a:srgbClr val="C0504D"/>
                </a:solidFill>
                <a:ea typeface="+mj-ea"/>
                <a:cs typeface="ＭＳ Ｐゴシック" pitchFamily="-111" charset="-128"/>
              </a:rPr>
            </a:br>
            <a:r>
              <a:rPr lang="en-US" sz="4400" kern="0" dirty="0">
                <a:solidFill>
                  <a:srgbClr val="C0504D"/>
                </a:solidFill>
                <a:ea typeface="+mj-ea"/>
                <a:cs typeface="ＭＳ Ｐゴシック" pitchFamily="-111" charset="-128"/>
              </a:rPr>
              <a:t>Found in More Locations Than Any Other…</a:t>
            </a:r>
            <a:endParaRPr lang="en-US" kern="0" dirty="0">
              <a:solidFill>
                <a:srgbClr val="C0504D"/>
              </a:solidFill>
              <a:ea typeface="+mj-ea"/>
              <a:cs typeface="ＭＳ Ｐゴシック" pitchFamily="-111" charset="-128"/>
            </a:endParaRPr>
          </a:p>
        </p:txBody>
      </p:sp>
      <p:pic>
        <p:nvPicPr>
          <p:cNvPr id="48132" name="Picture 13" descr="nozzles.png                                                    0000D9E8OPW HD                         BE4D122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638" y="1039813"/>
            <a:ext cx="4586287" cy="39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6118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165100" y="304800"/>
            <a:ext cx="8229600" cy="600075"/>
          </a:xfrm>
        </p:spPr>
        <p:txBody>
          <a:bodyPr/>
          <a:lstStyle/>
          <a:p>
            <a:r>
              <a:rPr lang="en-US" smtClean="0">
                <a:latin typeface="Arial Rounded MT Bold" pitchFamily="34" charset="0"/>
                <a:ea typeface="ＭＳ Ｐゴシック" charset="-128"/>
              </a:rPr>
              <a:t>Low Flow Reliable Shut-Off</a:t>
            </a:r>
          </a:p>
        </p:txBody>
      </p:sp>
      <p:sp>
        <p:nvSpPr>
          <p:cNvPr id="56323" name="Content Placeholder 2"/>
          <p:cNvSpPr>
            <a:spLocks noGrp="1"/>
          </p:cNvSpPr>
          <p:nvPr>
            <p:ph idx="1"/>
          </p:nvPr>
        </p:nvSpPr>
        <p:spPr>
          <a:xfrm>
            <a:off x="401638" y="1093788"/>
            <a:ext cx="4397375" cy="2535237"/>
          </a:xfrm>
        </p:spPr>
        <p:txBody>
          <a:bodyPr/>
          <a:lstStyle/>
          <a:p>
            <a:r>
              <a:rPr lang="en-US" sz="2000" dirty="0" smtClean="0">
                <a:ea typeface="ＭＳ Ｐゴシック" charset="-128"/>
              </a:rPr>
              <a:t>Most common root cause of automatic nozzle failure =                Low Flow Rates</a:t>
            </a:r>
          </a:p>
          <a:p>
            <a:r>
              <a:rPr lang="en-US" sz="2000" dirty="0" smtClean="0">
                <a:ea typeface="ＭＳ Ｐゴシック" charset="-128"/>
              </a:rPr>
              <a:t>Industry flow rate standard 5-10 </a:t>
            </a:r>
            <a:r>
              <a:rPr lang="en-US" sz="2000" dirty="0" err="1" smtClean="0">
                <a:ea typeface="ＭＳ Ｐゴシック" charset="-128"/>
              </a:rPr>
              <a:t>gpm</a:t>
            </a:r>
            <a:endParaRPr lang="en-US" sz="2000" dirty="0" smtClean="0">
              <a:ea typeface="ＭＳ Ｐゴシック" charset="-128"/>
            </a:endParaRPr>
          </a:p>
          <a:p>
            <a:r>
              <a:rPr lang="en-US" sz="2000" dirty="0" smtClean="0">
                <a:ea typeface="ＭＳ Ｐゴシック" charset="-128"/>
              </a:rPr>
              <a:t>OPW low flow reliable shut-off standard (new) 1.5 </a:t>
            </a:r>
            <a:r>
              <a:rPr lang="en-US" sz="2000" dirty="0" err="1" smtClean="0">
                <a:ea typeface="ＭＳ Ｐゴシック" charset="-128"/>
              </a:rPr>
              <a:t>gpm</a:t>
            </a:r>
            <a:r>
              <a:rPr lang="en-US" sz="2000" dirty="0" smtClean="0">
                <a:ea typeface="ＭＳ Ｐゴシック" charset="-128"/>
              </a:rPr>
              <a:t>, (field) 3.0 </a:t>
            </a:r>
            <a:r>
              <a:rPr lang="en-US" sz="2000" dirty="0" err="1" smtClean="0">
                <a:ea typeface="ＭＳ Ｐゴシック" charset="-128"/>
              </a:rPr>
              <a:t>gpm</a:t>
            </a:r>
            <a:endParaRPr lang="en-US" sz="2000" dirty="0" smtClean="0">
              <a:ea typeface="ＭＳ Ｐゴシック" charset="-128"/>
            </a:endParaRPr>
          </a:p>
          <a:p>
            <a:r>
              <a:rPr lang="en-US" sz="2000" dirty="0" smtClean="0">
                <a:ea typeface="ＭＳ Ｐゴシック" charset="-128"/>
              </a:rPr>
              <a:t>Increased Low Reliable Shut-Off rates = Increased chances of a Non-Shut-Off event</a:t>
            </a:r>
          </a:p>
        </p:txBody>
      </p:sp>
      <p:sp>
        <p:nvSpPr>
          <p:cNvPr id="2" name="Slide Number Placeholder 1"/>
          <p:cNvSpPr>
            <a:spLocks noGrp="1"/>
          </p:cNvSpPr>
          <p:nvPr>
            <p:ph type="sldNum" sz="quarter" idx="12"/>
          </p:nvPr>
        </p:nvSpPr>
        <p:spPr/>
        <p:txBody>
          <a:bodyPr/>
          <a:lstStyle/>
          <a:p>
            <a:pPr>
              <a:defRPr/>
            </a:pPr>
            <a:fld id="{AC259B9D-EEE7-4602-A228-C5FC78849C7C}" type="slidenum">
              <a:rPr lang="en-US" smtClean="0"/>
              <a:pPr>
                <a:defRPr/>
              </a:pPr>
              <a:t>15</a:t>
            </a:fld>
            <a:endParaRPr lang="en-US"/>
          </a:p>
        </p:txBody>
      </p:sp>
      <p:sp>
        <p:nvSpPr>
          <p:cNvPr id="6" name="Oval 5"/>
          <p:cNvSpPr/>
          <p:nvPr/>
        </p:nvSpPr>
        <p:spPr bwMode="auto">
          <a:xfrm>
            <a:off x="618146" y="4572000"/>
            <a:ext cx="3886789" cy="1453925"/>
          </a:xfrm>
          <a:prstGeom prst="ellipse">
            <a:avLst/>
          </a:prstGeom>
          <a:gradFill>
            <a:gsLst>
              <a:gs pos="0">
                <a:srgbClr val="FFFF66"/>
              </a:gs>
              <a:gs pos="80000">
                <a:schemeClr val="accent1">
                  <a:shade val="93000"/>
                  <a:satMod val="130000"/>
                </a:schemeClr>
              </a:gs>
              <a:gs pos="100000">
                <a:schemeClr val="accent1">
                  <a:shade val="94000"/>
                  <a:satMod val="135000"/>
                </a:schemeClr>
              </a:gs>
            </a:gsLs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nchor="ctr"/>
          <a:lstStyle/>
          <a:p>
            <a:pPr algn="ctr" defTabSz="457200" eaLnBrk="0" fontAlgn="base" hangingPunct="0">
              <a:spcBef>
                <a:spcPct val="0"/>
              </a:spcBef>
              <a:spcAft>
                <a:spcPct val="0"/>
              </a:spcAft>
              <a:defRPr/>
            </a:pPr>
            <a:r>
              <a:rPr lang="en-US" i="1" dirty="0">
                <a:solidFill>
                  <a:prstClr val="black"/>
                </a:solidFill>
                <a:latin typeface="Arial Rounded MT Bold" pitchFamily="34" charset="0"/>
              </a:rPr>
              <a:t>Increase safety of your fueling operations with OPW nozzles</a:t>
            </a:r>
          </a:p>
        </p:txBody>
      </p:sp>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420" y="990600"/>
            <a:ext cx="424156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0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575" y="3429000"/>
            <a:ext cx="4099525" cy="2331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5453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93675" y="381000"/>
            <a:ext cx="8229600" cy="600075"/>
          </a:xfrm>
        </p:spPr>
        <p:txBody>
          <a:bodyPr/>
          <a:lstStyle/>
          <a:p>
            <a:r>
              <a:rPr lang="en-US" dirty="0" smtClean="0">
                <a:latin typeface="Arial Rounded MT Bold" pitchFamily="34" charset="0"/>
                <a:ea typeface="ＭＳ Ｐゴシック" charset="-128"/>
              </a:rPr>
              <a:t>Superior Testing and Engineering</a:t>
            </a:r>
          </a:p>
        </p:txBody>
      </p:sp>
      <p:sp>
        <p:nvSpPr>
          <p:cNvPr id="2" name="Slide Number Placeholder 1"/>
          <p:cNvSpPr>
            <a:spLocks noGrp="1"/>
          </p:cNvSpPr>
          <p:nvPr>
            <p:ph type="sldNum" sz="quarter" idx="12"/>
          </p:nvPr>
        </p:nvSpPr>
        <p:spPr/>
        <p:txBody>
          <a:bodyPr/>
          <a:lstStyle/>
          <a:p>
            <a:pPr>
              <a:defRPr/>
            </a:pPr>
            <a:fld id="{AC259B9D-EEE7-4602-A228-C5FC78849C7C}" type="slidenum">
              <a:rPr lang="en-US" smtClean="0"/>
              <a:pPr>
                <a:defRPr/>
              </a:pPr>
              <a:t>16</a:t>
            </a:fld>
            <a:endParaRPr lang="en-US"/>
          </a:p>
        </p:txBody>
      </p:sp>
      <p:sp>
        <p:nvSpPr>
          <p:cNvPr id="5" name="Rectangle 2"/>
          <p:cNvSpPr txBox="1">
            <a:spLocks noChangeArrowheads="1"/>
          </p:cNvSpPr>
          <p:nvPr/>
        </p:nvSpPr>
        <p:spPr bwMode="auto">
          <a:xfrm>
            <a:off x="3945732" y="1112837"/>
            <a:ext cx="4829175" cy="1862138"/>
          </a:xfrm>
          <a:prstGeom prst="rect">
            <a:avLst/>
          </a:prstGeom>
          <a:noFill/>
          <a:ln w="9525">
            <a:noFill/>
            <a:miter lim="800000"/>
            <a:headEnd/>
            <a:tailEnd/>
          </a:ln>
        </p:spPr>
        <p:txBody>
          <a:bodyPr anchor="ctr"/>
          <a:lstStyle/>
          <a:p>
            <a:pPr algn="ctr" defTabSz="457200" eaLnBrk="0" fontAlgn="base" hangingPunct="0">
              <a:spcBef>
                <a:spcPct val="0"/>
              </a:spcBef>
              <a:spcAft>
                <a:spcPct val="0"/>
              </a:spcAft>
              <a:defRPr/>
            </a:pPr>
            <a:r>
              <a:rPr lang="en-US" sz="3200" kern="0" dirty="0">
                <a:solidFill>
                  <a:srgbClr val="C0504D"/>
                </a:solidFill>
                <a:ea typeface="+mj-ea"/>
                <a:cs typeface="ＭＳ Ｐゴシック" pitchFamily="-111" charset="-128"/>
              </a:rPr>
              <a:t>We’ll go to any extreme to ensure the highest degree of </a:t>
            </a:r>
            <a:r>
              <a:rPr lang="en-US" sz="3200" kern="0" dirty="0" smtClean="0">
                <a:solidFill>
                  <a:srgbClr val="C0504D"/>
                </a:solidFill>
                <a:ea typeface="+mj-ea"/>
                <a:cs typeface="ＭＳ Ｐゴシック" pitchFamily="-111" charset="-128"/>
              </a:rPr>
              <a:t>quality.</a:t>
            </a:r>
            <a:endParaRPr lang="en-US" sz="1600" kern="0" dirty="0">
              <a:solidFill>
                <a:srgbClr val="C0504D"/>
              </a:solidFill>
              <a:latin typeface="Times" charset="0"/>
              <a:ea typeface="+mj-ea"/>
              <a:cs typeface="ＭＳ Ｐゴシック" pitchFamily="-111" charset="-128"/>
            </a:endParaRPr>
          </a:p>
        </p:txBody>
      </p:sp>
      <p:sp>
        <p:nvSpPr>
          <p:cNvPr id="6" name="Rectangle 3"/>
          <p:cNvSpPr txBox="1">
            <a:spLocks noChangeArrowheads="1"/>
          </p:cNvSpPr>
          <p:nvPr/>
        </p:nvSpPr>
        <p:spPr bwMode="auto">
          <a:xfrm>
            <a:off x="957264" y="5608361"/>
            <a:ext cx="5976936" cy="685799"/>
          </a:xfrm>
          <a:prstGeom prst="rect">
            <a:avLst/>
          </a:prstGeom>
          <a:noFill/>
          <a:ln w="9525">
            <a:noFill/>
            <a:miter lim="800000"/>
            <a:headEnd/>
            <a:tailEnd/>
          </a:ln>
        </p:spPr>
        <p:txBody>
          <a:bodyPr/>
          <a:lstStyle/>
          <a:p>
            <a:pPr defTabSz="457200" eaLnBrk="0" fontAlgn="base" hangingPunct="0">
              <a:spcBef>
                <a:spcPct val="20000"/>
              </a:spcBef>
              <a:spcAft>
                <a:spcPct val="0"/>
              </a:spcAft>
              <a:buClr>
                <a:srgbClr val="FF8000"/>
              </a:buClr>
              <a:defRPr/>
            </a:pPr>
            <a:r>
              <a:rPr lang="en-US" sz="2400" kern="0" dirty="0">
                <a:solidFill>
                  <a:schemeClr val="accent2">
                    <a:lumMod val="75000"/>
                  </a:schemeClr>
                </a:solidFill>
                <a:cs typeface="ＭＳ Ｐゴシック" pitchFamily="-111" charset="-128"/>
              </a:rPr>
              <a:t>Industry’s largest and most sophisticated test laboratory</a:t>
            </a:r>
          </a:p>
          <a:p>
            <a:pPr marL="285750" indent="-285750" defTabSz="457200" eaLnBrk="0" fontAlgn="base" hangingPunct="0">
              <a:spcBef>
                <a:spcPct val="20000"/>
              </a:spcBef>
              <a:spcAft>
                <a:spcPct val="0"/>
              </a:spcAft>
              <a:buClr>
                <a:srgbClr val="FF8000"/>
              </a:buClr>
              <a:defRPr/>
            </a:pPr>
            <a:endParaRPr lang="en-US" kern="0" dirty="0">
              <a:solidFill>
                <a:prstClr val="black"/>
              </a:solidFill>
              <a:cs typeface="ＭＳ Ｐゴシック" pitchFamily="-111" charset="-128"/>
            </a:endParaRPr>
          </a:p>
        </p:txBody>
      </p:sp>
      <p:pic>
        <p:nvPicPr>
          <p:cNvPr id="51205" name="Picture 7" descr="CycleTestAPg3.jpg                                              0000D9E8OPW HD                         BE4D122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57263" y="3281363"/>
            <a:ext cx="3114675" cy="22590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06" name="Picture 9" descr="FrozenNozz.jpg                                                 0000D9E8OPW HD                         BE4D122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663" y="893763"/>
            <a:ext cx="3130550" cy="2300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descr="C:\Documents and Settings\ericriffle\My Documents\PDF_Picture\Swivel Tester.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86325" y="3248819"/>
            <a:ext cx="30988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14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193675" y="533400"/>
            <a:ext cx="8229600" cy="600075"/>
          </a:xfrm>
        </p:spPr>
        <p:txBody>
          <a:bodyPr/>
          <a:lstStyle/>
          <a:p>
            <a:r>
              <a:rPr lang="en-US" smtClean="0">
                <a:latin typeface="Arial Rounded MT Bold" pitchFamily="34" charset="0"/>
                <a:ea typeface="ＭＳ Ｐゴシック" charset="-128"/>
              </a:rPr>
              <a:t>Spout Durability</a:t>
            </a:r>
          </a:p>
        </p:txBody>
      </p:sp>
      <p:sp>
        <p:nvSpPr>
          <p:cNvPr id="58372" name="Content Placeholder 2"/>
          <p:cNvSpPr>
            <a:spLocks noGrp="1"/>
          </p:cNvSpPr>
          <p:nvPr>
            <p:ph idx="1"/>
          </p:nvPr>
        </p:nvSpPr>
        <p:spPr>
          <a:xfrm>
            <a:off x="384175" y="1333500"/>
            <a:ext cx="4264025" cy="1957388"/>
          </a:xfrm>
        </p:spPr>
        <p:txBody>
          <a:bodyPr/>
          <a:lstStyle/>
          <a:p>
            <a:r>
              <a:rPr lang="en-US" sz="1800" dirty="0" smtClean="0">
                <a:ea typeface="ＭＳ Ｐゴシック" charset="-128"/>
              </a:rPr>
              <a:t>Non-SST spout on OPW </a:t>
            </a:r>
            <a:r>
              <a:rPr lang="en-US" sz="1800" dirty="0" err="1" smtClean="0">
                <a:ea typeface="ＭＳ Ｐゴシック" charset="-128"/>
              </a:rPr>
              <a:t>Astro</a:t>
            </a:r>
            <a:r>
              <a:rPr lang="en-US" sz="1800" dirty="0" smtClean="0">
                <a:ea typeface="ＭＳ Ｐゴシック" charset="-128"/>
              </a:rPr>
              <a:t> Series</a:t>
            </a:r>
          </a:p>
          <a:p>
            <a:r>
              <a:rPr lang="en-US" sz="1800" dirty="0" smtClean="0">
                <a:ea typeface="ＭＳ Ｐゴシック" charset="-128"/>
              </a:rPr>
              <a:t>New SST tip spout on OPW 11 Series</a:t>
            </a:r>
          </a:p>
          <a:p>
            <a:r>
              <a:rPr lang="en-US" sz="1800" dirty="0" smtClean="0">
                <a:ea typeface="ＭＳ Ｐゴシック" charset="-128"/>
              </a:rPr>
              <a:t>Increases expected life of spout by 4X</a:t>
            </a:r>
          </a:p>
          <a:p>
            <a:r>
              <a:rPr lang="en-US" sz="1800" dirty="0" smtClean="0">
                <a:ea typeface="ＭＳ Ｐゴシック" charset="-128"/>
              </a:rPr>
              <a:t>Increased spout durability = less replacement costs &amp; downtime</a:t>
            </a:r>
          </a:p>
        </p:txBody>
      </p:sp>
      <p:sp>
        <p:nvSpPr>
          <p:cNvPr id="2" name="Slide Number Placeholder 1"/>
          <p:cNvSpPr>
            <a:spLocks noGrp="1"/>
          </p:cNvSpPr>
          <p:nvPr>
            <p:ph type="sldNum" sz="quarter" idx="12"/>
          </p:nvPr>
        </p:nvSpPr>
        <p:spPr/>
        <p:txBody>
          <a:bodyPr/>
          <a:lstStyle/>
          <a:p>
            <a:pPr>
              <a:defRPr/>
            </a:pPr>
            <a:fld id="{AC259B9D-EEE7-4602-A228-C5FC78849C7C}" type="slidenum">
              <a:rPr lang="en-US" smtClean="0"/>
              <a:pPr>
                <a:defRPr/>
              </a:pPr>
              <a:t>17</a:t>
            </a:fld>
            <a:endParaRPr lang="en-US"/>
          </a:p>
        </p:txBody>
      </p:sp>
      <p:sp>
        <p:nvSpPr>
          <p:cNvPr id="6" name="Oval 5"/>
          <p:cNvSpPr/>
          <p:nvPr/>
        </p:nvSpPr>
        <p:spPr bwMode="auto">
          <a:xfrm>
            <a:off x="4685655" y="4191000"/>
            <a:ext cx="3886789" cy="1453925"/>
          </a:xfrm>
          <a:prstGeom prst="ellipse">
            <a:avLst/>
          </a:prstGeom>
          <a:gradFill>
            <a:gsLst>
              <a:gs pos="0">
                <a:srgbClr val="FFFF66"/>
              </a:gs>
              <a:gs pos="80000">
                <a:schemeClr val="accent1">
                  <a:shade val="93000"/>
                  <a:satMod val="130000"/>
                </a:schemeClr>
              </a:gs>
              <a:gs pos="100000">
                <a:schemeClr val="accent1">
                  <a:shade val="94000"/>
                  <a:satMod val="135000"/>
                </a:schemeClr>
              </a:gs>
            </a:gsLs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nchor="ctr"/>
          <a:lstStyle/>
          <a:p>
            <a:pPr algn="ctr" defTabSz="457200" eaLnBrk="0" fontAlgn="base" hangingPunct="0">
              <a:spcBef>
                <a:spcPct val="0"/>
              </a:spcBef>
              <a:spcAft>
                <a:spcPct val="0"/>
              </a:spcAft>
              <a:defRPr/>
            </a:pPr>
            <a:r>
              <a:rPr lang="en-US" i="1" dirty="0">
                <a:solidFill>
                  <a:prstClr val="black"/>
                </a:solidFill>
                <a:latin typeface="Arial Rounded MT Bold" pitchFamily="34" charset="0"/>
              </a:rPr>
              <a:t>Reduce your annual maintenance costs and downtime with OPW Nozzles</a:t>
            </a:r>
          </a:p>
        </p:txBody>
      </p:sp>
      <p:pic>
        <p:nvPicPr>
          <p:cNvPr id="1026" name="Picture 2" descr="C:\Documents and Settings\ericriffle\My Documents\PDF_Picture\Spout Tester.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8000" y="3276600"/>
            <a:ext cx="3556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1348" y="1133475"/>
            <a:ext cx="4366439"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3460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193675" y="152400"/>
            <a:ext cx="8775700" cy="600075"/>
          </a:xfrm>
        </p:spPr>
        <p:txBody>
          <a:bodyPr/>
          <a:lstStyle/>
          <a:p>
            <a:r>
              <a:rPr lang="en-US" dirty="0" smtClean="0">
                <a:latin typeface="Arial Rounded MT Bold" pitchFamily="34" charset="0"/>
                <a:ea typeface="ＭＳ Ｐゴシック" charset="-128"/>
              </a:rPr>
              <a:t>Durability – Life Cycle Testing</a:t>
            </a:r>
          </a:p>
        </p:txBody>
      </p:sp>
      <p:sp>
        <p:nvSpPr>
          <p:cNvPr id="2" name="Slide Number Placeholder 1"/>
          <p:cNvSpPr>
            <a:spLocks noGrp="1"/>
          </p:cNvSpPr>
          <p:nvPr>
            <p:ph type="sldNum" sz="quarter" idx="12"/>
          </p:nvPr>
        </p:nvSpPr>
        <p:spPr/>
        <p:txBody>
          <a:bodyPr/>
          <a:lstStyle/>
          <a:p>
            <a:pPr>
              <a:defRPr/>
            </a:pPr>
            <a:fld id="{AC259B9D-EEE7-4602-A228-C5FC78849C7C}" type="slidenum">
              <a:rPr lang="en-US" smtClean="0"/>
              <a:pPr>
                <a:defRPr/>
              </a:pPr>
              <a:t>18</a:t>
            </a:fld>
            <a:endParaRPr lang="en-US"/>
          </a:p>
        </p:txBody>
      </p:sp>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631" y="838200"/>
            <a:ext cx="8683629"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0900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914400" y="914400"/>
            <a:ext cx="7467600" cy="533400"/>
          </a:xfrm>
          <a:solidFill>
            <a:srgbClr val="3366FF"/>
          </a:solidFill>
        </p:spPr>
        <p:txBody>
          <a:bodyPr/>
          <a:lstStyle/>
          <a:p>
            <a:pPr algn="ctr"/>
            <a:r>
              <a:rPr lang="en-US" sz="2800" dirty="0">
                <a:solidFill>
                  <a:schemeClr val="bg1"/>
                </a:solidFill>
              </a:rPr>
              <a:t>The New Look of OPW Premium Nozzles</a:t>
            </a:r>
          </a:p>
        </p:txBody>
      </p:sp>
      <p:sp>
        <p:nvSpPr>
          <p:cNvPr id="2" name="Slide Number Placeholder 1"/>
          <p:cNvSpPr>
            <a:spLocks noGrp="1"/>
          </p:cNvSpPr>
          <p:nvPr>
            <p:ph type="sldNum" sz="quarter" idx="12"/>
          </p:nvPr>
        </p:nvSpPr>
        <p:spPr/>
        <p:txBody>
          <a:bodyPr/>
          <a:lstStyle/>
          <a:p>
            <a:pPr>
              <a:defRPr/>
            </a:pPr>
            <a:fld id="{AC259B9D-EEE7-4602-A228-C5FC78849C7C}" type="slidenum">
              <a:rPr lang="en-US" smtClean="0"/>
              <a:pPr>
                <a:defRPr/>
              </a:pPr>
              <a:t>1</a:t>
            </a:fld>
            <a:endParaRPr lang="en-US"/>
          </a:p>
        </p:txBody>
      </p:sp>
      <p:pic>
        <p:nvPicPr>
          <p:cNvPr id="3075" name="Picture 3" descr="imageCAD6RME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71800" y="251460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3076" name="Text Box 4"/>
          <p:cNvSpPr txBox="1">
            <a:spLocks noChangeArrowheads="1"/>
          </p:cNvSpPr>
          <p:nvPr/>
        </p:nvSpPr>
        <p:spPr bwMode="auto">
          <a:xfrm>
            <a:off x="228600" y="1752600"/>
            <a:ext cx="3048000" cy="13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b="1" dirty="0">
                <a:latin typeface="+mj-lt"/>
              </a:rPr>
              <a:t>Stainless Steel Spout Tip</a:t>
            </a:r>
          </a:p>
          <a:p>
            <a:pPr>
              <a:spcBef>
                <a:spcPct val="50000"/>
              </a:spcBef>
              <a:buFontTx/>
              <a:buChar char="•"/>
            </a:pPr>
            <a:r>
              <a:rPr lang="en-US" sz="1400" dirty="0">
                <a:latin typeface="+mj-lt"/>
              </a:rPr>
              <a:t> </a:t>
            </a:r>
            <a:r>
              <a:rPr lang="en-US" sz="1600" dirty="0">
                <a:latin typeface="+mj-lt"/>
              </a:rPr>
              <a:t>Extends life of the spout by a factor of 4.   </a:t>
            </a:r>
          </a:p>
          <a:p>
            <a:pPr>
              <a:spcBef>
                <a:spcPct val="50000"/>
              </a:spcBef>
              <a:buFontTx/>
              <a:buChar char="•"/>
            </a:pPr>
            <a:endParaRPr lang="en-US" sz="1400" dirty="0">
              <a:latin typeface="+mj-lt"/>
            </a:endParaRPr>
          </a:p>
        </p:txBody>
      </p:sp>
      <p:sp>
        <p:nvSpPr>
          <p:cNvPr id="3077" name="Text Box 5"/>
          <p:cNvSpPr txBox="1">
            <a:spLocks noChangeArrowheads="1"/>
          </p:cNvSpPr>
          <p:nvPr/>
        </p:nvSpPr>
        <p:spPr bwMode="auto">
          <a:xfrm>
            <a:off x="6324600" y="3276600"/>
            <a:ext cx="2514600" cy="2416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b="1" dirty="0">
                <a:latin typeface="+mj-lt"/>
              </a:rPr>
              <a:t>Two Piece Hand Warmer</a:t>
            </a:r>
          </a:p>
          <a:p>
            <a:pPr>
              <a:spcBef>
                <a:spcPct val="50000"/>
              </a:spcBef>
              <a:buFontTx/>
              <a:buChar char="•"/>
            </a:pPr>
            <a:r>
              <a:rPr lang="en-US" dirty="0">
                <a:latin typeface="+mj-lt"/>
              </a:rPr>
              <a:t> </a:t>
            </a:r>
            <a:r>
              <a:rPr lang="en-US" sz="1600" dirty="0">
                <a:latin typeface="+mj-lt"/>
              </a:rPr>
              <a:t>Customers prefer, cleaner appearance/feel.</a:t>
            </a:r>
          </a:p>
          <a:p>
            <a:pPr>
              <a:spcBef>
                <a:spcPct val="50000"/>
              </a:spcBef>
              <a:buFontTx/>
              <a:buChar char="•"/>
            </a:pPr>
            <a:r>
              <a:rPr lang="en-US" sz="1600" dirty="0">
                <a:latin typeface="+mj-lt"/>
              </a:rPr>
              <a:t> Easier to replace the hand warmer.  Do not have to cut the hand warmer or remove the hose.</a:t>
            </a:r>
          </a:p>
        </p:txBody>
      </p:sp>
      <p:sp>
        <p:nvSpPr>
          <p:cNvPr id="3078" name="Text Box 6"/>
          <p:cNvSpPr txBox="1">
            <a:spLocks noChangeArrowheads="1"/>
          </p:cNvSpPr>
          <p:nvPr/>
        </p:nvSpPr>
        <p:spPr bwMode="auto">
          <a:xfrm>
            <a:off x="685800" y="4114800"/>
            <a:ext cx="2590800"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dirty="0">
                <a:latin typeface="+mj-lt"/>
              </a:rPr>
              <a:t>Reinforced Latch Spring</a:t>
            </a:r>
          </a:p>
          <a:p>
            <a:pPr>
              <a:spcBef>
                <a:spcPct val="50000"/>
              </a:spcBef>
              <a:buFontTx/>
              <a:buChar char="•"/>
            </a:pPr>
            <a:r>
              <a:rPr lang="en-US" dirty="0">
                <a:latin typeface="+mj-lt"/>
              </a:rPr>
              <a:t> </a:t>
            </a:r>
            <a:r>
              <a:rPr lang="en-US" sz="1600" dirty="0">
                <a:latin typeface="+mj-lt"/>
              </a:rPr>
              <a:t>Ensures the nozzle lever drops out of rack more consistently	</a:t>
            </a:r>
          </a:p>
        </p:txBody>
      </p:sp>
      <p:sp>
        <p:nvSpPr>
          <p:cNvPr id="3079" name="Text Box 7"/>
          <p:cNvSpPr txBox="1">
            <a:spLocks noChangeArrowheads="1"/>
          </p:cNvSpPr>
          <p:nvPr/>
        </p:nvSpPr>
        <p:spPr bwMode="auto">
          <a:xfrm>
            <a:off x="5562600" y="1676400"/>
            <a:ext cx="2819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b="1" dirty="0">
                <a:latin typeface="+mj-lt"/>
              </a:rPr>
              <a:t>Improved B-Cap</a:t>
            </a:r>
          </a:p>
          <a:p>
            <a:pPr>
              <a:spcBef>
                <a:spcPct val="50000"/>
              </a:spcBef>
              <a:buFontTx/>
              <a:buChar char="•"/>
            </a:pPr>
            <a:r>
              <a:rPr lang="en-US" sz="1400" dirty="0">
                <a:latin typeface="+mj-lt"/>
              </a:rPr>
              <a:t> </a:t>
            </a:r>
            <a:r>
              <a:rPr lang="en-US" sz="1600" dirty="0">
                <a:latin typeface="+mj-lt"/>
              </a:rPr>
              <a:t>Improved Shut off reliability.</a:t>
            </a:r>
          </a:p>
          <a:p>
            <a:pPr>
              <a:spcBef>
                <a:spcPct val="50000"/>
              </a:spcBef>
              <a:buFontTx/>
              <a:buChar char="•"/>
            </a:pPr>
            <a:r>
              <a:rPr lang="en-US" sz="1600" dirty="0">
                <a:latin typeface="+mj-lt"/>
              </a:rPr>
              <a:t> Contoured Edges do not puncture the hand warmer.	</a:t>
            </a:r>
            <a:r>
              <a:rPr lang="en-US" sz="1400" dirty="0">
                <a:latin typeface="+mj-lt"/>
              </a:rPr>
              <a:t>	</a:t>
            </a:r>
          </a:p>
        </p:txBody>
      </p:sp>
      <p:sp>
        <p:nvSpPr>
          <p:cNvPr id="3080" name="Line 8"/>
          <p:cNvSpPr>
            <a:spLocks noChangeShapeType="1"/>
          </p:cNvSpPr>
          <p:nvPr/>
        </p:nvSpPr>
        <p:spPr bwMode="auto">
          <a:xfrm>
            <a:off x="1981200" y="2476500"/>
            <a:ext cx="914400" cy="190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1" name="Line 9"/>
          <p:cNvSpPr>
            <a:spLocks noChangeShapeType="1"/>
          </p:cNvSpPr>
          <p:nvPr/>
        </p:nvSpPr>
        <p:spPr bwMode="auto">
          <a:xfrm flipV="1">
            <a:off x="3276600" y="4572000"/>
            <a:ext cx="1066800" cy="361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2" name="Line 10"/>
          <p:cNvSpPr>
            <a:spLocks noChangeShapeType="1"/>
          </p:cNvSpPr>
          <p:nvPr/>
        </p:nvSpPr>
        <p:spPr bwMode="auto">
          <a:xfrm flipH="1">
            <a:off x="5334000" y="1981200"/>
            <a:ext cx="15240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3" name="Line 11"/>
          <p:cNvSpPr>
            <a:spLocks noChangeShapeType="1"/>
          </p:cNvSpPr>
          <p:nvPr/>
        </p:nvSpPr>
        <p:spPr bwMode="auto">
          <a:xfrm flipH="1">
            <a:off x="5791200" y="4419600"/>
            <a:ext cx="3810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4" name="Line 12"/>
          <p:cNvSpPr>
            <a:spLocks noChangeShapeType="1"/>
          </p:cNvSpPr>
          <p:nvPr/>
        </p:nvSpPr>
        <p:spPr bwMode="auto">
          <a:xfrm flipH="1" flipV="1">
            <a:off x="5638800" y="3886200"/>
            <a:ext cx="5334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085"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00400" y="152400"/>
            <a:ext cx="2895600" cy="608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273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193675" y="304800"/>
            <a:ext cx="8229600" cy="600075"/>
          </a:xfrm>
        </p:spPr>
        <p:txBody>
          <a:bodyPr/>
          <a:lstStyle/>
          <a:p>
            <a:r>
              <a:rPr lang="en-US" dirty="0" smtClean="0">
                <a:latin typeface="Arial Rounded MT Bold" pitchFamily="34" charset="0"/>
                <a:ea typeface="ＭＳ Ｐゴシック" charset="-128"/>
              </a:rPr>
              <a:t>Durability, Life Cycle Testing – Practical Approach</a:t>
            </a:r>
          </a:p>
        </p:txBody>
      </p:sp>
      <p:sp>
        <p:nvSpPr>
          <p:cNvPr id="3" name="Content Placeholder 2"/>
          <p:cNvSpPr>
            <a:spLocks noGrp="1"/>
          </p:cNvSpPr>
          <p:nvPr>
            <p:ph idx="1"/>
          </p:nvPr>
        </p:nvSpPr>
        <p:spPr>
          <a:xfrm>
            <a:off x="563563" y="1447800"/>
            <a:ext cx="4187825" cy="4268788"/>
          </a:xfrm>
          <a:gradFill rotWithShape="0">
            <a:gsLst>
              <a:gs pos="0">
                <a:srgbClr val="D1EEFF"/>
              </a:gs>
              <a:gs pos="70000">
                <a:srgbClr val="FFFFFF"/>
              </a:gs>
              <a:gs pos="100000">
                <a:srgbClr val="FFFFFF"/>
              </a:gs>
            </a:gsLst>
            <a:lin ang="5400000"/>
          </a:gradFill>
        </p:spPr>
        <p:txBody>
          <a:bodyPr/>
          <a:lstStyle/>
          <a:p>
            <a:r>
              <a:rPr lang="en-US" sz="2000" dirty="0" smtClean="0">
                <a:ea typeface="ＭＳ Ｐゴシック" charset="-128"/>
              </a:rPr>
              <a:t>3M gallons / year over 12 nozzles</a:t>
            </a:r>
          </a:p>
          <a:p>
            <a:r>
              <a:rPr lang="en-US" sz="2000" dirty="0" smtClean="0">
                <a:ea typeface="ＭＳ Ｐゴシック" charset="-128"/>
              </a:rPr>
              <a:t>250,000 gallons / year per nozzle</a:t>
            </a:r>
          </a:p>
          <a:p>
            <a:pPr lvl="1"/>
            <a:r>
              <a:rPr lang="en-US" sz="1800" dirty="0" smtClean="0">
                <a:ea typeface="ＭＳ Ｐゴシック" charset="-128"/>
              </a:rPr>
              <a:t>10 gal. avg. fill-ups</a:t>
            </a:r>
          </a:p>
          <a:p>
            <a:r>
              <a:rPr lang="en-US" sz="2000" dirty="0" smtClean="0">
                <a:ea typeface="ＭＳ Ｐゴシック" charset="-128"/>
              </a:rPr>
              <a:t>25,000 fill-ups / year</a:t>
            </a:r>
          </a:p>
          <a:p>
            <a:r>
              <a:rPr lang="en-US" sz="2000" dirty="0" smtClean="0">
                <a:ea typeface="ＭＳ Ｐゴシック" charset="-128"/>
              </a:rPr>
              <a:t>150,000 auto shutoffs / year*</a:t>
            </a:r>
          </a:p>
          <a:p>
            <a:endParaRPr lang="en-US" sz="2000" dirty="0" smtClean="0">
              <a:ea typeface="ＭＳ Ｐゴシック" charset="-128"/>
            </a:endParaRPr>
          </a:p>
          <a:p>
            <a:r>
              <a:rPr lang="en-US" sz="2000" dirty="0" smtClean="0">
                <a:ea typeface="ＭＳ Ｐゴシック" charset="-128"/>
              </a:rPr>
              <a:t>UL minimum = 100,000 cycles</a:t>
            </a:r>
          </a:p>
          <a:p>
            <a:endParaRPr lang="en-US" sz="2000" dirty="0" smtClean="0">
              <a:ea typeface="ＭＳ Ｐゴシック" charset="-128"/>
            </a:endParaRPr>
          </a:p>
          <a:p>
            <a:pPr marL="0" indent="0" algn="ctr">
              <a:buNone/>
            </a:pPr>
            <a:r>
              <a:rPr lang="en-US" sz="1800" b="0" dirty="0" smtClean="0">
                <a:ea typeface="ＭＳ Ｐゴシック" charset="-128"/>
              </a:rPr>
              <a:t>*Assumes five (5) top-offs after initial automatic shutoff and no significant customer abuse (ex. drive-offs)</a:t>
            </a:r>
          </a:p>
        </p:txBody>
      </p:sp>
      <p:sp>
        <p:nvSpPr>
          <p:cNvPr id="2" name="Slide Number Placeholder 1"/>
          <p:cNvSpPr>
            <a:spLocks noGrp="1"/>
          </p:cNvSpPr>
          <p:nvPr>
            <p:ph type="sldNum" sz="quarter" idx="12"/>
          </p:nvPr>
        </p:nvSpPr>
        <p:spPr/>
        <p:txBody>
          <a:bodyPr/>
          <a:lstStyle/>
          <a:p>
            <a:pPr>
              <a:defRPr/>
            </a:pPr>
            <a:fld id="{AC259B9D-EEE7-4602-A228-C5FC78849C7C}" type="slidenum">
              <a:rPr lang="en-US" smtClean="0"/>
              <a:pPr>
                <a:defRPr/>
              </a:pPr>
              <a:t>19</a:t>
            </a:fld>
            <a:endParaRPr lang="en-US"/>
          </a:p>
        </p:txBody>
      </p:sp>
      <p:sp>
        <p:nvSpPr>
          <p:cNvPr id="6" name="Oval 5"/>
          <p:cNvSpPr/>
          <p:nvPr/>
        </p:nvSpPr>
        <p:spPr bwMode="auto">
          <a:xfrm>
            <a:off x="4982198" y="3724630"/>
            <a:ext cx="3819973" cy="1709160"/>
          </a:xfrm>
          <a:prstGeom prst="ellipse">
            <a:avLst/>
          </a:prstGeom>
          <a:gradFill>
            <a:gsLst>
              <a:gs pos="0">
                <a:srgbClr val="FFFF66"/>
              </a:gs>
              <a:gs pos="80000">
                <a:schemeClr val="accent1">
                  <a:shade val="93000"/>
                  <a:satMod val="130000"/>
                </a:schemeClr>
              </a:gs>
              <a:gs pos="100000">
                <a:schemeClr val="accent1">
                  <a:shade val="94000"/>
                  <a:satMod val="135000"/>
                </a:schemeClr>
              </a:gs>
            </a:gsLs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nchor="ctr"/>
          <a:lstStyle/>
          <a:p>
            <a:pPr algn="ctr" defTabSz="457200" eaLnBrk="0" fontAlgn="base" hangingPunct="0">
              <a:spcBef>
                <a:spcPct val="0"/>
              </a:spcBef>
              <a:spcAft>
                <a:spcPct val="0"/>
              </a:spcAft>
              <a:defRPr/>
            </a:pPr>
            <a:r>
              <a:rPr lang="en-US" i="1" dirty="0">
                <a:solidFill>
                  <a:prstClr val="black"/>
                </a:solidFill>
                <a:latin typeface="Arial Rounded MT Bold" pitchFamily="34" charset="0"/>
              </a:rPr>
              <a:t>Reduce your annual maintenance costs &amp; downtime with OPW Nozzles</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8392" y="1391719"/>
            <a:ext cx="3867150" cy="1992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1635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00"/>
                                        <p:tgtEl>
                                          <p:spTgt spid="3">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00"/>
                                        <p:tgtEl>
                                          <p:spTgt spid="3">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down)">
                                      <p:cBhvr>
                                        <p:cTn id="30" dur="500"/>
                                        <p:tgtEl>
                                          <p:spTgt spid="3">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down)">
                                      <p:cBhvr>
                                        <p:cTn id="35" dur="500"/>
                                        <p:tgtEl>
                                          <p:spTgt spid="3">
                                            <p:txEl>
                                              <p:pRg st="6" end="6"/>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wipe(down)">
                                      <p:cBhvr>
                                        <p:cTn id="40" dur="500"/>
                                        <p:tgtEl>
                                          <p:spTgt spid="3">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193675" y="381000"/>
            <a:ext cx="8229600" cy="600075"/>
          </a:xfrm>
        </p:spPr>
        <p:txBody>
          <a:bodyPr/>
          <a:lstStyle/>
          <a:p>
            <a:r>
              <a:rPr lang="en-US" dirty="0" smtClean="0">
                <a:latin typeface="Arial Rounded MT Bold" pitchFamily="34" charset="0"/>
                <a:ea typeface="ＭＳ Ｐゴシック" charset="-128"/>
              </a:rPr>
              <a:t>Simply the Best Nozzle</a:t>
            </a:r>
          </a:p>
        </p:txBody>
      </p:sp>
      <p:sp>
        <p:nvSpPr>
          <p:cNvPr id="2" name="Slide Number Placeholder 1"/>
          <p:cNvSpPr>
            <a:spLocks noGrp="1"/>
          </p:cNvSpPr>
          <p:nvPr>
            <p:ph type="sldNum" sz="quarter" idx="12"/>
          </p:nvPr>
        </p:nvSpPr>
        <p:spPr/>
        <p:txBody>
          <a:bodyPr/>
          <a:lstStyle/>
          <a:p>
            <a:pPr>
              <a:defRPr/>
            </a:pPr>
            <a:fld id="{AC259B9D-EEE7-4602-A228-C5FC78849C7C}" type="slidenum">
              <a:rPr lang="en-US" smtClean="0"/>
              <a:pPr>
                <a:defRPr/>
              </a:pPr>
              <a:t>20</a:t>
            </a:fld>
            <a:endParaRPr lang="en-US"/>
          </a:p>
        </p:txBody>
      </p:sp>
      <p:sp>
        <p:nvSpPr>
          <p:cNvPr id="5" name="Rectangle 2"/>
          <p:cNvSpPr txBox="1">
            <a:spLocks noChangeArrowheads="1"/>
          </p:cNvSpPr>
          <p:nvPr/>
        </p:nvSpPr>
        <p:spPr bwMode="auto">
          <a:xfrm>
            <a:off x="533400" y="1130300"/>
            <a:ext cx="7772400" cy="1560513"/>
          </a:xfrm>
          <a:prstGeom prst="rect">
            <a:avLst/>
          </a:prstGeom>
          <a:noFill/>
          <a:ln w="9525">
            <a:noFill/>
            <a:miter lim="800000"/>
            <a:headEnd/>
            <a:tailEnd/>
          </a:ln>
        </p:spPr>
        <p:txBody>
          <a:bodyPr anchor="ctr"/>
          <a:lstStyle/>
          <a:p>
            <a:pPr algn="ctr" defTabSz="457200" eaLnBrk="0" fontAlgn="base" hangingPunct="0">
              <a:lnSpc>
                <a:spcPct val="90000"/>
              </a:lnSpc>
              <a:spcBef>
                <a:spcPct val="0"/>
              </a:spcBef>
              <a:spcAft>
                <a:spcPct val="0"/>
              </a:spcAft>
              <a:defRPr/>
            </a:pPr>
            <a:r>
              <a:rPr lang="en-US" sz="4000" kern="0" dirty="0">
                <a:solidFill>
                  <a:srgbClr val="C0504D"/>
                </a:solidFill>
                <a:ea typeface="+mj-ea"/>
                <a:cs typeface="ＭＳ Ｐゴシック" pitchFamily="-111" charset="-128"/>
              </a:rPr>
              <a:t>…No Other Nozzles         </a:t>
            </a:r>
            <a:br>
              <a:rPr lang="en-US" sz="4000" kern="0" dirty="0">
                <a:solidFill>
                  <a:srgbClr val="C0504D"/>
                </a:solidFill>
                <a:ea typeface="+mj-ea"/>
                <a:cs typeface="ＭＳ Ｐゴシック" pitchFamily="-111" charset="-128"/>
              </a:rPr>
            </a:br>
            <a:r>
              <a:rPr lang="en-US" sz="4000" kern="0" dirty="0">
                <a:solidFill>
                  <a:srgbClr val="C0504D"/>
                </a:solidFill>
                <a:ea typeface="+mj-ea"/>
                <a:cs typeface="ＭＳ Ｐゴシック" pitchFamily="-111" charset="-128"/>
              </a:rPr>
              <a:t> </a:t>
            </a:r>
            <a:r>
              <a:rPr lang="en-US" sz="4000" kern="0" dirty="0" smtClean="0">
                <a:solidFill>
                  <a:srgbClr val="C0504D"/>
                </a:solidFill>
                <a:ea typeface="+mj-ea"/>
                <a:cs typeface="ＭＳ Ｐゴシック" pitchFamily="-111" charset="-128"/>
              </a:rPr>
              <a:t>Compare </a:t>
            </a:r>
            <a:r>
              <a:rPr lang="en-US" sz="4000" kern="0" dirty="0">
                <a:solidFill>
                  <a:srgbClr val="C0504D"/>
                </a:solidFill>
                <a:ea typeface="+mj-ea"/>
                <a:cs typeface="ＭＳ Ｐゴシック" pitchFamily="-111" charset="-128"/>
              </a:rPr>
              <a:t>To OPW For:</a:t>
            </a:r>
            <a:endParaRPr lang="en-US" sz="1600" kern="0" dirty="0">
              <a:solidFill>
                <a:srgbClr val="C0504D"/>
              </a:solidFill>
              <a:ea typeface="+mj-ea"/>
              <a:cs typeface="ＭＳ Ｐゴシック" pitchFamily="-111" charset="-128"/>
            </a:endParaRPr>
          </a:p>
        </p:txBody>
      </p:sp>
      <p:sp>
        <p:nvSpPr>
          <p:cNvPr id="6" name="Rectangle 3"/>
          <p:cNvSpPr txBox="1">
            <a:spLocks noChangeArrowheads="1"/>
          </p:cNvSpPr>
          <p:nvPr/>
        </p:nvSpPr>
        <p:spPr bwMode="auto">
          <a:xfrm>
            <a:off x="2773363" y="2794000"/>
            <a:ext cx="4306887" cy="2768600"/>
          </a:xfrm>
          <a:prstGeom prst="rect">
            <a:avLst/>
          </a:prstGeom>
          <a:noFill/>
          <a:ln w="9525">
            <a:noFill/>
            <a:miter lim="800000"/>
            <a:headEnd/>
            <a:tailEnd/>
          </a:ln>
        </p:spPr>
        <p:txBody>
          <a:bodyPr/>
          <a:lstStyle/>
          <a:p>
            <a:pPr marL="285750" indent="-285750" defTabSz="457200" eaLnBrk="0" fontAlgn="base" hangingPunct="0">
              <a:spcBef>
                <a:spcPct val="20000"/>
              </a:spcBef>
              <a:spcAft>
                <a:spcPct val="0"/>
              </a:spcAft>
              <a:buClr>
                <a:srgbClr val="FF8000"/>
              </a:buClr>
              <a:buFont typeface="Wingdings" pitchFamily="2" charset="2"/>
              <a:buChar char="§"/>
              <a:defRPr/>
            </a:pPr>
            <a:r>
              <a:rPr lang="en-US" sz="2800" i="1" kern="0" dirty="0">
                <a:solidFill>
                  <a:srgbClr val="C0504D"/>
                </a:solidFill>
                <a:latin typeface="Arial MT Bd It" charset="0"/>
                <a:cs typeface="ＭＳ Ｐゴシック" pitchFamily="-111" charset="-128"/>
              </a:rPr>
              <a:t>End User </a:t>
            </a:r>
            <a:r>
              <a:rPr lang="en-US" sz="2800" i="1" kern="0" dirty="0" smtClean="0">
                <a:solidFill>
                  <a:srgbClr val="C0504D"/>
                </a:solidFill>
                <a:latin typeface="Arial MT Bd It" charset="0"/>
                <a:cs typeface="ＭＳ Ｐゴシック" pitchFamily="-111" charset="-128"/>
              </a:rPr>
              <a:t>Experience</a:t>
            </a:r>
          </a:p>
          <a:p>
            <a:pPr marL="285750" indent="-285750" defTabSz="457200" eaLnBrk="0" fontAlgn="base" hangingPunct="0">
              <a:spcBef>
                <a:spcPct val="20000"/>
              </a:spcBef>
              <a:spcAft>
                <a:spcPct val="0"/>
              </a:spcAft>
              <a:buClr>
                <a:srgbClr val="FF8000"/>
              </a:buClr>
              <a:buFont typeface="Wingdings" pitchFamily="2" charset="2"/>
              <a:buChar char="§"/>
              <a:defRPr/>
            </a:pPr>
            <a:r>
              <a:rPr lang="en-US" sz="2800" i="1" kern="0" dirty="0" smtClean="0">
                <a:solidFill>
                  <a:srgbClr val="C0504D"/>
                </a:solidFill>
                <a:latin typeface="Arial MT Bd It" charset="0"/>
                <a:cs typeface="ＭＳ Ｐゴシック" pitchFamily="-111" charset="-128"/>
              </a:rPr>
              <a:t>In Use Performance</a:t>
            </a:r>
            <a:endParaRPr lang="en-US" sz="2800" i="1" kern="0" dirty="0">
              <a:solidFill>
                <a:srgbClr val="C0504D"/>
              </a:solidFill>
              <a:latin typeface="Arial MT Bd It" charset="0"/>
              <a:cs typeface="ＭＳ Ｐゴシック" pitchFamily="-111" charset="-128"/>
            </a:endParaRPr>
          </a:p>
          <a:p>
            <a:pPr marL="285750" indent="-285750" defTabSz="457200" eaLnBrk="0" fontAlgn="base" hangingPunct="0">
              <a:spcBef>
                <a:spcPct val="20000"/>
              </a:spcBef>
              <a:spcAft>
                <a:spcPct val="0"/>
              </a:spcAft>
              <a:buClr>
                <a:srgbClr val="FF8000"/>
              </a:buClr>
              <a:buFont typeface="Wingdings" pitchFamily="2" charset="2"/>
              <a:buChar char="§"/>
              <a:defRPr/>
            </a:pPr>
            <a:r>
              <a:rPr lang="en-US" sz="2800" i="1" kern="0" dirty="0" smtClean="0">
                <a:solidFill>
                  <a:srgbClr val="C0504D"/>
                </a:solidFill>
                <a:latin typeface="Arial MT Bd It" charset="0"/>
                <a:cs typeface="ＭＳ Ｐゴシック" pitchFamily="-111" charset="-128"/>
              </a:rPr>
              <a:t>Engineering &amp; Testing</a:t>
            </a:r>
            <a:endParaRPr lang="en-US" sz="2800" i="1" kern="0" dirty="0">
              <a:solidFill>
                <a:srgbClr val="C0504D"/>
              </a:solidFill>
              <a:latin typeface="Arial MT Bd It" charset="0"/>
              <a:cs typeface="ＭＳ Ｐゴシック" pitchFamily="-111" charset="-128"/>
            </a:endParaRPr>
          </a:p>
          <a:p>
            <a:pPr marL="285750" indent="-285750" defTabSz="457200" eaLnBrk="0" fontAlgn="base" hangingPunct="0">
              <a:spcBef>
                <a:spcPct val="20000"/>
              </a:spcBef>
              <a:spcAft>
                <a:spcPct val="0"/>
              </a:spcAft>
              <a:buClr>
                <a:srgbClr val="FF8000"/>
              </a:buClr>
              <a:buFont typeface="Wingdings" pitchFamily="2" charset="2"/>
              <a:buChar char="§"/>
              <a:defRPr/>
            </a:pPr>
            <a:r>
              <a:rPr lang="en-US" sz="2800" i="1" kern="0" dirty="0" smtClean="0">
                <a:solidFill>
                  <a:srgbClr val="C0504D"/>
                </a:solidFill>
                <a:latin typeface="Arial MT Bd It" charset="0"/>
                <a:cs typeface="ＭＳ Ｐゴシック" pitchFamily="-111" charset="-128"/>
              </a:rPr>
              <a:t>Quality &amp; Reliability</a:t>
            </a:r>
            <a:endParaRPr lang="en-US" sz="2800" i="1" kern="0" dirty="0">
              <a:solidFill>
                <a:srgbClr val="C0504D"/>
              </a:solidFill>
              <a:latin typeface="Arial MT Bd It" charset="0"/>
              <a:cs typeface="ＭＳ Ｐゴシック" pitchFamily="-111" charset="-128"/>
            </a:endParaRPr>
          </a:p>
        </p:txBody>
      </p:sp>
    </p:spTree>
    <p:extLst>
      <p:ext uri="{BB962C8B-B14F-4D97-AF65-F5344CB8AC3E}">
        <p14:creationId xmlns:p14="http://schemas.microsoft.com/office/powerpoint/2010/main" val="3541392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a:spLocks noGrp="1"/>
          </p:cNvSpPr>
          <p:nvPr>
            <p:ph type="title"/>
          </p:nvPr>
        </p:nvSpPr>
        <p:spPr>
          <a:xfrm>
            <a:off x="193675" y="152400"/>
            <a:ext cx="8229600" cy="600075"/>
          </a:xfrm>
        </p:spPr>
        <p:txBody>
          <a:bodyPr/>
          <a:lstStyle/>
          <a:p>
            <a:r>
              <a:rPr lang="en-US" smtClean="0"/>
              <a:t>Renewable Fuels Standard (RFS)</a:t>
            </a:r>
          </a:p>
        </p:txBody>
      </p:sp>
      <p:sp>
        <p:nvSpPr>
          <p:cNvPr id="14339" name="Content Placeholder 4"/>
          <p:cNvSpPr>
            <a:spLocks noGrp="1"/>
          </p:cNvSpPr>
          <p:nvPr>
            <p:ph idx="1"/>
          </p:nvPr>
        </p:nvSpPr>
        <p:spPr>
          <a:xfrm>
            <a:off x="193674" y="1447800"/>
            <a:ext cx="8645525" cy="4191000"/>
          </a:xfrm>
        </p:spPr>
        <p:txBody>
          <a:bodyPr/>
          <a:lstStyle/>
          <a:p>
            <a:r>
              <a:rPr lang="en-US" sz="1800" dirty="0" smtClean="0"/>
              <a:t>Under the Energy Independence and Security Act (EISA) of 2007, the Renewable Fuel Standard was expanded in several key ways: </a:t>
            </a:r>
          </a:p>
          <a:p>
            <a:pPr lvl="1"/>
            <a:r>
              <a:rPr lang="en-US" sz="1800" dirty="0" smtClean="0"/>
              <a:t>EISA expanded the RFS program to </a:t>
            </a:r>
            <a:r>
              <a:rPr lang="en-US" sz="1800" b="1" u="sng" dirty="0" smtClean="0">
                <a:solidFill>
                  <a:srgbClr val="FF0000"/>
                </a:solidFill>
              </a:rPr>
              <a:t>include diesel</a:t>
            </a:r>
            <a:r>
              <a:rPr lang="en-US" sz="1800" dirty="0" smtClean="0"/>
              <a:t>, in addition to gasoline; </a:t>
            </a:r>
          </a:p>
          <a:p>
            <a:pPr lvl="1"/>
            <a:r>
              <a:rPr lang="en-US" sz="1800" dirty="0" smtClean="0"/>
              <a:t>EISA </a:t>
            </a:r>
            <a:r>
              <a:rPr lang="en-US" sz="1800" b="1" u="sng" dirty="0" smtClean="0">
                <a:solidFill>
                  <a:srgbClr val="FF0000"/>
                </a:solidFill>
              </a:rPr>
              <a:t>increased</a:t>
            </a:r>
            <a:r>
              <a:rPr lang="en-US" sz="1800" dirty="0" smtClean="0"/>
              <a:t> the </a:t>
            </a:r>
            <a:r>
              <a:rPr lang="en-US" sz="1800" b="1" u="sng" dirty="0" smtClean="0">
                <a:solidFill>
                  <a:srgbClr val="FF0000"/>
                </a:solidFill>
              </a:rPr>
              <a:t>volume</a:t>
            </a:r>
            <a:r>
              <a:rPr lang="en-US" sz="1800" dirty="0" smtClean="0"/>
              <a:t> of renewable fuel required to be blended into transportation fuel </a:t>
            </a:r>
            <a:r>
              <a:rPr lang="en-US" sz="1800" b="1" u="sng" dirty="0" smtClean="0">
                <a:solidFill>
                  <a:srgbClr val="FF0000"/>
                </a:solidFill>
              </a:rPr>
              <a:t>from 15.2 billion</a:t>
            </a:r>
            <a:r>
              <a:rPr lang="en-US" sz="1800" dirty="0" smtClean="0"/>
              <a:t> gallons in 2012 </a:t>
            </a:r>
            <a:r>
              <a:rPr lang="en-US" sz="1800" b="1" u="sng" dirty="0" smtClean="0">
                <a:solidFill>
                  <a:srgbClr val="FF0000"/>
                </a:solidFill>
              </a:rPr>
              <a:t>to</a:t>
            </a:r>
            <a:r>
              <a:rPr lang="en-US" sz="1800" dirty="0" smtClean="0"/>
              <a:t> </a:t>
            </a:r>
            <a:r>
              <a:rPr lang="en-US" sz="1800" b="1" u="sng" dirty="0" smtClean="0">
                <a:solidFill>
                  <a:srgbClr val="FF0000"/>
                </a:solidFill>
              </a:rPr>
              <a:t>36 billion </a:t>
            </a:r>
            <a:r>
              <a:rPr lang="en-US" sz="1800" dirty="0" smtClean="0"/>
              <a:t>gallons by 2022 </a:t>
            </a:r>
          </a:p>
          <a:p>
            <a:pPr lvl="1"/>
            <a:r>
              <a:rPr lang="en-US" sz="1800" dirty="0" smtClean="0"/>
              <a:t>EISA established </a:t>
            </a:r>
            <a:r>
              <a:rPr lang="en-US" sz="1800" b="1" u="sng" dirty="0" smtClean="0">
                <a:solidFill>
                  <a:srgbClr val="FF0000"/>
                </a:solidFill>
              </a:rPr>
              <a:t>new categories of renewable fuel</a:t>
            </a:r>
            <a:r>
              <a:rPr lang="en-US" sz="1800" dirty="0" smtClean="0"/>
              <a:t>, and set separate volume requirements for each one. </a:t>
            </a:r>
          </a:p>
          <a:p>
            <a:pPr lvl="2"/>
            <a:endParaRPr lang="en-US" dirty="0" smtClean="0"/>
          </a:p>
          <a:p>
            <a:endParaRPr lang="en-US" dirty="0" smtClean="0"/>
          </a:p>
        </p:txBody>
      </p:sp>
      <p:sp>
        <p:nvSpPr>
          <p:cNvPr id="14340"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05" charset="-128"/>
              </a:defRPr>
            </a:lvl1pPr>
            <a:lvl2pPr marL="742950" indent="-285750" eaLnBrk="0" hangingPunct="0">
              <a:defRPr>
                <a:solidFill>
                  <a:schemeClr val="tx1"/>
                </a:solidFill>
                <a:latin typeface="Arial" charset="0"/>
                <a:ea typeface="ＭＳ Ｐゴシック" pitchFamily="-105" charset="-128"/>
              </a:defRPr>
            </a:lvl2pPr>
            <a:lvl3pPr marL="1143000" indent="-228600" eaLnBrk="0" hangingPunct="0">
              <a:defRPr>
                <a:solidFill>
                  <a:schemeClr val="tx1"/>
                </a:solidFill>
                <a:latin typeface="Arial" charset="0"/>
                <a:ea typeface="ＭＳ Ｐゴシック" pitchFamily="-105" charset="-128"/>
              </a:defRPr>
            </a:lvl3pPr>
            <a:lvl4pPr marL="1600200" indent="-228600" eaLnBrk="0" hangingPunct="0">
              <a:defRPr>
                <a:solidFill>
                  <a:schemeClr val="tx1"/>
                </a:solidFill>
                <a:latin typeface="Arial" charset="0"/>
                <a:ea typeface="ＭＳ Ｐゴシック" pitchFamily="-105" charset="-128"/>
              </a:defRPr>
            </a:lvl4pPr>
            <a:lvl5pPr marL="2057400" indent="-228600" eaLnBrk="0" hangingPunct="0">
              <a:defRPr>
                <a:solidFill>
                  <a:schemeClr val="tx1"/>
                </a:solidFill>
                <a:latin typeface="Arial" charset="0"/>
                <a:ea typeface="ＭＳ Ｐゴシック" pitchFamily="-105"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05"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05"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05"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05" charset="-128"/>
              </a:defRPr>
            </a:lvl9pPr>
          </a:lstStyle>
          <a:p>
            <a:pPr eaLnBrk="1" hangingPunct="1"/>
            <a:fld id="{5C55D23D-714A-4F3A-9565-FDC5E81F351E}" type="slidenum">
              <a:rPr lang="en-US" smtClean="0">
                <a:solidFill>
                  <a:srgbClr val="0663B5"/>
                </a:solidFill>
                <a:latin typeface="Calibri" pitchFamily="-105" charset="0"/>
              </a:rPr>
              <a:pPr eaLnBrk="1" hangingPunct="1"/>
              <a:t>21</a:t>
            </a:fld>
            <a:endParaRPr lang="en-US" smtClean="0">
              <a:solidFill>
                <a:srgbClr val="0663B5"/>
              </a:solidFill>
              <a:latin typeface="Calibri" pitchFamily="-105" charset="0"/>
            </a:endParaRPr>
          </a:p>
        </p:txBody>
      </p:sp>
      <p:pic>
        <p:nvPicPr>
          <p:cNvPr id="1434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5900" y="825500"/>
            <a:ext cx="4787900"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3733800"/>
            <a:ext cx="5181600" cy="246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7837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
          <p:cNvSpPr>
            <a:spLocks noGrp="1" noChangeArrowheads="1"/>
          </p:cNvSpPr>
          <p:nvPr>
            <p:ph type="title"/>
          </p:nvPr>
        </p:nvSpPr>
        <p:spPr/>
        <p:txBody>
          <a:bodyPr/>
          <a:lstStyle/>
          <a:p>
            <a:r>
              <a:rPr lang="en-US" smtClean="0">
                <a:latin typeface="Arial" charset="0"/>
              </a:rPr>
              <a:t>Resource Information Available</a:t>
            </a:r>
          </a:p>
        </p:txBody>
      </p:sp>
      <p:sp>
        <p:nvSpPr>
          <p:cNvPr id="2" name="Slide Number Placeholder 1"/>
          <p:cNvSpPr>
            <a:spLocks noGrp="1"/>
          </p:cNvSpPr>
          <p:nvPr>
            <p:ph type="sldNum" sz="quarter" idx="12"/>
          </p:nvPr>
        </p:nvSpPr>
        <p:spPr/>
        <p:txBody>
          <a:bodyPr/>
          <a:lstStyle/>
          <a:p>
            <a:pPr>
              <a:defRPr/>
            </a:pPr>
            <a:fld id="{CDD5E708-4755-478C-866B-EA288458C822}" type="slidenum">
              <a:rPr lang="en-US" smtClean="0"/>
              <a:pPr>
                <a:defRPr/>
              </a:pPr>
              <a:t>22</a:t>
            </a:fld>
            <a:endParaRPr lang="en-US"/>
          </a:p>
        </p:txBody>
      </p:sp>
      <p:sp>
        <p:nvSpPr>
          <p:cNvPr id="15363" name="Rectangle 3"/>
          <p:cNvSpPr>
            <a:spLocks noGrp="1" noChangeArrowheads="1"/>
          </p:cNvSpPr>
          <p:nvPr>
            <p:ph type="body" idx="4294967295"/>
          </p:nvPr>
        </p:nvSpPr>
        <p:spPr>
          <a:xfrm>
            <a:off x="1371600" y="1219200"/>
            <a:ext cx="7772400" cy="4114800"/>
          </a:xfrm>
        </p:spPr>
        <p:txBody>
          <a:bodyPr/>
          <a:lstStyle/>
          <a:p>
            <a:pPr>
              <a:lnSpc>
                <a:spcPct val="90000"/>
              </a:lnSpc>
            </a:pPr>
            <a:r>
              <a:rPr lang="en-US" sz="1600" dirty="0" smtClean="0">
                <a:latin typeface="Arial" charset="0"/>
              </a:rPr>
              <a:t>U.S. Environmental Protection Agency</a:t>
            </a:r>
          </a:p>
          <a:p>
            <a:pPr lvl="1">
              <a:lnSpc>
                <a:spcPct val="90000"/>
              </a:lnSpc>
            </a:pPr>
            <a:r>
              <a:rPr lang="en-US" sz="1400" b="1" dirty="0" smtClean="0">
                <a:solidFill>
                  <a:srgbClr val="FF3300"/>
                </a:solidFill>
                <a:latin typeface="Arial" charset="0"/>
                <a:hlinkClick r:id="rId3"/>
              </a:rPr>
              <a:t>http</a:t>
            </a:r>
            <a:r>
              <a:rPr lang="en-US" sz="1400" b="1" dirty="0">
                <a:solidFill>
                  <a:srgbClr val="FF3300"/>
                </a:solidFill>
                <a:latin typeface="Arial" charset="0"/>
                <a:hlinkClick r:id="rId3"/>
              </a:rPr>
              <a:t>://www.epa.gov/otaq/fuels/renewablefuels/regulations.htm</a:t>
            </a:r>
            <a:endParaRPr lang="en-US" sz="1400" b="1" dirty="0" smtClean="0">
              <a:solidFill>
                <a:srgbClr val="FF3300"/>
              </a:solidFill>
              <a:latin typeface="Arial" charset="0"/>
            </a:endParaRPr>
          </a:p>
          <a:p>
            <a:pPr>
              <a:lnSpc>
                <a:spcPct val="90000"/>
              </a:lnSpc>
            </a:pPr>
            <a:endParaRPr lang="en-US" sz="1600" dirty="0" smtClean="0">
              <a:latin typeface="Arial" charset="0"/>
            </a:endParaRPr>
          </a:p>
          <a:p>
            <a:pPr>
              <a:lnSpc>
                <a:spcPct val="90000"/>
              </a:lnSpc>
            </a:pPr>
            <a:r>
              <a:rPr lang="en-US" sz="1600" dirty="0" smtClean="0">
                <a:latin typeface="Arial" charset="0"/>
              </a:rPr>
              <a:t>National Ethanol Vehicle Coalition</a:t>
            </a:r>
          </a:p>
          <a:p>
            <a:pPr lvl="1">
              <a:lnSpc>
                <a:spcPct val="90000"/>
              </a:lnSpc>
            </a:pPr>
            <a:r>
              <a:rPr lang="en-US" sz="1400" dirty="0" smtClean="0">
                <a:latin typeface="Arial" charset="0"/>
                <a:hlinkClick r:id="rId4"/>
              </a:rPr>
              <a:t>www.e85fuel.com</a:t>
            </a:r>
            <a:endParaRPr lang="en-US" sz="1400" dirty="0" smtClean="0">
              <a:latin typeface="Arial" charset="0"/>
            </a:endParaRPr>
          </a:p>
          <a:p>
            <a:pPr lvl="1">
              <a:lnSpc>
                <a:spcPct val="90000"/>
              </a:lnSpc>
            </a:pPr>
            <a:endParaRPr lang="en-US" sz="1400" dirty="0" smtClean="0">
              <a:latin typeface="Arial" charset="0"/>
            </a:endParaRPr>
          </a:p>
          <a:p>
            <a:pPr>
              <a:lnSpc>
                <a:spcPct val="90000"/>
              </a:lnSpc>
            </a:pPr>
            <a:r>
              <a:rPr lang="en-US" sz="1600" dirty="0" smtClean="0">
                <a:latin typeface="Arial" charset="0"/>
              </a:rPr>
              <a:t>Renewable Fuels Association</a:t>
            </a:r>
          </a:p>
          <a:p>
            <a:pPr lvl="1">
              <a:lnSpc>
                <a:spcPct val="90000"/>
              </a:lnSpc>
            </a:pPr>
            <a:r>
              <a:rPr lang="en-US" sz="1400" dirty="0" smtClean="0">
                <a:latin typeface="Arial" charset="0"/>
                <a:hlinkClick r:id="rId5"/>
              </a:rPr>
              <a:t>www.ethanolrfa.org</a:t>
            </a:r>
            <a:endParaRPr lang="en-US" sz="1400" dirty="0" smtClean="0">
              <a:latin typeface="Arial" charset="0"/>
            </a:endParaRPr>
          </a:p>
          <a:p>
            <a:pPr>
              <a:lnSpc>
                <a:spcPct val="90000"/>
              </a:lnSpc>
            </a:pPr>
            <a:endParaRPr lang="en-US" sz="1600" dirty="0" smtClean="0">
              <a:latin typeface="Arial" charset="0"/>
            </a:endParaRPr>
          </a:p>
          <a:p>
            <a:pPr>
              <a:lnSpc>
                <a:spcPct val="90000"/>
              </a:lnSpc>
            </a:pPr>
            <a:r>
              <a:rPr lang="en-US" sz="1600" dirty="0" smtClean="0">
                <a:latin typeface="Arial" charset="0"/>
              </a:rPr>
              <a:t>American Coalition for Ethanol</a:t>
            </a:r>
          </a:p>
          <a:p>
            <a:pPr lvl="1">
              <a:lnSpc>
                <a:spcPct val="90000"/>
              </a:lnSpc>
            </a:pPr>
            <a:r>
              <a:rPr lang="en-US" sz="1400" dirty="0" smtClean="0">
                <a:latin typeface="Arial" charset="0"/>
                <a:hlinkClick r:id="rId6"/>
              </a:rPr>
              <a:t>www.ethanol.org</a:t>
            </a:r>
            <a:endParaRPr lang="en-US" sz="1400" dirty="0" smtClean="0">
              <a:latin typeface="Arial" charset="0"/>
            </a:endParaRPr>
          </a:p>
          <a:p>
            <a:pPr lvl="1">
              <a:lnSpc>
                <a:spcPct val="90000"/>
              </a:lnSpc>
            </a:pPr>
            <a:endParaRPr lang="en-US" sz="1400" dirty="0" smtClean="0">
              <a:latin typeface="Arial" charset="0"/>
            </a:endParaRPr>
          </a:p>
          <a:p>
            <a:pPr>
              <a:lnSpc>
                <a:spcPct val="90000"/>
              </a:lnSpc>
            </a:pPr>
            <a:r>
              <a:rPr lang="en-US" sz="1600" dirty="0" smtClean="0">
                <a:latin typeface="Arial" charset="0"/>
              </a:rPr>
              <a:t>U.S. Department of Energy</a:t>
            </a:r>
          </a:p>
          <a:p>
            <a:pPr lvl="1">
              <a:lnSpc>
                <a:spcPct val="90000"/>
              </a:lnSpc>
            </a:pPr>
            <a:r>
              <a:rPr lang="en-US" sz="1400" dirty="0" smtClean="0">
                <a:latin typeface="Arial" charset="0"/>
                <a:hlinkClick r:id="rId7"/>
              </a:rPr>
              <a:t>www.eere.energy.gov/afdc/</a:t>
            </a:r>
            <a:endParaRPr lang="en-US" sz="1400" dirty="0" smtClean="0">
              <a:latin typeface="Arial" charset="0"/>
            </a:endParaRPr>
          </a:p>
          <a:p>
            <a:pPr>
              <a:lnSpc>
                <a:spcPct val="90000"/>
              </a:lnSpc>
            </a:pPr>
            <a:endParaRPr lang="en-US" sz="1600" dirty="0" smtClean="0">
              <a:latin typeface="Arial" charset="0"/>
            </a:endParaRPr>
          </a:p>
          <a:p>
            <a:pPr>
              <a:lnSpc>
                <a:spcPct val="90000"/>
              </a:lnSpc>
            </a:pPr>
            <a:r>
              <a:rPr lang="en-US" sz="1600" dirty="0" smtClean="0">
                <a:latin typeface="Arial" charset="0"/>
              </a:rPr>
              <a:t>National Biodiesel Board</a:t>
            </a:r>
          </a:p>
          <a:p>
            <a:pPr lvl="1">
              <a:lnSpc>
                <a:spcPct val="90000"/>
              </a:lnSpc>
            </a:pPr>
            <a:r>
              <a:rPr lang="en-US" sz="1400" dirty="0" smtClean="0">
                <a:latin typeface="Arial" charset="0"/>
                <a:hlinkClick r:id="rId8"/>
              </a:rPr>
              <a:t>www.biodiesel.org</a:t>
            </a:r>
            <a:endParaRPr lang="en-US" sz="1400" dirty="0" smtClean="0">
              <a:latin typeface="Arial" charset="0"/>
            </a:endParaRPr>
          </a:p>
          <a:p>
            <a:pPr>
              <a:lnSpc>
                <a:spcPct val="90000"/>
              </a:lnSpc>
            </a:pPr>
            <a:endParaRPr lang="en-US" sz="1600" dirty="0" smtClean="0">
              <a:latin typeface="Arial" charset="0"/>
            </a:endParaRPr>
          </a:p>
        </p:txBody>
      </p:sp>
      <p:pic>
        <p:nvPicPr>
          <p:cNvPr id="15364" name="Picture 4" descr="top_default_2005_r2_c1"/>
          <p:cNvPicPr>
            <a:picLocks noChangeAspect="1" noChangeArrowheads="1"/>
          </p:cNvPicPr>
          <p:nvPr/>
        </p:nvPicPr>
        <p:blipFill>
          <a:blip r:embed="rId9" cstate="screen">
            <a:clrChange>
              <a:clrFrom>
                <a:srgbClr val="E7EDF0"/>
              </a:clrFrom>
              <a:clrTo>
                <a:srgbClr val="E7EDF0">
                  <a:alpha val="0"/>
                </a:srgbClr>
              </a:clrTo>
            </a:clrChange>
            <a:extLst>
              <a:ext uri="{28A0092B-C50C-407E-A947-70E740481C1C}">
                <a14:useLocalDpi xmlns:a14="http://schemas.microsoft.com/office/drawing/2010/main"/>
              </a:ext>
            </a:extLst>
          </a:blip>
          <a:srcRect l="2856"/>
          <a:stretch>
            <a:fillRect/>
          </a:stretch>
        </p:blipFill>
        <p:spPr bwMode="auto">
          <a:xfrm>
            <a:off x="4800600" y="4953000"/>
            <a:ext cx="25908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descr="photo_heade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867400" y="4267200"/>
            <a:ext cx="1524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descr="flaglogo"/>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400800" y="3352800"/>
            <a:ext cx="9906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7" descr="epafiles_logo_epaseal"/>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467600" y="838200"/>
            <a:ext cx="12954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8" descr="NEVC_banne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096000" y="1981200"/>
            <a:ext cx="13208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9" descr="logo">
            <a:hlinkClick r:id="rId14"/>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5257800" y="2667000"/>
            <a:ext cx="23622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4647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Gas station2.psd"/>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67400" y="1295400"/>
            <a:ext cx="334627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p:cNvSpPr>
            <a:spLocks noGrp="1" noChangeArrowheads="1"/>
          </p:cNvSpPr>
          <p:nvPr>
            <p:ph type="title"/>
          </p:nvPr>
        </p:nvSpPr>
        <p:spPr/>
        <p:txBody>
          <a:bodyPr/>
          <a:lstStyle/>
          <a:p>
            <a:r>
              <a:rPr lang="en-US" dirty="0" smtClean="0">
                <a:latin typeface="Arial" charset="0"/>
              </a:rPr>
              <a:t>Regulation Changes – Vapor Recovery</a:t>
            </a:r>
          </a:p>
        </p:txBody>
      </p:sp>
      <p:sp>
        <p:nvSpPr>
          <p:cNvPr id="2" name="Slide Number Placeholder 1"/>
          <p:cNvSpPr>
            <a:spLocks noGrp="1"/>
          </p:cNvSpPr>
          <p:nvPr>
            <p:ph type="sldNum" sz="quarter" idx="12"/>
          </p:nvPr>
        </p:nvSpPr>
        <p:spPr/>
        <p:txBody>
          <a:bodyPr/>
          <a:lstStyle/>
          <a:p>
            <a:pPr>
              <a:defRPr/>
            </a:pPr>
            <a:fld id="{CDD5E708-4755-478C-866B-EA288458C822}" type="slidenum">
              <a:rPr lang="en-US" smtClean="0"/>
              <a:pPr>
                <a:defRPr/>
              </a:pPr>
              <a:t>23</a:t>
            </a:fld>
            <a:endParaRPr lang="en-US"/>
          </a:p>
        </p:txBody>
      </p:sp>
      <p:sp>
        <p:nvSpPr>
          <p:cNvPr id="83971" name="Rectangle 3"/>
          <p:cNvSpPr>
            <a:spLocks noGrp="1" noChangeArrowheads="1"/>
          </p:cNvSpPr>
          <p:nvPr>
            <p:ph type="body" idx="4294967295"/>
          </p:nvPr>
        </p:nvSpPr>
        <p:spPr>
          <a:xfrm>
            <a:off x="0" y="838200"/>
            <a:ext cx="6934200" cy="5083175"/>
          </a:xfrm>
        </p:spPr>
        <p:txBody>
          <a:bodyPr/>
          <a:lstStyle/>
          <a:p>
            <a:r>
              <a:rPr lang="en-US" sz="2000" dirty="0" smtClean="0">
                <a:latin typeface="Arial" charset="0"/>
                <a:ea typeface="ＭＳ Ｐゴシック" charset="-128"/>
              </a:rPr>
              <a:t>In May 2012</a:t>
            </a:r>
            <a:r>
              <a:rPr lang="en-US" sz="2000" dirty="0">
                <a:latin typeface="Arial" charset="0"/>
                <a:ea typeface="ＭＳ Ｐゴシック" charset="-128"/>
              </a:rPr>
              <a:t>, the </a:t>
            </a:r>
            <a:r>
              <a:rPr lang="en-US" sz="2000" dirty="0" smtClean="0">
                <a:latin typeface="Arial" charset="0"/>
                <a:ea typeface="ＭＳ Ｐゴシック" charset="-128"/>
              </a:rPr>
              <a:t>EPA determined </a:t>
            </a:r>
            <a:r>
              <a:rPr lang="en-US" sz="2000" dirty="0">
                <a:latin typeface="Arial" charset="0"/>
                <a:ea typeface="ＭＳ Ｐゴシック" charset="-128"/>
              </a:rPr>
              <a:t>that the use of onboard refueling vapor recovery (ORVR) for capturing gasoline vapor </a:t>
            </a:r>
            <a:r>
              <a:rPr lang="en-US" sz="2000" dirty="0" smtClean="0">
                <a:latin typeface="Arial" charset="0"/>
                <a:ea typeface="ＭＳ Ｐゴシック" charset="-128"/>
              </a:rPr>
              <a:t>was </a:t>
            </a:r>
            <a:r>
              <a:rPr lang="en-US" sz="2000" dirty="0">
                <a:latin typeface="Arial" charset="0"/>
                <a:ea typeface="ＭＳ Ｐゴシック" charset="-128"/>
              </a:rPr>
              <a:t>in widespread </a:t>
            </a:r>
            <a:r>
              <a:rPr lang="en-US" sz="2000" dirty="0" smtClean="0">
                <a:latin typeface="Arial" charset="0"/>
                <a:ea typeface="ＭＳ Ｐゴシック" charset="-128"/>
              </a:rPr>
              <a:t>use.  </a:t>
            </a:r>
          </a:p>
          <a:p>
            <a:pPr lvl="1"/>
            <a:r>
              <a:rPr lang="en-US" dirty="0">
                <a:latin typeface="Arial" charset="0"/>
                <a:ea typeface="ＭＳ Ｐゴシック" charset="-128"/>
              </a:rPr>
              <a:t>In order to phase out existing Stage II programs in SIPs, states would need to submit SIP revisions to EPA meeting applicable CAA requirements and receive approval from the EPA. </a:t>
            </a:r>
            <a:endParaRPr lang="en-US" dirty="0" smtClean="0">
              <a:latin typeface="Arial" charset="0"/>
              <a:ea typeface="ＭＳ Ｐゴシック" charset="-128"/>
            </a:endParaRPr>
          </a:p>
          <a:p>
            <a:pPr marL="457200" lvl="1" indent="0">
              <a:buNone/>
            </a:pPr>
            <a:endParaRPr lang="en-US" dirty="0" smtClean="0">
              <a:latin typeface="Arial" charset="0"/>
              <a:ea typeface="ＭＳ Ｐゴシック" charset="-128"/>
            </a:endParaRPr>
          </a:p>
          <a:p>
            <a:r>
              <a:rPr lang="en-US" sz="2000" dirty="0">
                <a:latin typeface="Arial" charset="0"/>
                <a:ea typeface="ＭＳ Ｐゴシック" charset="-128"/>
              </a:rPr>
              <a:t>Eighteen states currently do not require any form of Stage II Vapor Recovery at GDFs. They are:</a:t>
            </a:r>
          </a:p>
          <a:p>
            <a:pPr lvl="1"/>
            <a:r>
              <a:rPr lang="en-US" b="0" dirty="0" smtClean="0"/>
              <a:t>Alabama</a:t>
            </a:r>
          </a:p>
          <a:p>
            <a:pPr lvl="1"/>
            <a:r>
              <a:rPr lang="en-US" b="0" dirty="0" smtClean="0"/>
              <a:t>Alaska</a:t>
            </a:r>
          </a:p>
          <a:p>
            <a:pPr lvl="1"/>
            <a:r>
              <a:rPr lang="en-US" b="0" dirty="0" smtClean="0"/>
              <a:t>Arkansas</a:t>
            </a:r>
          </a:p>
          <a:p>
            <a:pPr lvl="1"/>
            <a:r>
              <a:rPr lang="en-US" b="0" dirty="0" smtClean="0"/>
              <a:t>Colorado</a:t>
            </a:r>
          </a:p>
          <a:p>
            <a:pPr lvl="1"/>
            <a:r>
              <a:rPr lang="en-US" b="0" dirty="0" smtClean="0"/>
              <a:t>Hawaii</a:t>
            </a:r>
            <a:endParaRPr lang="en-US" dirty="0">
              <a:latin typeface="Arial" charset="0"/>
              <a:ea typeface="ＭＳ Ｐゴシック" charset="-128"/>
            </a:endParaRPr>
          </a:p>
        </p:txBody>
      </p:sp>
      <p:sp>
        <p:nvSpPr>
          <p:cNvPr id="6" name="Rectangle 3"/>
          <p:cNvSpPr txBox="1">
            <a:spLocks noChangeArrowheads="1"/>
          </p:cNvSpPr>
          <p:nvPr/>
        </p:nvSpPr>
        <p:spPr bwMode="auto">
          <a:xfrm>
            <a:off x="1752600" y="4122420"/>
            <a:ext cx="2209800" cy="1882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4163" indent="-284163" algn="l" defTabSz="457200" rtl="0" eaLnBrk="0" fontAlgn="base" hangingPunct="0">
              <a:spcBef>
                <a:spcPct val="20000"/>
              </a:spcBef>
              <a:spcAft>
                <a:spcPct val="0"/>
              </a:spcAft>
              <a:buClr>
                <a:srgbClr val="0663B5"/>
              </a:buClr>
              <a:buFont typeface="Wingdings" pitchFamily="2" charset="2"/>
              <a:buChar char="§"/>
              <a:defRPr sz="2400" b="1" kern="1200">
                <a:solidFill>
                  <a:schemeClr val="tx1"/>
                </a:solidFill>
                <a:latin typeface="+mn-lt"/>
                <a:ea typeface="ＭＳ Ｐゴシック" pitchFamily="-105" charset="-128"/>
                <a:cs typeface="ＭＳ Ｐゴシック" pitchFamily="-105" charset="-128"/>
              </a:defRPr>
            </a:lvl1pPr>
            <a:lvl2pPr marL="742950" indent="-285750" algn="l" defTabSz="457200" rtl="0" eaLnBrk="0" fontAlgn="base" hangingPunct="0">
              <a:spcBef>
                <a:spcPct val="20000"/>
              </a:spcBef>
              <a:spcAft>
                <a:spcPct val="0"/>
              </a:spcAft>
              <a:buClr>
                <a:srgbClr val="0663B5"/>
              </a:buClr>
              <a:buFont typeface="Arial" charset="0"/>
              <a:buChar char="–"/>
              <a:defRPr sz="2000" kern="1200">
                <a:solidFill>
                  <a:schemeClr val="tx1"/>
                </a:solidFill>
                <a:latin typeface="+mn-lt"/>
                <a:ea typeface="ＭＳ Ｐゴシック" pitchFamily="-105" charset="-128"/>
                <a:cs typeface="ＭＳ Ｐゴシック" charset="-128"/>
              </a:defRPr>
            </a:lvl2pPr>
            <a:lvl3pPr marL="1143000" indent="-228600" algn="l" defTabSz="457200" rtl="0" eaLnBrk="0" fontAlgn="base" hangingPunct="0">
              <a:spcBef>
                <a:spcPct val="20000"/>
              </a:spcBef>
              <a:spcAft>
                <a:spcPct val="0"/>
              </a:spcAft>
              <a:buClr>
                <a:srgbClr val="0663B5"/>
              </a:buClr>
              <a:buFont typeface="Arial" charset="0"/>
              <a:buChar char="•"/>
              <a:defRPr kern="1200">
                <a:solidFill>
                  <a:schemeClr val="tx1"/>
                </a:solidFill>
                <a:latin typeface="+mn-lt"/>
                <a:ea typeface="ＭＳ Ｐゴシック" pitchFamily="-105" charset="-128"/>
                <a:cs typeface="ＭＳ Ｐゴシック" charset="-128"/>
              </a:defRPr>
            </a:lvl3pPr>
            <a:lvl4pPr marL="1600200" indent="-228600" algn="l" defTabSz="457200" rtl="0" eaLnBrk="0" fontAlgn="base" hangingPunct="0">
              <a:spcBef>
                <a:spcPct val="20000"/>
              </a:spcBef>
              <a:spcAft>
                <a:spcPct val="0"/>
              </a:spcAft>
              <a:buClr>
                <a:srgbClr val="0663B5"/>
              </a:buClr>
              <a:buFont typeface="Arial" charset="0"/>
              <a:buChar char="–"/>
              <a:defRPr sz="1600" kern="1200">
                <a:solidFill>
                  <a:schemeClr val="tx1"/>
                </a:solidFill>
                <a:latin typeface="+mn-lt"/>
                <a:ea typeface="ＭＳ Ｐゴシック" pitchFamily="-105" charset="-128"/>
                <a:cs typeface="ＭＳ Ｐゴシック" charset="-128"/>
              </a:defRPr>
            </a:lvl4pPr>
            <a:lvl5pPr marL="2057400" indent="-228600" algn="l" defTabSz="457200" rtl="0" eaLnBrk="0" fontAlgn="base" hangingPunct="0">
              <a:spcBef>
                <a:spcPct val="20000"/>
              </a:spcBef>
              <a:spcAft>
                <a:spcPct val="0"/>
              </a:spcAft>
              <a:buClr>
                <a:srgbClr val="0663B5"/>
              </a:buClr>
              <a:buFont typeface="Arial" charset="0"/>
              <a:buChar char="»"/>
              <a:defRPr sz="1400" kern="1200">
                <a:solidFill>
                  <a:schemeClr val="tx1"/>
                </a:solidFill>
                <a:latin typeface="+mn-lt"/>
                <a:ea typeface="ＭＳ Ｐゴシック" pitchFamily="-105" charset="-128"/>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dirty="0" smtClean="0"/>
              <a:t>Idaho</a:t>
            </a:r>
          </a:p>
          <a:p>
            <a:pPr lvl="1"/>
            <a:r>
              <a:rPr lang="en-US" dirty="0" smtClean="0"/>
              <a:t>Iowa</a:t>
            </a:r>
          </a:p>
          <a:p>
            <a:pPr lvl="1"/>
            <a:r>
              <a:rPr lang="en-US" dirty="0" smtClean="0"/>
              <a:t>Kansas</a:t>
            </a:r>
          </a:p>
          <a:p>
            <a:pPr lvl="1"/>
            <a:r>
              <a:rPr lang="en-US" dirty="0" smtClean="0"/>
              <a:t>Minnesota</a:t>
            </a:r>
          </a:p>
          <a:p>
            <a:pPr lvl="1"/>
            <a:r>
              <a:rPr lang="en-US" dirty="0" smtClean="0"/>
              <a:t>Mississippi</a:t>
            </a:r>
            <a:endParaRPr lang="en-US" dirty="0">
              <a:latin typeface="Arial" charset="0"/>
              <a:ea typeface="ＭＳ Ｐゴシック" charset="-128"/>
            </a:endParaRPr>
          </a:p>
        </p:txBody>
      </p:sp>
      <p:sp>
        <p:nvSpPr>
          <p:cNvPr id="7" name="Rectangle 3"/>
          <p:cNvSpPr txBox="1">
            <a:spLocks noChangeArrowheads="1"/>
          </p:cNvSpPr>
          <p:nvPr/>
        </p:nvSpPr>
        <p:spPr bwMode="auto">
          <a:xfrm>
            <a:off x="3581400" y="4137025"/>
            <a:ext cx="2743200" cy="1882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4163" indent="-284163" algn="l" defTabSz="457200" rtl="0" eaLnBrk="0" fontAlgn="base" hangingPunct="0">
              <a:spcBef>
                <a:spcPct val="20000"/>
              </a:spcBef>
              <a:spcAft>
                <a:spcPct val="0"/>
              </a:spcAft>
              <a:buClr>
                <a:srgbClr val="0663B5"/>
              </a:buClr>
              <a:buFont typeface="Wingdings" pitchFamily="2" charset="2"/>
              <a:buChar char="§"/>
              <a:defRPr sz="2400" b="1" kern="1200">
                <a:solidFill>
                  <a:schemeClr val="tx1"/>
                </a:solidFill>
                <a:latin typeface="+mn-lt"/>
                <a:ea typeface="ＭＳ Ｐゴシック" pitchFamily="-105" charset="-128"/>
                <a:cs typeface="ＭＳ Ｐゴシック" pitchFamily="-105" charset="-128"/>
              </a:defRPr>
            </a:lvl1pPr>
            <a:lvl2pPr marL="742950" indent="-285750" algn="l" defTabSz="457200" rtl="0" eaLnBrk="0" fontAlgn="base" hangingPunct="0">
              <a:spcBef>
                <a:spcPct val="20000"/>
              </a:spcBef>
              <a:spcAft>
                <a:spcPct val="0"/>
              </a:spcAft>
              <a:buClr>
                <a:srgbClr val="0663B5"/>
              </a:buClr>
              <a:buFont typeface="Arial" charset="0"/>
              <a:buChar char="–"/>
              <a:defRPr sz="2000" kern="1200">
                <a:solidFill>
                  <a:schemeClr val="tx1"/>
                </a:solidFill>
                <a:latin typeface="+mn-lt"/>
                <a:ea typeface="ＭＳ Ｐゴシック" pitchFamily="-105" charset="-128"/>
                <a:cs typeface="ＭＳ Ｐゴシック" charset="-128"/>
              </a:defRPr>
            </a:lvl2pPr>
            <a:lvl3pPr marL="1143000" indent="-228600" algn="l" defTabSz="457200" rtl="0" eaLnBrk="0" fontAlgn="base" hangingPunct="0">
              <a:spcBef>
                <a:spcPct val="20000"/>
              </a:spcBef>
              <a:spcAft>
                <a:spcPct val="0"/>
              </a:spcAft>
              <a:buClr>
                <a:srgbClr val="0663B5"/>
              </a:buClr>
              <a:buFont typeface="Arial" charset="0"/>
              <a:buChar char="•"/>
              <a:defRPr kern="1200">
                <a:solidFill>
                  <a:schemeClr val="tx1"/>
                </a:solidFill>
                <a:latin typeface="+mn-lt"/>
                <a:ea typeface="ＭＳ Ｐゴシック" pitchFamily="-105" charset="-128"/>
                <a:cs typeface="ＭＳ Ｐゴシック" charset="-128"/>
              </a:defRPr>
            </a:lvl3pPr>
            <a:lvl4pPr marL="1600200" indent="-228600" algn="l" defTabSz="457200" rtl="0" eaLnBrk="0" fontAlgn="base" hangingPunct="0">
              <a:spcBef>
                <a:spcPct val="20000"/>
              </a:spcBef>
              <a:spcAft>
                <a:spcPct val="0"/>
              </a:spcAft>
              <a:buClr>
                <a:srgbClr val="0663B5"/>
              </a:buClr>
              <a:buFont typeface="Arial" charset="0"/>
              <a:buChar char="–"/>
              <a:defRPr sz="1600" kern="1200">
                <a:solidFill>
                  <a:schemeClr val="tx1"/>
                </a:solidFill>
                <a:latin typeface="+mn-lt"/>
                <a:ea typeface="ＭＳ Ｐゴシック" pitchFamily="-105" charset="-128"/>
                <a:cs typeface="ＭＳ Ｐゴシック" charset="-128"/>
              </a:defRPr>
            </a:lvl4pPr>
            <a:lvl5pPr marL="2057400" indent="-228600" algn="l" defTabSz="457200" rtl="0" eaLnBrk="0" fontAlgn="base" hangingPunct="0">
              <a:spcBef>
                <a:spcPct val="20000"/>
              </a:spcBef>
              <a:spcAft>
                <a:spcPct val="0"/>
              </a:spcAft>
              <a:buClr>
                <a:srgbClr val="0663B5"/>
              </a:buClr>
              <a:buFont typeface="Arial" charset="0"/>
              <a:buChar char="»"/>
              <a:defRPr sz="1400" kern="1200">
                <a:solidFill>
                  <a:schemeClr val="tx1"/>
                </a:solidFill>
                <a:latin typeface="+mn-lt"/>
                <a:ea typeface="ＭＳ Ｐゴシック" pitchFamily="-105" charset="-128"/>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dirty="0" smtClean="0"/>
              <a:t>Montana</a:t>
            </a:r>
          </a:p>
          <a:p>
            <a:pPr lvl="1"/>
            <a:r>
              <a:rPr lang="en-US" dirty="0" smtClean="0"/>
              <a:t>Nebraska</a:t>
            </a:r>
          </a:p>
          <a:p>
            <a:pPr lvl="1"/>
            <a:r>
              <a:rPr lang="en-US" dirty="0" smtClean="0"/>
              <a:t>North Dakota</a:t>
            </a:r>
          </a:p>
          <a:p>
            <a:pPr lvl="1"/>
            <a:r>
              <a:rPr lang="en-US" dirty="0" smtClean="0"/>
              <a:t>South Carolina</a:t>
            </a:r>
          </a:p>
          <a:p>
            <a:pPr lvl="1"/>
            <a:r>
              <a:rPr lang="en-US" dirty="0" smtClean="0"/>
              <a:t>South Dakota</a:t>
            </a:r>
            <a:endParaRPr lang="en-US" dirty="0">
              <a:latin typeface="Arial" charset="0"/>
              <a:ea typeface="ＭＳ Ｐゴシック" charset="-128"/>
            </a:endParaRPr>
          </a:p>
        </p:txBody>
      </p:sp>
      <p:sp>
        <p:nvSpPr>
          <p:cNvPr id="8" name="Rectangle 3"/>
          <p:cNvSpPr txBox="1">
            <a:spLocks noChangeArrowheads="1"/>
          </p:cNvSpPr>
          <p:nvPr/>
        </p:nvSpPr>
        <p:spPr bwMode="auto">
          <a:xfrm>
            <a:off x="5814060" y="4122420"/>
            <a:ext cx="3352800" cy="1882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4163" indent="-284163" algn="l" defTabSz="457200" rtl="0" eaLnBrk="0" fontAlgn="base" hangingPunct="0">
              <a:spcBef>
                <a:spcPct val="20000"/>
              </a:spcBef>
              <a:spcAft>
                <a:spcPct val="0"/>
              </a:spcAft>
              <a:buClr>
                <a:srgbClr val="0663B5"/>
              </a:buClr>
              <a:buFont typeface="Wingdings" pitchFamily="2" charset="2"/>
              <a:buChar char="§"/>
              <a:defRPr sz="2400" b="1" kern="1200">
                <a:solidFill>
                  <a:schemeClr val="tx1"/>
                </a:solidFill>
                <a:latin typeface="+mn-lt"/>
                <a:ea typeface="ＭＳ Ｐゴシック" pitchFamily="-105" charset="-128"/>
                <a:cs typeface="ＭＳ Ｐゴシック" pitchFamily="-105" charset="-128"/>
              </a:defRPr>
            </a:lvl1pPr>
            <a:lvl2pPr marL="742950" indent="-285750" algn="l" defTabSz="457200" rtl="0" eaLnBrk="0" fontAlgn="base" hangingPunct="0">
              <a:spcBef>
                <a:spcPct val="20000"/>
              </a:spcBef>
              <a:spcAft>
                <a:spcPct val="0"/>
              </a:spcAft>
              <a:buClr>
                <a:srgbClr val="0663B5"/>
              </a:buClr>
              <a:buFont typeface="Arial" charset="0"/>
              <a:buChar char="–"/>
              <a:defRPr sz="2000" kern="1200">
                <a:solidFill>
                  <a:schemeClr val="tx1"/>
                </a:solidFill>
                <a:latin typeface="+mn-lt"/>
                <a:ea typeface="ＭＳ Ｐゴシック" pitchFamily="-105" charset="-128"/>
                <a:cs typeface="ＭＳ Ｐゴシック" charset="-128"/>
              </a:defRPr>
            </a:lvl2pPr>
            <a:lvl3pPr marL="1143000" indent="-228600" algn="l" defTabSz="457200" rtl="0" eaLnBrk="0" fontAlgn="base" hangingPunct="0">
              <a:spcBef>
                <a:spcPct val="20000"/>
              </a:spcBef>
              <a:spcAft>
                <a:spcPct val="0"/>
              </a:spcAft>
              <a:buClr>
                <a:srgbClr val="0663B5"/>
              </a:buClr>
              <a:buFont typeface="Arial" charset="0"/>
              <a:buChar char="•"/>
              <a:defRPr kern="1200">
                <a:solidFill>
                  <a:schemeClr val="tx1"/>
                </a:solidFill>
                <a:latin typeface="+mn-lt"/>
                <a:ea typeface="ＭＳ Ｐゴシック" pitchFamily="-105" charset="-128"/>
                <a:cs typeface="ＭＳ Ｐゴシック" charset="-128"/>
              </a:defRPr>
            </a:lvl3pPr>
            <a:lvl4pPr marL="1600200" indent="-228600" algn="l" defTabSz="457200" rtl="0" eaLnBrk="0" fontAlgn="base" hangingPunct="0">
              <a:spcBef>
                <a:spcPct val="20000"/>
              </a:spcBef>
              <a:spcAft>
                <a:spcPct val="0"/>
              </a:spcAft>
              <a:buClr>
                <a:srgbClr val="0663B5"/>
              </a:buClr>
              <a:buFont typeface="Arial" charset="0"/>
              <a:buChar char="–"/>
              <a:defRPr sz="1600" kern="1200">
                <a:solidFill>
                  <a:schemeClr val="tx1"/>
                </a:solidFill>
                <a:latin typeface="+mn-lt"/>
                <a:ea typeface="ＭＳ Ｐゴシック" pitchFamily="-105" charset="-128"/>
                <a:cs typeface="ＭＳ Ｐゴシック" charset="-128"/>
              </a:defRPr>
            </a:lvl4pPr>
            <a:lvl5pPr marL="2057400" indent="-228600" algn="l" defTabSz="457200" rtl="0" eaLnBrk="0" fontAlgn="base" hangingPunct="0">
              <a:spcBef>
                <a:spcPct val="20000"/>
              </a:spcBef>
              <a:spcAft>
                <a:spcPct val="0"/>
              </a:spcAft>
              <a:buClr>
                <a:srgbClr val="0663B5"/>
              </a:buClr>
              <a:buFont typeface="Arial" charset="0"/>
              <a:buChar char="»"/>
              <a:defRPr sz="1400" kern="1200">
                <a:solidFill>
                  <a:schemeClr val="tx1"/>
                </a:solidFill>
                <a:latin typeface="+mn-lt"/>
                <a:ea typeface="ＭＳ Ｐゴシック" pitchFamily="-105" charset="-128"/>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dirty="0" smtClean="0"/>
              <a:t>Utah</a:t>
            </a:r>
          </a:p>
          <a:p>
            <a:pPr lvl="1"/>
            <a:r>
              <a:rPr lang="en-US" dirty="0" smtClean="0"/>
              <a:t>West Virginia</a:t>
            </a:r>
          </a:p>
          <a:p>
            <a:pPr lvl="1"/>
            <a:r>
              <a:rPr lang="en-US" dirty="0" smtClean="0"/>
              <a:t>Wyoming</a:t>
            </a:r>
          </a:p>
          <a:p>
            <a:endParaRPr lang="en-US" dirty="0">
              <a:latin typeface="Arial" charset="0"/>
              <a:ea typeface="ＭＳ Ｐゴシック" charset="-128"/>
            </a:endParaRPr>
          </a:p>
        </p:txBody>
      </p:sp>
    </p:spTree>
    <p:extLst>
      <p:ext uri="{BB962C8B-B14F-4D97-AF65-F5344CB8AC3E}">
        <p14:creationId xmlns:p14="http://schemas.microsoft.com/office/powerpoint/2010/main" val="2675554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Gas station2.psd"/>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67400" y="2895600"/>
            <a:ext cx="334627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p:cNvSpPr>
            <a:spLocks noGrp="1" noChangeArrowheads="1"/>
          </p:cNvSpPr>
          <p:nvPr>
            <p:ph type="title"/>
          </p:nvPr>
        </p:nvSpPr>
        <p:spPr/>
        <p:txBody>
          <a:bodyPr/>
          <a:lstStyle/>
          <a:p>
            <a:r>
              <a:rPr lang="en-US" dirty="0" smtClean="0">
                <a:latin typeface="Arial" charset="0"/>
              </a:rPr>
              <a:t>Regulation Changes – Vapor Recovery</a:t>
            </a:r>
          </a:p>
        </p:txBody>
      </p:sp>
      <p:sp>
        <p:nvSpPr>
          <p:cNvPr id="2" name="Slide Number Placeholder 1"/>
          <p:cNvSpPr>
            <a:spLocks noGrp="1"/>
          </p:cNvSpPr>
          <p:nvPr>
            <p:ph type="sldNum" sz="quarter" idx="12"/>
          </p:nvPr>
        </p:nvSpPr>
        <p:spPr/>
        <p:txBody>
          <a:bodyPr/>
          <a:lstStyle/>
          <a:p>
            <a:pPr>
              <a:defRPr/>
            </a:pPr>
            <a:fld id="{CDD5E708-4755-478C-866B-EA288458C822}" type="slidenum">
              <a:rPr lang="en-US" smtClean="0"/>
              <a:pPr>
                <a:defRPr/>
              </a:pPr>
              <a:t>24</a:t>
            </a:fld>
            <a:endParaRPr lang="en-US"/>
          </a:p>
        </p:txBody>
      </p:sp>
      <p:sp>
        <p:nvSpPr>
          <p:cNvPr id="83971" name="Rectangle 3"/>
          <p:cNvSpPr>
            <a:spLocks noGrp="1" noChangeArrowheads="1"/>
          </p:cNvSpPr>
          <p:nvPr>
            <p:ph type="body" idx="4294967295"/>
          </p:nvPr>
        </p:nvSpPr>
        <p:spPr>
          <a:xfrm>
            <a:off x="0" y="838200"/>
            <a:ext cx="7010400" cy="5083175"/>
          </a:xfrm>
        </p:spPr>
        <p:txBody>
          <a:bodyPr/>
          <a:lstStyle/>
          <a:p>
            <a:r>
              <a:rPr lang="en-US" sz="2000" dirty="0" smtClean="0">
                <a:latin typeface="Arial" charset="0"/>
                <a:ea typeface="ＭＳ Ｐゴシック" charset="-128"/>
              </a:rPr>
              <a:t>Tennessee</a:t>
            </a:r>
          </a:p>
          <a:p>
            <a:pPr lvl="1"/>
            <a:r>
              <a:rPr lang="en-US" dirty="0">
                <a:latin typeface="Arial" charset="0"/>
                <a:ea typeface="ＭＳ Ｐゴシック" charset="-128"/>
              </a:rPr>
              <a:t>No plans for decommissioning at this time.</a:t>
            </a:r>
          </a:p>
          <a:p>
            <a:pPr lvl="1"/>
            <a:r>
              <a:rPr lang="en-US" dirty="0">
                <a:latin typeface="Arial" charset="0"/>
                <a:ea typeface="ＭＳ Ｐゴシック" charset="-128"/>
              </a:rPr>
              <a:t>End users may submit a variance request that will allow them to</a:t>
            </a:r>
          </a:p>
          <a:p>
            <a:pPr marL="1200150" lvl="2" indent="-342900">
              <a:buFont typeface="+mj-lt"/>
              <a:buAutoNum type="arabicPeriod"/>
            </a:pPr>
            <a:r>
              <a:rPr lang="en-US" sz="2000" dirty="0" smtClean="0">
                <a:latin typeface="Arial" charset="0"/>
                <a:ea typeface="ＭＳ Ｐゴシック" charset="-128"/>
              </a:rPr>
              <a:t>Build </a:t>
            </a:r>
            <a:r>
              <a:rPr lang="en-US" sz="2000" dirty="0">
                <a:latin typeface="Arial" charset="0"/>
                <a:ea typeface="ＭＳ Ｐゴシック" charset="-128"/>
              </a:rPr>
              <a:t>a new site w/o Stage </a:t>
            </a:r>
            <a:r>
              <a:rPr lang="en-US" sz="2000" dirty="0" smtClean="0">
                <a:latin typeface="Arial" charset="0"/>
                <a:ea typeface="ＭＳ Ｐゴシック" charset="-128"/>
              </a:rPr>
              <a:t>II</a:t>
            </a:r>
            <a:endParaRPr lang="en-US" sz="2000" dirty="0">
              <a:latin typeface="Arial" charset="0"/>
              <a:ea typeface="ＭＳ Ｐゴシック" charset="-128"/>
            </a:endParaRPr>
          </a:p>
          <a:p>
            <a:pPr marL="1200150" lvl="2" indent="-342900">
              <a:buFont typeface="+mj-lt"/>
              <a:buAutoNum type="arabicPeriod"/>
            </a:pPr>
            <a:r>
              <a:rPr lang="en-US" sz="2000" dirty="0">
                <a:latin typeface="Arial" charset="0"/>
                <a:ea typeface="ＭＳ Ｐゴシック" charset="-128"/>
              </a:rPr>
              <a:t>Not install Stage II when doing major modifications</a:t>
            </a:r>
          </a:p>
          <a:p>
            <a:pPr lvl="1"/>
            <a:r>
              <a:rPr lang="en-US" dirty="0">
                <a:latin typeface="Arial" charset="0"/>
                <a:ea typeface="ＭＳ Ｐゴシック" charset="-128"/>
              </a:rPr>
              <a:t>This variance request must be resubmitted annually</a:t>
            </a:r>
            <a:r>
              <a:rPr lang="en-US" dirty="0" smtClean="0">
                <a:latin typeface="Arial" charset="0"/>
                <a:ea typeface="ＭＳ Ｐゴシック" charset="-128"/>
              </a:rPr>
              <a:t>.</a:t>
            </a:r>
            <a:endParaRPr lang="en-US" dirty="0">
              <a:latin typeface="Arial" charset="0"/>
              <a:ea typeface="ＭＳ Ｐゴシック" charset="-128"/>
            </a:endParaRPr>
          </a:p>
        </p:txBody>
      </p:sp>
      <p:sp>
        <p:nvSpPr>
          <p:cNvPr id="3" name="TextBox 2"/>
          <p:cNvSpPr txBox="1"/>
          <p:nvPr/>
        </p:nvSpPr>
        <p:spPr>
          <a:xfrm>
            <a:off x="7200900" y="5410200"/>
            <a:ext cx="1752600" cy="276999"/>
          </a:xfrm>
          <a:prstGeom prst="rect">
            <a:avLst/>
          </a:prstGeom>
          <a:solidFill>
            <a:schemeClr val="tx1"/>
          </a:solidFill>
        </p:spPr>
        <p:txBody>
          <a:bodyPr wrap="square" rtlCol="0">
            <a:spAutoFit/>
          </a:bodyPr>
          <a:lstStyle/>
          <a:p>
            <a:pPr algn="ctr"/>
            <a:r>
              <a:rPr lang="en-US" sz="1200" b="1" dirty="0" smtClean="0">
                <a:solidFill>
                  <a:schemeClr val="bg1"/>
                </a:solidFill>
              </a:rPr>
              <a:t>All stats as of 8.1.13</a:t>
            </a:r>
            <a:endParaRPr lang="en-US" sz="1200" b="1" dirty="0">
              <a:solidFill>
                <a:schemeClr val="bg1"/>
              </a:solidFill>
            </a:endParaRPr>
          </a:p>
        </p:txBody>
      </p:sp>
    </p:spTree>
    <p:extLst>
      <p:ext uri="{BB962C8B-B14F-4D97-AF65-F5344CB8AC3E}">
        <p14:creationId xmlns:p14="http://schemas.microsoft.com/office/powerpoint/2010/main" val="3366231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rPr>
              <a:t>Regulation Changes – Vapor Recovery</a:t>
            </a:r>
            <a:endParaRPr lang="en-US" dirty="0"/>
          </a:p>
        </p:txBody>
      </p:sp>
      <p:sp>
        <p:nvSpPr>
          <p:cNvPr id="3" name="Slide Number Placeholder 2"/>
          <p:cNvSpPr>
            <a:spLocks noGrp="1"/>
          </p:cNvSpPr>
          <p:nvPr>
            <p:ph type="sldNum" sz="quarter" idx="12"/>
          </p:nvPr>
        </p:nvSpPr>
        <p:spPr/>
        <p:txBody>
          <a:bodyPr/>
          <a:lstStyle/>
          <a:p>
            <a:pPr>
              <a:defRPr/>
            </a:pPr>
            <a:fld id="{C0AFA370-54CC-4B37-8F25-B4DAB88B2450}" type="slidenum">
              <a:rPr lang="en-US" smtClean="0"/>
              <a:pPr>
                <a:defRPr/>
              </a:pPr>
              <a:t>25</a:t>
            </a:fld>
            <a:endParaRPr lang="en-US"/>
          </a:p>
        </p:txBody>
      </p:sp>
      <p:sp>
        <p:nvSpPr>
          <p:cNvPr id="4" name="Rectangle 3"/>
          <p:cNvSpPr/>
          <p:nvPr/>
        </p:nvSpPr>
        <p:spPr>
          <a:xfrm>
            <a:off x="193675" y="1143000"/>
            <a:ext cx="8797925" cy="3724096"/>
          </a:xfrm>
          <a:prstGeom prst="rect">
            <a:avLst/>
          </a:prstGeom>
        </p:spPr>
        <p:txBody>
          <a:bodyPr wrap="square">
            <a:spAutoFit/>
          </a:bodyPr>
          <a:lstStyle/>
          <a:p>
            <a:pPr marL="284163" lvl="0" indent="-284163" eaLnBrk="0" hangingPunct="0">
              <a:spcBef>
                <a:spcPct val="20000"/>
              </a:spcBef>
              <a:buClr>
                <a:srgbClr val="0663B5"/>
              </a:buClr>
              <a:buFont typeface="Wingdings" pitchFamily="2" charset="2"/>
              <a:buChar char="§"/>
            </a:pPr>
            <a:r>
              <a:rPr lang="en-US" sz="2000" b="1" dirty="0">
                <a:solidFill>
                  <a:prstClr val="black"/>
                </a:solidFill>
              </a:rPr>
              <a:t>Georgia</a:t>
            </a:r>
          </a:p>
          <a:p>
            <a:pPr marL="742950" lvl="1" indent="-285750" eaLnBrk="0" hangingPunct="0">
              <a:spcBef>
                <a:spcPct val="20000"/>
              </a:spcBef>
              <a:buClr>
                <a:srgbClr val="0663B5"/>
              </a:buClr>
              <a:buFont typeface="Arial" charset="0"/>
              <a:buChar char="–"/>
            </a:pPr>
            <a:r>
              <a:rPr lang="en-US" sz="2000" dirty="0">
                <a:solidFill>
                  <a:prstClr val="black"/>
                </a:solidFill>
              </a:rPr>
              <a:t>GAEDP is currently discussing a repeal of the Stage II rule.</a:t>
            </a:r>
          </a:p>
          <a:p>
            <a:pPr marL="742950" lvl="1" indent="-285750" eaLnBrk="0" hangingPunct="0">
              <a:spcBef>
                <a:spcPct val="20000"/>
              </a:spcBef>
              <a:buClr>
                <a:srgbClr val="0663B5"/>
              </a:buClr>
              <a:buFont typeface="Arial" charset="0"/>
              <a:buChar char="–"/>
            </a:pPr>
            <a:r>
              <a:rPr lang="en-US" sz="2000" dirty="0">
                <a:solidFill>
                  <a:prstClr val="black"/>
                </a:solidFill>
              </a:rPr>
              <a:t>A repeal would simply allow the end user to do whatever they want, whenever they want. </a:t>
            </a:r>
          </a:p>
          <a:p>
            <a:pPr marL="742950" lvl="1" indent="-285750" eaLnBrk="0" hangingPunct="0">
              <a:spcBef>
                <a:spcPct val="20000"/>
              </a:spcBef>
              <a:buClr>
                <a:srgbClr val="0663B5"/>
              </a:buClr>
              <a:buFont typeface="Arial" charset="0"/>
              <a:buChar char="–"/>
            </a:pPr>
            <a:r>
              <a:rPr lang="en-US" sz="2000" dirty="0">
                <a:solidFill>
                  <a:prstClr val="black"/>
                </a:solidFill>
              </a:rPr>
              <a:t>Georgia Tank and Equipment Contractors (GTEC) has submitted formal comments recommending that GAEPD impose an organized decommissioning.  The process would use the decommissioning  practices recommended in PEI’s RP300.  This would also mirror the actions of many other States.  </a:t>
            </a:r>
          </a:p>
          <a:p>
            <a:pPr marL="742950" lvl="1" indent="-285750" eaLnBrk="0" hangingPunct="0">
              <a:spcBef>
                <a:spcPct val="20000"/>
              </a:spcBef>
              <a:buClr>
                <a:srgbClr val="0663B5"/>
              </a:buClr>
              <a:buFont typeface="Arial" charset="0"/>
              <a:buChar char="–"/>
            </a:pPr>
            <a:r>
              <a:rPr lang="en-US" sz="2000" dirty="0">
                <a:solidFill>
                  <a:prstClr val="black"/>
                </a:solidFill>
              </a:rPr>
              <a:t>End users building new sites or with major modifications may request a variance in lieu of Stage II. </a:t>
            </a:r>
          </a:p>
        </p:txBody>
      </p:sp>
      <p:sp>
        <p:nvSpPr>
          <p:cNvPr id="5" name="TextBox 4"/>
          <p:cNvSpPr txBox="1"/>
          <p:nvPr/>
        </p:nvSpPr>
        <p:spPr>
          <a:xfrm>
            <a:off x="7200900" y="5410200"/>
            <a:ext cx="1752600" cy="276999"/>
          </a:xfrm>
          <a:prstGeom prst="rect">
            <a:avLst/>
          </a:prstGeom>
          <a:solidFill>
            <a:schemeClr val="tx1"/>
          </a:solidFill>
        </p:spPr>
        <p:txBody>
          <a:bodyPr wrap="square" rtlCol="0">
            <a:spAutoFit/>
          </a:bodyPr>
          <a:lstStyle/>
          <a:p>
            <a:pPr algn="ctr"/>
            <a:r>
              <a:rPr lang="en-US" sz="1200" b="1" dirty="0" smtClean="0">
                <a:solidFill>
                  <a:schemeClr val="bg1"/>
                </a:solidFill>
              </a:rPr>
              <a:t>All stats as of 8.1.13</a:t>
            </a:r>
            <a:endParaRPr lang="en-US" sz="1200" b="1" dirty="0">
              <a:solidFill>
                <a:schemeClr val="bg1"/>
              </a:solidFill>
            </a:endParaRPr>
          </a:p>
        </p:txBody>
      </p:sp>
    </p:spTree>
    <p:extLst>
      <p:ext uri="{BB962C8B-B14F-4D97-AF65-F5344CB8AC3E}">
        <p14:creationId xmlns:p14="http://schemas.microsoft.com/office/powerpoint/2010/main" val="3501984893"/>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rPr>
              <a:t>Regulation Changes – Vapor Recovery</a:t>
            </a:r>
            <a:endParaRPr lang="en-US" dirty="0"/>
          </a:p>
        </p:txBody>
      </p:sp>
      <p:sp>
        <p:nvSpPr>
          <p:cNvPr id="3" name="Slide Number Placeholder 2"/>
          <p:cNvSpPr>
            <a:spLocks noGrp="1"/>
          </p:cNvSpPr>
          <p:nvPr>
            <p:ph type="sldNum" sz="quarter" idx="12"/>
          </p:nvPr>
        </p:nvSpPr>
        <p:spPr/>
        <p:txBody>
          <a:bodyPr/>
          <a:lstStyle/>
          <a:p>
            <a:pPr>
              <a:defRPr/>
            </a:pPr>
            <a:fld id="{C0AFA370-54CC-4B37-8F25-B4DAB88B2450}" type="slidenum">
              <a:rPr lang="en-US" smtClean="0"/>
              <a:pPr>
                <a:defRPr/>
              </a:pPr>
              <a:t>26</a:t>
            </a:fld>
            <a:endParaRPr lang="en-US"/>
          </a:p>
        </p:txBody>
      </p:sp>
      <p:sp>
        <p:nvSpPr>
          <p:cNvPr id="4" name="Rectangle 3"/>
          <p:cNvSpPr/>
          <p:nvPr/>
        </p:nvSpPr>
        <p:spPr>
          <a:xfrm>
            <a:off x="193675" y="1143000"/>
            <a:ext cx="8797925" cy="4401205"/>
          </a:xfrm>
          <a:prstGeom prst="rect">
            <a:avLst/>
          </a:prstGeom>
        </p:spPr>
        <p:txBody>
          <a:bodyPr wrap="square">
            <a:spAutoFit/>
          </a:bodyPr>
          <a:lstStyle/>
          <a:p>
            <a:pPr marL="342900" indent="-342900">
              <a:buClr>
                <a:srgbClr val="0663B5"/>
              </a:buClr>
              <a:buFont typeface="Wingdings" pitchFamily="2" charset="2"/>
              <a:buChar char="§"/>
            </a:pPr>
            <a:r>
              <a:rPr lang="en-US" sz="2000" b="1" dirty="0">
                <a:cs typeface="ＭＳ Ｐゴシック" pitchFamily="-105" charset="-128"/>
              </a:rPr>
              <a:t>Missouri </a:t>
            </a:r>
            <a:r>
              <a:rPr lang="en-US" sz="2000" b="1" dirty="0" smtClean="0">
                <a:cs typeface="ＭＳ Ｐゴシック" pitchFamily="-105" charset="-128"/>
              </a:rPr>
              <a:t>– </a:t>
            </a:r>
          </a:p>
          <a:p>
            <a:pPr marL="800100" lvl="1" indent="-342900">
              <a:buClr>
                <a:srgbClr val="0663B5"/>
              </a:buClr>
              <a:buFont typeface="Wingdings" pitchFamily="2" charset="2"/>
              <a:buChar char="§"/>
            </a:pPr>
            <a:r>
              <a:rPr lang="en-US" sz="2000" dirty="0" smtClean="0">
                <a:cs typeface="ＭＳ Ｐゴシック" pitchFamily="-105" charset="-128"/>
              </a:rPr>
              <a:t>The </a:t>
            </a:r>
            <a:r>
              <a:rPr lang="en-US" sz="2000" dirty="0">
                <a:cs typeface="ＭＳ Ｐゴシック" pitchFamily="-105" charset="-128"/>
              </a:rPr>
              <a:t>Department of Natural Resources’ Air Pollution Control Program is announcing that, beginning no sooner than March 15, 2013, gasoline stations in the St. Louis area subject to Stage II Vapor Recovery Rules may begin to decommission their Stage II Vapor Recovery Equipment, following proper </a:t>
            </a:r>
            <a:r>
              <a:rPr lang="en-US" sz="2000" dirty="0" smtClean="0">
                <a:cs typeface="ＭＳ Ｐゴシック" pitchFamily="-105" charset="-128"/>
              </a:rPr>
              <a:t>procedures</a:t>
            </a:r>
          </a:p>
          <a:p>
            <a:pPr marL="342900" indent="-342900">
              <a:buClr>
                <a:srgbClr val="0663B5"/>
              </a:buClr>
              <a:buFont typeface="Wingdings" pitchFamily="2" charset="2"/>
              <a:buChar char="§"/>
            </a:pPr>
            <a:r>
              <a:rPr lang="en-US" sz="2000" b="1" dirty="0">
                <a:cs typeface="ＭＳ Ｐゴシック" pitchFamily="-105" charset="-128"/>
              </a:rPr>
              <a:t> </a:t>
            </a:r>
            <a:r>
              <a:rPr lang="en-US" sz="2000" b="1" dirty="0" smtClean="0">
                <a:cs typeface="ＭＳ Ｐゴシック" pitchFamily="-105" charset="-128"/>
              </a:rPr>
              <a:t>Illinois –</a:t>
            </a:r>
          </a:p>
          <a:p>
            <a:pPr marL="800100" lvl="1" indent="-342900">
              <a:buClr>
                <a:srgbClr val="0663B5"/>
              </a:buClr>
              <a:buFont typeface="Wingdings" pitchFamily="2" charset="2"/>
              <a:buChar char="§"/>
            </a:pPr>
            <a:r>
              <a:rPr lang="en-US" sz="2000" dirty="0" smtClean="0">
                <a:cs typeface="ＭＳ Ｐゴシック" pitchFamily="-105" charset="-128"/>
              </a:rPr>
              <a:t>Has </a:t>
            </a:r>
            <a:r>
              <a:rPr lang="en-US" sz="2000" dirty="0">
                <a:cs typeface="ＭＳ Ｐゴシック" pitchFamily="-105" charset="-128"/>
              </a:rPr>
              <a:t>not waived Stage II Vapor Recovery requirements for the counties surrounding Chicago metropolitan area. Changes to Illinois rules are scheduled to take effect Jan. 1, </a:t>
            </a:r>
            <a:r>
              <a:rPr lang="en-US" sz="2000" dirty="0" smtClean="0">
                <a:cs typeface="ＭＳ Ｐゴシック" pitchFamily="-105" charset="-128"/>
              </a:rPr>
              <a:t>2014</a:t>
            </a:r>
          </a:p>
          <a:p>
            <a:pPr marL="342900" indent="-342900">
              <a:buClr>
                <a:srgbClr val="0663B5"/>
              </a:buClr>
              <a:buFont typeface="Wingdings" pitchFamily="2" charset="2"/>
              <a:buChar char="§"/>
            </a:pPr>
            <a:r>
              <a:rPr lang="en-US" sz="2000" b="1" dirty="0" smtClean="0">
                <a:cs typeface="ＭＳ Ｐゴシック" pitchFamily="-105" charset="-128"/>
              </a:rPr>
              <a:t>Indiana -  </a:t>
            </a:r>
          </a:p>
          <a:p>
            <a:pPr marL="800100" lvl="1" indent="-342900">
              <a:buClr>
                <a:srgbClr val="0663B5"/>
              </a:buClr>
              <a:buFont typeface="Wingdings" pitchFamily="2" charset="2"/>
              <a:buChar char="§"/>
            </a:pPr>
            <a:r>
              <a:rPr lang="en-US" sz="2000" dirty="0" smtClean="0">
                <a:cs typeface="ＭＳ Ｐゴシック" pitchFamily="-105" charset="-128"/>
              </a:rPr>
              <a:t>Has </a:t>
            </a:r>
            <a:r>
              <a:rPr lang="en-US" sz="2000" dirty="0">
                <a:cs typeface="ＭＳ Ｐゴシック" pitchFamily="-105" charset="-128"/>
              </a:rPr>
              <a:t>not waived Stage II Vapor Recovery rules, which cover the Gary, IN, metropolitan </a:t>
            </a:r>
            <a:r>
              <a:rPr lang="en-US" sz="2000" dirty="0" smtClean="0">
                <a:cs typeface="ＭＳ Ｐゴシック" pitchFamily="-105" charset="-128"/>
              </a:rPr>
              <a:t>area</a:t>
            </a:r>
            <a:endParaRPr lang="en-US" sz="2000" dirty="0">
              <a:cs typeface="ＭＳ Ｐゴシック" pitchFamily="-105" charset="-128"/>
            </a:endParaRPr>
          </a:p>
          <a:p>
            <a:pPr marL="342900" indent="-342900">
              <a:buClr>
                <a:srgbClr val="0663B5"/>
              </a:buClr>
              <a:buFont typeface="Wingdings" pitchFamily="2" charset="2"/>
              <a:buChar char="§"/>
            </a:pPr>
            <a:endParaRPr lang="en-US" sz="2000" dirty="0">
              <a:cs typeface="ＭＳ Ｐゴシック" pitchFamily="-105" charset="-128"/>
            </a:endParaRPr>
          </a:p>
        </p:txBody>
      </p:sp>
      <p:sp>
        <p:nvSpPr>
          <p:cNvPr id="5" name="TextBox 4"/>
          <p:cNvSpPr txBox="1"/>
          <p:nvPr/>
        </p:nvSpPr>
        <p:spPr>
          <a:xfrm>
            <a:off x="7200900" y="5410200"/>
            <a:ext cx="1752600" cy="276999"/>
          </a:xfrm>
          <a:prstGeom prst="rect">
            <a:avLst/>
          </a:prstGeom>
          <a:solidFill>
            <a:schemeClr val="tx1"/>
          </a:solidFill>
        </p:spPr>
        <p:txBody>
          <a:bodyPr wrap="square" rtlCol="0">
            <a:spAutoFit/>
          </a:bodyPr>
          <a:lstStyle/>
          <a:p>
            <a:pPr algn="ctr"/>
            <a:r>
              <a:rPr lang="en-US" sz="1200" b="1" dirty="0" smtClean="0">
                <a:solidFill>
                  <a:schemeClr val="bg1"/>
                </a:solidFill>
              </a:rPr>
              <a:t>All stats as of 8.1.13</a:t>
            </a:r>
            <a:endParaRPr lang="en-US" sz="1200" b="1" dirty="0">
              <a:solidFill>
                <a:schemeClr val="bg1"/>
              </a:solidFill>
            </a:endParaRPr>
          </a:p>
        </p:txBody>
      </p:sp>
    </p:spTree>
    <p:extLst>
      <p:ext uri="{BB962C8B-B14F-4D97-AF65-F5344CB8AC3E}">
        <p14:creationId xmlns:p14="http://schemas.microsoft.com/office/powerpoint/2010/main" val="921283617"/>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rPr>
              <a:t>Regulation Changes – Vapor Recovery</a:t>
            </a:r>
            <a:endParaRPr lang="en-US" dirty="0"/>
          </a:p>
        </p:txBody>
      </p:sp>
      <p:sp>
        <p:nvSpPr>
          <p:cNvPr id="3" name="Slide Number Placeholder 2"/>
          <p:cNvSpPr>
            <a:spLocks noGrp="1"/>
          </p:cNvSpPr>
          <p:nvPr>
            <p:ph type="sldNum" sz="quarter" idx="12"/>
          </p:nvPr>
        </p:nvSpPr>
        <p:spPr/>
        <p:txBody>
          <a:bodyPr/>
          <a:lstStyle/>
          <a:p>
            <a:pPr>
              <a:defRPr/>
            </a:pPr>
            <a:fld id="{C0AFA370-54CC-4B37-8F25-B4DAB88B2450}" type="slidenum">
              <a:rPr lang="en-US" smtClean="0"/>
              <a:pPr>
                <a:defRPr/>
              </a:pPr>
              <a:t>27</a:t>
            </a:fld>
            <a:endParaRPr lang="en-US"/>
          </a:p>
        </p:txBody>
      </p:sp>
      <p:sp>
        <p:nvSpPr>
          <p:cNvPr id="4" name="Rectangle 3"/>
          <p:cNvSpPr/>
          <p:nvPr/>
        </p:nvSpPr>
        <p:spPr>
          <a:xfrm>
            <a:off x="193675" y="1143000"/>
            <a:ext cx="8797925" cy="4093428"/>
          </a:xfrm>
          <a:prstGeom prst="rect">
            <a:avLst/>
          </a:prstGeom>
        </p:spPr>
        <p:txBody>
          <a:bodyPr wrap="square">
            <a:spAutoFit/>
          </a:bodyPr>
          <a:lstStyle/>
          <a:p>
            <a:pPr marL="342900" indent="-342900">
              <a:buClr>
                <a:srgbClr val="0663B5"/>
              </a:buClr>
              <a:buFont typeface="Wingdings" pitchFamily="2" charset="2"/>
              <a:buChar char="§"/>
            </a:pPr>
            <a:r>
              <a:rPr lang="en-US" sz="2000" b="1" dirty="0">
                <a:cs typeface="ＭＳ Ｐゴシック" pitchFamily="-105" charset="-128"/>
              </a:rPr>
              <a:t>Wisconsin - </a:t>
            </a:r>
          </a:p>
          <a:p>
            <a:pPr marL="800100" lvl="1" indent="-342900">
              <a:buClr>
                <a:srgbClr val="0663B5"/>
              </a:buClr>
              <a:buFont typeface="Wingdings" pitchFamily="2" charset="2"/>
              <a:buChar char="§"/>
            </a:pPr>
            <a:r>
              <a:rPr lang="en-US" sz="2000" dirty="0" smtClean="0"/>
              <a:t>Has </a:t>
            </a:r>
            <a:r>
              <a:rPr lang="en-US" sz="2000" dirty="0"/>
              <a:t>begun allowing stations to decommission their stage II vapor recovery </a:t>
            </a:r>
            <a:r>
              <a:rPr lang="en-US" sz="2000" dirty="0" smtClean="0"/>
              <a:t>systems</a:t>
            </a:r>
          </a:p>
          <a:p>
            <a:pPr marL="800100" lvl="1" indent="-342900">
              <a:buClr>
                <a:srgbClr val="0663B5"/>
              </a:buClr>
              <a:buFont typeface="Wingdings" pitchFamily="2" charset="2"/>
              <a:buChar char="§"/>
            </a:pPr>
            <a:endParaRPr lang="en-US" sz="2000" dirty="0" smtClean="0"/>
          </a:p>
          <a:p>
            <a:pPr marL="342900" indent="-342900">
              <a:buClr>
                <a:srgbClr val="0663B5"/>
              </a:buClr>
              <a:buFont typeface="Wingdings" pitchFamily="2" charset="2"/>
              <a:buChar char="§"/>
            </a:pPr>
            <a:r>
              <a:rPr lang="en-US" sz="2000" b="1" dirty="0" smtClean="0">
                <a:cs typeface="ＭＳ Ｐゴシック" pitchFamily="-105" charset="-128"/>
              </a:rPr>
              <a:t>Kentucky </a:t>
            </a:r>
            <a:r>
              <a:rPr lang="en-US" sz="2000" b="1" dirty="0">
                <a:cs typeface="ＭＳ Ｐゴシック" pitchFamily="-105" charset="-128"/>
              </a:rPr>
              <a:t>– </a:t>
            </a:r>
          </a:p>
          <a:p>
            <a:pPr marL="800100" lvl="1" indent="-342900">
              <a:buClr>
                <a:srgbClr val="0663B5"/>
              </a:buClr>
              <a:buFont typeface="Wingdings" pitchFamily="2" charset="2"/>
              <a:buChar char="§"/>
            </a:pPr>
            <a:r>
              <a:rPr lang="en-US" sz="2000" dirty="0" smtClean="0">
                <a:cs typeface="ＭＳ Ｐゴシック" pitchFamily="-105" charset="-128"/>
              </a:rPr>
              <a:t>Has </a:t>
            </a:r>
            <a:r>
              <a:rPr lang="en-US" sz="2000" dirty="0">
                <a:cs typeface="ＭＳ Ｐゴシック" pitchFamily="-105" charset="-128"/>
              </a:rPr>
              <a:t>not waived Stage II Vapor Recovery requirements for GDFs in the Jefferson County and Northern Kentucky </a:t>
            </a:r>
            <a:r>
              <a:rPr lang="en-US" sz="2000" dirty="0" smtClean="0">
                <a:cs typeface="ＭＳ Ｐゴシック" pitchFamily="-105" charset="-128"/>
              </a:rPr>
              <a:t>regions</a:t>
            </a:r>
          </a:p>
          <a:p>
            <a:pPr marL="800100" lvl="1" indent="-342900">
              <a:buClr>
                <a:srgbClr val="0663B5"/>
              </a:buClr>
              <a:buFont typeface="Wingdings" pitchFamily="2" charset="2"/>
              <a:buChar char="§"/>
            </a:pPr>
            <a:endParaRPr lang="en-US" sz="2000" dirty="0">
              <a:cs typeface="ＭＳ Ｐゴシック" pitchFamily="-105" charset="-128"/>
            </a:endParaRPr>
          </a:p>
          <a:p>
            <a:pPr marL="342900" indent="-342900">
              <a:buClr>
                <a:srgbClr val="0663B5"/>
              </a:buClr>
              <a:buFont typeface="Wingdings" pitchFamily="2" charset="2"/>
              <a:buChar char="§"/>
            </a:pPr>
            <a:r>
              <a:rPr lang="en-US" sz="2000" b="1" dirty="0" smtClean="0">
                <a:cs typeface="ＭＳ Ｐゴシック" pitchFamily="-105" charset="-128"/>
              </a:rPr>
              <a:t>Ohio - </a:t>
            </a:r>
          </a:p>
          <a:p>
            <a:pPr marL="800100" lvl="1" indent="-342900">
              <a:buClr>
                <a:srgbClr val="0663B5"/>
              </a:buClr>
              <a:buFont typeface="Wingdings" pitchFamily="2" charset="2"/>
              <a:buChar char="§"/>
            </a:pPr>
            <a:r>
              <a:rPr lang="en-US" sz="2000" dirty="0" smtClean="0">
                <a:cs typeface="ＭＳ Ｐゴシック" pitchFamily="-105" charset="-128"/>
              </a:rPr>
              <a:t>Has </a:t>
            </a:r>
            <a:r>
              <a:rPr lang="en-US" sz="2000" dirty="0">
                <a:cs typeface="ＭＳ Ｐゴシック" pitchFamily="-105" charset="-128"/>
              </a:rPr>
              <a:t>not </a:t>
            </a:r>
            <a:r>
              <a:rPr lang="en-US" sz="2000" dirty="0" smtClean="0">
                <a:cs typeface="ＭＳ Ｐゴシック" pitchFamily="-105" charset="-128"/>
              </a:rPr>
              <a:t>waived Stage </a:t>
            </a:r>
            <a:r>
              <a:rPr lang="en-US" sz="2000" dirty="0">
                <a:cs typeface="ＭＳ Ｐゴシック" pitchFamily="-105" charset="-128"/>
              </a:rPr>
              <a:t>II Vapor Recovery </a:t>
            </a:r>
            <a:r>
              <a:rPr lang="en-US" sz="2000" dirty="0" smtClean="0">
                <a:cs typeface="ＭＳ Ｐゴシック" pitchFamily="-105" charset="-128"/>
              </a:rPr>
              <a:t>requirements </a:t>
            </a:r>
            <a:r>
              <a:rPr lang="en-US" sz="2000" dirty="0">
                <a:cs typeface="ＭＳ Ｐゴシック" pitchFamily="-105" charset="-128"/>
              </a:rPr>
              <a:t>in effect for the Cleveland-Akron, Cincinnati and Dayton </a:t>
            </a:r>
            <a:r>
              <a:rPr lang="en-US" sz="2000" dirty="0" smtClean="0">
                <a:cs typeface="ＭＳ Ｐゴシック" pitchFamily="-105" charset="-128"/>
              </a:rPr>
              <a:t>area. However, the Ohio EPA is working to waive the requirements </a:t>
            </a:r>
          </a:p>
          <a:p>
            <a:pPr marL="342900" indent="-342900">
              <a:buClr>
                <a:srgbClr val="0663B5"/>
              </a:buClr>
              <a:buFont typeface="Wingdings" pitchFamily="2" charset="2"/>
              <a:buChar char="§"/>
            </a:pPr>
            <a:endParaRPr lang="en-US" sz="2000" dirty="0">
              <a:cs typeface="ＭＳ Ｐゴシック" pitchFamily="-105" charset="-128"/>
            </a:endParaRPr>
          </a:p>
        </p:txBody>
      </p:sp>
      <p:sp>
        <p:nvSpPr>
          <p:cNvPr id="5" name="TextBox 4"/>
          <p:cNvSpPr txBox="1"/>
          <p:nvPr/>
        </p:nvSpPr>
        <p:spPr>
          <a:xfrm>
            <a:off x="7200900" y="5410200"/>
            <a:ext cx="1752600" cy="276999"/>
          </a:xfrm>
          <a:prstGeom prst="rect">
            <a:avLst/>
          </a:prstGeom>
          <a:solidFill>
            <a:schemeClr val="tx1"/>
          </a:solidFill>
        </p:spPr>
        <p:txBody>
          <a:bodyPr wrap="square" rtlCol="0">
            <a:spAutoFit/>
          </a:bodyPr>
          <a:lstStyle/>
          <a:p>
            <a:pPr algn="ctr"/>
            <a:r>
              <a:rPr lang="en-US" sz="1200" b="1" dirty="0" smtClean="0">
                <a:solidFill>
                  <a:schemeClr val="bg1"/>
                </a:solidFill>
              </a:rPr>
              <a:t>All stats as of 8.1.13</a:t>
            </a:r>
            <a:endParaRPr lang="en-US" sz="1200" b="1" dirty="0">
              <a:solidFill>
                <a:schemeClr val="bg1"/>
              </a:solidFill>
            </a:endParaRPr>
          </a:p>
        </p:txBody>
      </p:sp>
    </p:spTree>
    <p:extLst>
      <p:ext uri="{BB962C8B-B14F-4D97-AF65-F5344CB8AC3E}">
        <p14:creationId xmlns:p14="http://schemas.microsoft.com/office/powerpoint/2010/main" val="3761840975"/>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C0AFA370-54CC-4B37-8F25-B4DAB88B2450}" type="slidenum">
              <a:rPr lang="en-US" smtClean="0"/>
              <a:pPr>
                <a:defRPr/>
              </a:pPr>
              <a:t>28</a:t>
            </a:fld>
            <a:endParaRPr lang="en-US"/>
          </a:p>
        </p:txBody>
      </p:sp>
      <p:sp>
        <p:nvSpPr>
          <p:cNvPr id="4" name="Rectangle 3"/>
          <p:cNvSpPr/>
          <p:nvPr/>
        </p:nvSpPr>
        <p:spPr>
          <a:xfrm>
            <a:off x="187809" y="733544"/>
            <a:ext cx="8797925" cy="5509200"/>
          </a:xfrm>
          <a:prstGeom prst="rect">
            <a:avLst/>
          </a:prstGeom>
        </p:spPr>
        <p:txBody>
          <a:bodyPr wrap="square">
            <a:spAutoFit/>
          </a:bodyPr>
          <a:lstStyle/>
          <a:p>
            <a:pPr marL="342900" indent="-342900">
              <a:buClr>
                <a:srgbClr val="0663B5"/>
              </a:buClr>
              <a:buFont typeface="Wingdings" pitchFamily="2" charset="2"/>
              <a:buChar char="§"/>
            </a:pPr>
            <a:r>
              <a:rPr lang="en-US" sz="2000" b="1" dirty="0" smtClean="0">
                <a:cs typeface="ＭＳ Ｐゴシック" pitchFamily="-105" charset="-128"/>
              </a:rPr>
              <a:t>Maine </a:t>
            </a:r>
            <a:r>
              <a:rPr lang="en-US" sz="2000" b="1" dirty="0">
                <a:cs typeface="ＭＳ Ｐゴシック" pitchFamily="-105" charset="-128"/>
              </a:rPr>
              <a:t>– </a:t>
            </a:r>
          </a:p>
          <a:p>
            <a:pPr marL="800100" lvl="2" indent="-342900">
              <a:buClr>
                <a:srgbClr val="0663B5"/>
              </a:buClr>
              <a:buFont typeface="Wingdings" pitchFamily="2" charset="2"/>
              <a:buChar char="§"/>
            </a:pPr>
            <a:r>
              <a:rPr lang="en-US" dirty="0">
                <a:cs typeface="ＭＳ Ｐゴシック" pitchFamily="-105" charset="-128"/>
              </a:rPr>
              <a:t>Has waived Stage II Vapor Recovery requirements for GDFs as of Jan. 1, 2012, and all </a:t>
            </a:r>
            <a:r>
              <a:rPr lang="en-US" dirty="0"/>
              <a:t>existing </a:t>
            </a:r>
            <a:r>
              <a:rPr lang="en-US" dirty="0" smtClean="0">
                <a:cs typeface="ＭＳ Ｐゴシック" pitchFamily="-105" charset="-128"/>
              </a:rPr>
              <a:t>systems </a:t>
            </a:r>
            <a:r>
              <a:rPr lang="en-US" dirty="0">
                <a:cs typeface="ＭＳ Ｐゴシック" pitchFamily="-105" charset="-128"/>
              </a:rPr>
              <a:t>must be decommissioned by Jan. 1, 2013. </a:t>
            </a:r>
            <a:r>
              <a:rPr lang="en-US" dirty="0" smtClean="0">
                <a:cs typeface="ＭＳ Ｐゴシック" pitchFamily="-105" charset="-128"/>
              </a:rPr>
              <a:t>Find more information at: </a:t>
            </a:r>
            <a:r>
              <a:rPr lang="en-US" dirty="0" smtClean="0">
                <a:cs typeface="ＭＳ Ｐゴシック" pitchFamily="-105" charset="-128"/>
                <a:hlinkClick r:id="rId2"/>
              </a:rPr>
              <a:t>www.maine.gov</a:t>
            </a:r>
            <a:endParaRPr lang="en-US" dirty="0" smtClean="0">
              <a:cs typeface="ＭＳ Ｐゴシック" pitchFamily="-105" charset="-128"/>
            </a:endParaRPr>
          </a:p>
          <a:p>
            <a:pPr marL="800100" lvl="2" indent="-342900">
              <a:buClr>
                <a:srgbClr val="0663B5"/>
              </a:buClr>
              <a:buFont typeface="Wingdings" pitchFamily="2" charset="2"/>
              <a:buChar char="§"/>
            </a:pPr>
            <a:endParaRPr lang="en-US" dirty="0" smtClean="0">
              <a:cs typeface="ＭＳ Ｐゴシック" pitchFamily="-105" charset="-128"/>
            </a:endParaRPr>
          </a:p>
          <a:p>
            <a:pPr marL="342900" indent="-342900">
              <a:buClr>
                <a:srgbClr val="0663B5"/>
              </a:buClr>
              <a:buFont typeface="Wingdings" pitchFamily="2" charset="2"/>
              <a:buChar char="§"/>
            </a:pPr>
            <a:r>
              <a:rPr lang="en-US" sz="2000" b="1" dirty="0">
                <a:cs typeface="ＭＳ Ｐゴシック" pitchFamily="-105" charset="-128"/>
              </a:rPr>
              <a:t>New Hampshire – </a:t>
            </a:r>
          </a:p>
          <a:p>
            <a:pPr marL="800100" lvl="1" indent="-342900">
              <a:buClr>
                <a:srgbClr val="0663B5"/>
              </a:buClr>
              <a:buFont typeface="Wingdings" pitchFamily="2" charset="2"/>
              <a:buChar char="§"/>
            </a:pPr>
            <a:r>
              <a:rPr lang="en-US" dirty="0">
                <a:cs typeface="ＭＳ Ｐゴシック" pitchFamily="-105" charset="-128"/>
              </a:rPr>
              <a:t>Has waived Stage II Vapor Recovery requirements for GDFs as of Jan. 1, </a:t>
            </a:r>
            <a:r>
              <a:rPr lang="en-US" dirty="0" smtClean="0">
                <a:cs typeface="ＭＳ Ｐゴシック" pitchFamily="-105" charset="-128"/>
              </a:rPr>
              <a:t>2012, and </a:t>
            </a:r>
            <a:r>
              <a:rPr lang="en-US" dirty="0" smtClean="0"/>
              <a:t>all </a:t>
            </a:r>
            <a:r>
              <a:rPr lang="en-US" dirty="0"/>
              <a:t>existing systems in the state must be decommissioned by December 22, </a:t>
            </a:r>
            <a:r>
              <a:rPr lang="en-US" dirty="0" smtClean="0"/>
              <a:t>2015.  </a:t>
            </a:r>
            <a:r>
              <a:rPr lang="en-US" dirty="0" smtClean="0">
                <a:cs typeface="ＭＳ Ｐゴシック" pitchFamily="-105" charset="-128"/>
              </a:rPr>
              <a:t>Find more information at: </a:t>
            </a:r>
            <a:r>
              <a:rPr lang="en-US" dirty="0" smtClean="0">
                <a:cs typeface="ＭＳ Ｐゴシック" pitchFamily="-105" charset="-128"/>
                <a:hlinkClick r:id="rId3"/>
              </a:rPr>
              <a:t>www.des.nh.us</a:t>
            </a:r>
            <a:endParaRPr lang="en-US" dirty="0" smtClean="0">
              <a:cs typeface="ＭＳ Ｐゴシック" pitchFamily="-105" charset="-128"/>
            </a:endParaRPr>
          </a:p>
          <a:p>
            <a:pPr marL="800100" lvl="1" indent="-342900">
              <a:buClr>
                <a:srgbClr val="0663B5"/>
              </a:buClr>
              <a:buFont typeface="Wingdings" pitchFamily="2" charset="2"/>
              <a:buChar char="§"/>
            </a:pPr>
            <a:endParaRPr lang="en-US" dirty="0">
              <a:cs typeface="ＭＳ Ｐゴシック" pitchFamily="-105" charset="-128"/>
            </a:endParaRPr>
          </a:p>
          <a:p>
            <a:pPr marL="342900" indent="-342900">
              <a:buClr>
                <a:srgbClr val="0663B5"/>
              </a:buClr>
              <a:buFont typeface="Wingdings" pitchFamily="2" charset="2"/>
              <a:buChar char="§"/>
            </a:pPr>
            <a:r>
              <a:rPr lang="en-US" sz="2000" b="1" dirty="0">
                <a:cs typeface="ＭＳ Ｐゴシック" pitchFamily="-105" charset="-128"/>
              </a:rPr>
              <a:t>Vermont – </a:t>
            </a:r>
          </a:p>
          <a:p>
            <a:pPr marL="800100" lvl="1" indent="-342900">
              <a:buClr>
                <a:srgbClr val="0663B5"/>
              </a:buClr>
              <a:buFont typeface="Wingdings" pitchFamily="2" charset="2"/>
              <a:buChar char="§"/>
            </a:pPr>
            <a:r>
              <a:rPr lang="en-US" dirty="0">
                <a:cs typeface="ＭＳ Ｐゴシック" pitchFamily="-105" charset="-128"/>
              </a:rPr>
              <a:t>Has waived Stage II Vapor Recovery requirements for GDFs as of Jan. 1, 2013, and all systems must be properly decommissioned by Jan. 15, 2015. </a:t>
            </a:r>
            <a:r>
              <a:rPr lang="en-US" dirty="0" smtClean="0">
                <a:cs typeface="ＭＳ Ｐゴシック" pitchFamily="-105" charset="-128"/>
              </a:rPr>
              <a:t>Find more information at: </a:t>
            </a:r>
            <a:r>
              <a:rPr lang="en-US" dirty="0" smtClean="0">
                <a:cs typeface="ＭＳ Ｐゴシック" pitchFamily="-105" charset="-128"/>
                <a:hlinkClick r:id="rId4"/>
              </a:rPr>
              <a:t>www.anr.state.vt.us</a:t>
            </a:r>
            <a:endParaRPr lang="en-US" dirty="0" smtClean="0">
              <a:cs typeface="ＭＳ Ｐゴシック" pitchFamily="-105" charset="-128"/>
            </a:endParaRPr>
          </a:p>
          <a:p>
            <a:pPr marL="800100" lvl="1" indent="-342900">
              <a:buClr>
                <a:srgbClr val="0663B5"/>
              </a:buClr>
              <a:buFont typeface="Wingdings" pitchFamily="2" charset="2"/>
              <a:buChar char="§"/>
            </a:pPr>
            <a:endParaRPr lang="en-US" dirty="0">
              <a:cs typeface="ＭＳ Ｐゴシック" pitchFamily="-105" charset="-128"/>
            </a:endParaRPr>
          </a:p>
          <a:p>
            <a:pPr marL="342900" indent="-342900">
              <a:buClr>
                <a:srgbClr val="0663B5"/>
              </a:buClr>
              <a:buFont typeface="Wingdings" pitchFamily="2" charset="2"/>
              <a:buChar char="§"/>
            </a:pPr>
            <a:r>
              <a:rPr lang="en-US" sz="2000" b="1" dirty="0" smtClean="0">
                <a:cs typeface="ＭＳ Ｐゴシック" pitchFamily="-105" charset="-128"/>
              </a:rPr>
              <a:t>Connecticut </a:t>
            </a:r>
            <a:r>
              <a:rPr lang="en-US" sz="2000" b="1" dirty="0">
                <a:cs typeface="ＭＳ Ｐゴシック" pitchFamily="-105" charset="-128"/>
              </a:rPr>
              <a:t>– </a:t>
            </a:r>
          </a:p>
          <a:p>
            <a:pPr marL="800100" lvl="1" indent="-342900">
              <a:buClr>
                <a:srgbClr val="0663B5"/>
              </a:buClr>
              <a:buFont typeface="Wingdings" pitchFamily="2" charset="2"/>
              <a:buChar char="§"/>
            </a:pPr>
            <a:r>
              <a:rPr lang="en-US" dirty="0">
                <a:cs typeface="ＭＳ Ｐゴシック" pitchFamily="-105" charset="-128"/>
              </a:rPr>
              <a:t>Has waived Stage II Vapor Recovery requirements for GDFs as of Feb. 12, 2012.  </a:t>
            </a:r>
            <a:r>
              <a:rPr lang="en-US" dirty="0" smtClean="0">
                <a:cs typeface="ＭＳ Ｐゴシック" pitchFamily="-105" charset="-128"/>
              </a:rPr>
              <a:t>Find more information at: </a:t>
            </a:r>
            <a:r>
              <a:rPr lang="en-US" dirty="0">
                <a:hlinkClick r:id="rId5"/>
              </a:rPr>
              <a:t>www.ct.gov</a:t>
            </a:r>
            <a:endParaRPr lang="en-US" dirty="0"/>
          </a:p>
          <a:p>
            <a:pPr>
              <a:buClr>
                <a:srgbClr val="0663B5"/>
              </a:buClr>
            </a:pPr>
            <a:endParaRPr lang="en-US" sz="2000" b="1" dirty="0" smtClean="0">
              <a:cs typeface="ＭＳ Ｐゴシック" pitchFamily="-105" charset="-128"/>
            </a:endParaRPr>
          </a:p>
        </p:txBody>
      </p:sp>
      <p:sp>
        <p:nvSpPr>
          <p:cNvPr id="5" name="Rectangle 2"/>
          <p:cNvSpPr txBox="1">
            <a:spLocks noChangeArrowheads="1"/>
          </p:cNvSpPr>
          <p:nvPr/>
        </p:nvSpPr>
        <p:spPr bwMode="auto">
          <a:xfrm>
            <a:off x="624372" y="76200"/>
            <a:ext cx="7883525"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lnSpc>
                <a:spcPts val="3400"/>
              </a:lnSpc>
              <a:spcBef>
                <a:spcPct val="0"/>
              </a:spcBef>
              <a:spcAft>
                <a:spcPct val="0"/>
              </a:spcAft>
              <a:defRPr sz="3200" b="1" kern="1200">
                <a:solidFill>
                  <a:srgbClr val="0663B5"/>
                </a:solidFill>
                <a:latin typeface="+mj-lt"/>
                <a:ea typeface="ＭＳ Ｐゴシック" pitchFamily="-105" charset="-128"/>
                <a:cs typeface="ＭＳ Ｐゴシック" pitchFamily="-105" charset="-128"/>
              </a:defRPr>
            </a:lvl1pPr>
            <a:lvl2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2pPr>
            <a:lvl3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3pPr>
            <a:lvl4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4pPr>
            <a:lvl5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5pPr>
            <a:lvl6pPr marL="4572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6pPr>
            <a:lvl7pPr marL="9144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7pPr>
            <a:lvl8pPr marL="13716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8pPr>
            <a:lvl9pPr marL="18288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9pPr>
          </a:lstStyle>
          <a:p>
            <a:r>
              <a:rPr lang="en-US" dirty="0" smtClean="0">
                <a:latin typeface="Arial" charset="0"/>
              </a:rPr>
              <a:t>Regulation Changes – Vapor Recovery</a:t>
            </a:r>
          </a:p>
        </p:txBody>
      </p:sp>
      <p:sp>
        <p:nvSpPr>
          <p:cNvPr id="6" name="TextBox 5"/>
          <p:cNvSpPr txBox="1"/>
          <p:nvPr/>
        </p:nvSpPr>
        <p:spPr>
          <a:xfrm>
            <a:off x="7192454" y="6581001"/>
            <a:ext cx="1752600" cy="276999"/>
          </a:xfrm>
          <a:prstGeom prst="rect">
            <a:avLst/>
          </a:prstGeom>
          <a:solidFill>
            <a:schemeClr val="tx1"/>
          </a:solidFill>
        </p:spPr>
        <p:txBody>
          <a:bodyPr wrap="square" rtlCol="0">
            <a:spAutoFit/>
          </a:bodyPr>
          <a:lstStyle/>
          <a:p>
            <a:pPr algn="ctr"/>
            <a:r>
              <a:rPr lang="en-US" sz="1200" b="1" dirty="0" smtClean="0">
                <a:solidFill>
                  <a:schemeClr val="bg1"/>
                </a:solidFill>
              </a:rPr>
              <a:t>All stats as of 8.1.13</a:t>
            </a:r>
            <a:endParaRPr lang="en-US" sz="1200" b="1" dirty="0">
              <a:solidFill>
                <a:schemeClr val="bg1"/>
              </a:solidFill>
            </a:endParaRPr>
          </a:p>
        </p:txBody>
      </p:sp>
    </p:spTree>
    <p:extLst>
      <p:ext uri="{BB962C8B-B14F-4D97-AF65-F5344CB8AC3E}">
        <p14:creationId xmlns:p14="http://schemas.microsoft.com/office/powerpoint/2010/main" val="2838952407"/>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1" descr="untitled2.gi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84625" y="1106488"/>
            <a:ext cx="1273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7"/>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29518" y="2484438"/>
            <a:ext cx="619442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itle 1"/>
          <p:cNvSpPr>
            <a:spLocks noGrp="1"/>
          </p:cNvSpPr>
          <p:nvPr>
            <p:ph type="title"/>
          </p:nvPr>
        </p:nvSpPr>
        <p:spPr>
          <a:xfrm>
            <a:off x="152400" y="338138"/>
            <a:ext cx="8229600" cy="600075"/>
          </a:xfrm>
        </p:spPr>
        <p:txBody>
          <a:bodyPr/>
          <a:lstStyle/>
          <a:p>
            <a:r>
              <a:rPr lang="en-US" smtClean="0">
                <a:latin typeface="Arial Rounded MT Bold" pitchFamily="34" charset="0"/>
                <a:ea typeface="ＭＳ Ｐゴシック" charset="-128"/>
              </a:rPr>
              <a:t>Conventional Nozzle Portfolio</a:t>
            </a:r>
          </a:p>
        </p:txBody>
      </p:sp>
      <p:sp>
        <p:nvSpPr>
          <p:cNvPr id="2" name="Slide Number Placeholder 1"/>
          <p:cNvSpPr>
            <a:spLocks noGrp="1"/>
          </p:cNvSpPr>
          <p:nvPr>
            <p:ph type="sldNum" sz="quarter" idx="12"/>
          </p:nvPr>
        </p:nvSpPr>
        <p:spPr/>
        <p:txBody>
          <a:bodyPr/>
          <a:lstStyle/>
          <a:p>
            <a:pPr>
              <a:defRPr/>
            </a:pPr>
            <a:fld id="{AC259B9D-EEE7-4602-A228-C5FC78849C7C}" type="slidenum">
              <a:rPr lang="en-US" smtClean="0"/>
              <a:pPr>
                <a:defRPr/>
              </a:pPr>
              <a:t>2</a:t>
            </a:fld>
            <a:endParaRPr lang="en-US"/>
          </a:p>
        </p:txBody>
      </p:sp>
      <p:pic>
        <p:nvPicPr>
          <p:cNvPr id="22533" name="Picture 10" descr="untitled1.gi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56880" y="1293813"/>
            <a:ext cx="1147763"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2" descr="untitled3.gif"/>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25318" y="968375"/>
            <a:ext cx="1636712"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1266030" y="5249863"/>
            <a:ext cx="2973388" cy="307975"/>
          </a:xfrm>
          <a:prstGeom prst="rect">
            <a:avLst/>
          </a:prstGeom>
          <a:solidFill>
            <a:schemeClr val="accent5"/>
          </a:solidFill>
          <a:ln w="19050">
            <a:solidFill>
              <a:schemeClr val="accent1">
                <a:lumMod val="90000"/>
              </a:schemeClr>
            </a:solidFill>
          </a:ln>
        </p:spPr>
        <p:txBody>
          <a:bodyPr>
            <a:spAutoFit/>
          </a:bodyPr>
          <a:lstStyle/>
          <a:p>
            <a:pPr defTabSz="457200" fontAlgn="base">
              <a:spcBef>
                <a:spcPct val="0"/>
              </a:spcBef>
              <a:spcAft>
                <a:spcPct val="0"/>
              </a:spcAft>
              <a:defRPr/>
            </a:pPr>
            <a:r>
              <a:rPr lang="en-US" sz="1400" dirty="0">
                <a:solidFill>
                  <a:prstClr val="black"/>
                </a:solidFill>
              </a:rPr>
              <a:t>  Additional Features Available</a:t>
            </a:r>
          </a:p>
        </p:txBody>
      </p:sp>
      <p:sp>
        <p:nvSpPr>
          <p:cNvPr id="16" name="TextBox 15"/>
          <p:cNvSpPr txBox="1"/>
          <p:nvPr/>
        </p:nvSpPr>
        <p:spPr>
          <a:xfrm>
            <a:off x="4247355" y="5248275"/>
            <a:ext cx="1590675" cy="307975"/>
          </a:xfrm>
          <a:prstGeom prst="rect">
            <a:avLst/>
          </a:prstGeom>
          <a:solidFill>
            <a:schemeClr val="accent5"/>
          </a:solidFill>
          <a:ln w="19050">
            <a:solidFill>
              <a:schemeClr val="accent1">
                <a:lumMod val="90000"/>
              </a:schemeClr>
            </a:solidFill>
          </a:ln>
        </p:spPr>
        <p:txBody>
          <a:bodyPr>
            <a:spAutoFit/>
          </a:bodyPr>
          <a:lstStyle/>
          <a:p>
            <a:pPr algn="ctr" defTabSz="457200" fontAlgn="base">
              <a:spcBef>
                <a:spcPct val="0"/>
              </a:spcBef>
              <a:spcAft>
                <a:spcPct val="0"/>
              </a:spcAft>
              <a:defRPr/>
            </a:pPr>
            <a:r>
              <a:rPr lang="en-US" sz="1400" dirty="0">
                <a:solidFill>
                  <a:srgbClr val="00B050"/>
                </a:solidFill>
                <a:latin typeface="Wingdings 2" pitchFamily="18" charset="2"/>
              </a:rPr>
              <a:t>P</a:t>
            </a:r>
          </a:p>
        </p:txBody>
      </p:sp>
      <p:sp>
        <p:nvSpPr>
          <p:cNvPr id="18" name="TextBox 17"/>
          <p:cNvSpPr txBox="1"/>
          <p:nvPr/>
        </p:nvSpPr>
        <p:spPr>
          <a:xfrm>
            <a:off x="5833268" y="5254625"/>
            <a:ext cx="1590675" cy="307975"/>
          </a:xfrm>
          <a:prstGeom prst="rect">
            <a:avLst/>
          </a:prstGeom>
          <a:solidFill>
            <a:schemeClr val="accent5"/>
          </a:solidFill>
          <a:ln w="19050">
            <a:solidFill>
              <a:schemeClr val="accent1">
                <a:lumMod val="90000"/>
              </a:schemeClr>
            </a:solidFill>
          </a:ln>
        </p:spPr>
        <p:txBody>
          <a:bodyPr>
            <a:spAutoFit/>
          </a:bodyPr>
          <a:lstStyle/>
          <a:p>
            <a:pPr algn="ctr" defTabSz="457200" fontAlgn="base">
              <a:spcBef>
                <a:spcPct val="0"/>
              </a:spcBef>
              <a:spcAft>
                <a:spcPct val="0"/>
              </a:spcAft>
              <a:defRPr/>
            </a:pPr>
            <a:endParaRPr lang="en-US" sz="1400" dirty="0">
              <a:solidFill>
                <a:srgbClr val="00B050"/>
              </a:solidFill>
              <a:latin typeface="Wingdings 2" pitchFamily="18" charset="2"/>
            </a:endParaRPr>
          </a:p>
        </p:txBody>
      </p:sp>
    </p:spTree>
    <p:extLst>
      <p:ext uri="{BB962C8B-B14F-4D97-AF65-F5344CB8AC3E}">
        <p14:creationId xmlns:p14="http://schemas.microsoft.com/office/powerpoint/2010/main" val="3190711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C0AFA370-54CC-4B37-8F25-B4DAB88B2450}" type="slidenum">
              <a:rPr lang="en-US" smtClean="0"/>
              <a:pPr>
                <a:defRPr/>
              </a:pPr>
              <a:t>29</a:t>
            </a:fld>
            <a:endParaRPr lang="en-US"/>
          </a:p>
        </p:txBody>
      </p:sp>
      <p:sp>
        <p:nvSpPr>
          <p:cNvPr id="4" name="Rectangle 3"/>
          <p:cNvSpPr/>
          <p:nvPr/>
        </p:nvSpPr>
        <p:spPr>
          <a:xfrm>
            <a:off x="193675" y="762000"/>
            <a:ext cx="8797925" cy="5847755"/>
          </a:xfrm>
          <a:prstGeom prst="rect">
            <a:avLst/>
          </a:prstGeom>
        </p:spPr>
        <p:txBody>
          <a:bodyPr wrap="square">
            <a:spAutoFit/>
          </a:bodyPr>
          <a:lstStyle/>
          <a:p>
            <a:pPr marL="342900" indent="-342900">
              <a:buClr>
                <a:srgbClr val="0663B5"/>
              </a:buClr>
              <a:buFont typeface="Wingdings" pitchFamily="2" charset="2"/>
              <a:buChar char="§"/>
            </a:pPr>
            <a:r>
              <a:rPr lang="en-US" sz="2000" b="1" dirty="0">
                <a:cs typeface="ＭＳ Ｐゴシック" pitchFamily="-105" charset="-128"/>
              </a:rPr>
              <a:t>Pennsylvania – </a:t>
            </a:r>
          </a:p>
          <a:p>
            <a:pPr marL="800100" lvl="1" indent="-342900">
              <a:buClr>
                <a:srgbClr val="0663B5"/>
              </a:buClr>
              <a:buFont typeface="Wingdings" pitchFamily="2" charset="2"/>
              <a:buChar char="§"/>
            </a:pPr>
            <a:r>
              <a:rPr lang="en-US" dirty="0">
                <a:cs typeface="ＭＳ Ｐゴシック" pitchFamily="-105" charset="-128"/>
              </a:rPr>
              <a:t>Has waived Stage II Vapor Recovery requirements for new GDFs as of July 31, 2012. </a:t>
            </a:r>
            <a:r>
              <a:rPr lang="en-US" dirty="0"/>
              <a:t>The Department will continue to enforce the requirements applicable to existing facilities subject to the Stage II requirements until further notice. </a:t>
            </a:r>
            <a:r>
              <a:rPr lang="en-US" dirty="0" smtClean="0">
                <a:cs typeface="ＭＳ Ｐゴシック" pitchFamily="-105" charset="-128"/>
              </a:rPr>
              <a:t>Find more information at: </a:t>
            </a:r>
            <a:r>
              <a:rPr lang="en-US" dirty="0">
                <a:cs typeface="ＭＳ Ｐゴシック" pitchFamily="-105" charset="-128"/>
                <a:hlinkClick r:id="rId2"/>
              </a:rPr>
              <a:t>www.pabulletin.com</a:t>
            </a:r>
            <a:endParaRPr lang="en-US" b="1" dirty="0">
              <a:cs typeface="ＭＳ Ｐゴシック" pitchFamily="-105" charset="-128"/>
            </a:endParaRPr>
          </a:p>
          <a:p>
            <a:pPr marL="342900" indent="-342900">
              <a:buClr>
                <a:srgbClr val="0663B5"/>
              </a:buClr>
              <a:buFont typeface="Wingdings" pitchFamily="2" charset="2"/>
              <a:buChar char="§"/>
            </a:pPr>
            <a:endParaRPr lang="en-US" sz="2000" b="1" dirty="0" smtClean="0">
              <a:cs typeface="ＭＳ Ｐゴシック" pitchFamily="-105" charset="-128"/>
            </a:endParaRPr>
          </a:p>
          <a:p>
            <a:pPr marL="342900" indent="-342900">
              <a:buClr>
                <a:srgbClr val="0663B5"/>
              </a:buClr>
              <a:buFont typeface="Wingdings" pitchFamily="2" charset="2"/>
              <a:buChar char="§"/>
            </a:pPr>
            <a:r>
              <a:rPr lang="en-US" sz="2000" b="1" dirty="0" smtClean="0">
                <a:cs typeface="ＭＳ Ｐゴシック" pitchFamily="-105" charset="-128"/>
              </a:rPr>
              <a:t>Massachusetts </a:t>
            </a:r>
            <a:r>
              <a:rPr lang="en-US" sz="2000" b="1" dirty="0">
                <a:cs typeface="ＭＳ Ｐゴシック" pitchFamily="-105" charset="-128"/>
              </a:rPr>
              <a:t>– </a:t>
            </a:r>
            <a:endParaRPr lang="en-US" sz="2000" b="1" dirty="0" smtClean="0">
              <a:cs typeface="ＭＳ Ｐゴシック" pitchFamily="-105" charset="-128"/>
            </a:endParaRPr>
          </a:p>
          <a:p>
            <a:pPr marL="800100" lvl="1" indent="-342900">
              <a:buClr>
                <a:srgbClr val="0663B5"/>
              </a:buClr>
              <a:buFont typeface="Wingdings" pitchFamily="2" charset="2"/>
              <a:buChar char="§"/>
            </a:pPr>
            <a:r>
              <a:rPr lang="en-US" dirty="0" smtClean="0"/>
              <a:t>Has waived Stage </a:t>
            </a:r>
            <a:r>
              <a:rPr lang="en-US" dirty="0"/>
              <a:t>II Vapor Recovery </a:t>
            </a:r>
            <a:r>
              <a:rPr lang="en-US" dirty="0" smtClean="0"/>
              <a:t>requirements at new GDF’s and existing </a:t>
            </a:r>
            <a:r>
              <a:rPr lang="en-US" dirty="0"/>
              <a:t>GDF’s as of July 9, </a:t>
            </a:r>
            <a:r>
              <a:rPr lang="en-US" dirty="0" smtClean="0"/>
              <a:t>2012. </a:t>
            </a:r>
            <a:r>
              <a:rPr lang="en-US" dirty="0"/>
              <a:t>GDF’s with existing Stage II Vapor Recovery requirements can begin decommissioning following proper procedures.</a:t>
            </a:r>
            <a:r>
              <a:rPr lang="en-US" dirty="0" smtClean="0"/>
              <a:t> </a:t>
            </a:r>
            <a:r>
              <a:rPr lang="en-US" dirty="0" smtClean="0">
                <a:cs typeface="ＭＳ Ｐゴシック" pitchFamily="-105" charset="-128"/>
              </a:rPr>
              <a:t>Find more information at: </a:t>
            </a:r>
            <a:r>
              <a:rPr lang="en-US" dirty="0" smtClean="0">
                <a:cs typeface="ＭＳ Ｐゴシック" pitchFamily="-105" charset="-128"/>
                <a:hlinkClick r:id="rId3"/>
              </a:rPr>
              <a:t>www.mass.gov</a:t>
            </a:r>
            <a:endParaRPr lang="en-US" dirty="0" smtClean="0">
              <a:cs typeface="ＭＳ Ｐゴシック" pitchFamily="-105" charset="-128"/>
            </a:endParaRPr>
          </a:p>
          <a:p>
            <a:pPr marL="800100" lvl="1" indent="-342900">
              <a:buClr>
                <a:srgbClr val="0663B5"/>
              </a:buClr>
              <a:buFont typeface="Wingdings" pitchFamily="2" charset="2"/>
              <a:buChar char="§"/>
            </a:pPr>
            <a:endParaRPr lang="en-US" sz="2000" b="1" dirty="0" smtClean="0">
              <a:cs typeface="ＭＳ Ｐゴシック" pitchFamily="-105" charset="-128"/>
            </a:endParaRPr>
          </a:p>
          <a:p>
            <a:pPr marL="342900" indent="-342900">
              <a:buClr>
                <a:srgbClr val="0663B5"/>
              </a:buClr>
              <a:buFont typeface="Wingdings" pitchFamily="2" charset="2"/>
              <a:buChar char="§"/>
            </a:pPr>
            <a:r>
              <a:rPr lang="en-US" sz="2000" b="1" dirty="0">
                <a:cs typeface="ＭＳ Ｐゴシック" pitchFamily="-105" charset="-128"/>
              </a:rPr>
              <a:t>New York – </a:t>
            </a:r>
          </a:p>
          <a:p>
            <a:pPr marL="800100" lvl="1" indent="-342900">
              <a:buClr>
                <a:srgbClr val="0663B5"/>
              </a:buClr>
              <a:buFont typeface="Wingdings" pitchFamily="2" charset="2"/>
              <a:buChar char="§"/>
            </a:pPr>
            <a:r>
              <a:rPr lang="en-US" dirty="0">
                <a:cs typeface="ＭＳ Ｐゴシック" pitchFamily="-105" charset="-128"/>
              </a:rPr>
              <a:t>Has waived Stage II Vapor Recovery requirements for GDFs as of Jan. 1, 2011.  </a:t>
            </a:r>
            <a:r>
              <a:rPr lang="en-US" dirty="0"/>
              <a:t>GDF’s with existing Stage II Vapor Recovery requirements can begin decommissioning following proper procedures.  </a:t>
            </a:r>
            <a:r>
              <a:rPr lang="en-US" dirty="0" smtClean="0"/>
              <a:t>GDFs equipped </a:t>
            </a:r>
            <a:r>
              <a:rPr lang="en-US" dirty="0"/>
              <a:t>with Stage II systems that are not decommissioned must continue to comply with existing Stage II </a:t>
            </a:r>
            <a:r>
              <a:rPr lang="en-US" dirty="0" smtClean="0"/>
              <a:t>requirements.  Find more information at: </a:t>
            </a:r>
            <a:r>
              <a:rPr lang="en-US" dirty="0">
                <a:hlinkClick r:id="rId4"/>
              </a:rPr>
              <a:t>www.dec.ny.gov</a:t>
            </a:r>
            <a:endParaRPr lang="en-US" dirty="0"/>
          </a:p>
          <a:p>
            <a:pPr marL="342900" indent="-342900">
              <a:buClr>
                <a:srgbClr val="0663B5"/>
              </a:buClr>
              <a:buFont typeface="Wingdings" pitchFamily="2" charset="2"/>
              <a:buChar char="§"/>
            </a:pPr>
            <a:endParaRPr lang="en-US" sz="2000" b="1" dirty="0" smtClean="0">
              <a:cs typeface="ＭＳ Ｐゴシック" pitchFamily="-105" charset="-128"/>
            </a:endParaRPr>
          </a:p>
          <a:p>
            <a:pPr>
              <a:buClr>
                <a:srgbClr val="0663B5"/>
              </a:buClr>
            </a:pPr>
            <a:endParaRPr lang="en-US" sz="2000" dirty="0">
              <a:cs typeface="ＭＳ Ｐゴシック" pitchFamily="-105" charset="-128"/>
            </a:endParaRPr>
          </a:p>
        </p:txBody>
      </p:sp>
      <p:sp>
        <p:nvSpPr>
          <p:cNvPr id="5" name="Rectangle 2"/>
          <p:cNvSpPr txBox="1">
            <a:spLocks noChangeArrowheads="1"/>
          </p:cNvSpPr>
          <p:nvPr/>
        </p:nvSpPr>
        <p:spPr bwMode="auto">
          <a:xfrm>
            <a:off x="624373" y="76200"/>
            <a:ext cx="7883525"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lnSpc>
                <a:spcPts val="3400"/>
              </a:lnSpc>
              <a:spcBef>
                <a:spcPct val="0"/>
              </a:spcBef>
              <a:spcAft>
                <a:spcPct val="0"/>
              </a:spcAft>
              <a:defRPr sz="3200" b="1" kern="1200">
                <a:solidFill>
                  <a:srgbClr val="0663B5"/>
                </a:solidFill>
                <a:latin typeface="+mj-lt"/>
                <a:ea typeface="ＭＳ Ｐゴシック" pitchFamily="-105" charset="-128"/>
                <a:cs typeface="ＭＳ Ｐゴシック" pitchFamily="-105" charset="-128"/>
              </a:defRPr>
            </a:lvl1pPr>
            <a:lvl2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2pPr>
            <a:lvl3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3pPr>
            <a:lvl4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4pPr>
            <a:lvl5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5pPr>
            <a:lvl6pPr marL="4572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6pPr>
            <a:lvl7pPr marL="9144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7pPr>
            <a:lvl8pPr marL="13716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8pPr>
            <a:lvl9pPr marL="18288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9pPr>
          </a:lstStyle>
          <a:p>
            <a:r>
              <a:rPr lang="en-US" dirty="0" smtClean="0">
                <a:latin typeface="Arial" charset="0"/>
              </a:rPr>
              <a:t>Regulation Changes – Vapor Recovery</a:t>
            </a:r>
          </a:p>
        </p:txBody>
      </p:sp>
      <p:sp>
        <p:nvSpPr>
          <p:cNvPr id="7" name="TextBox 6"/>
          <p:cNvSpPr txBox="1"/>
          <p:nvPr/>
        </p:nvSpPr>
        <p:spPr>
          <a:xfrm>
            <a:off x="7192454" y="6581001"/>
            <a:ext cx="1752600" cy="276999"/>
          </a:xfrm>
          <a:prstGeom prst="rect">
            <a:avLst/>
          </a:prstGeom>
          <a:solidFill>
            <a:schemeClr val="tx1"/>
          </a:solidFill>
        </p:spPr>
        <p:txBody>
          <a:bodyPr wrap="square" rtlCol="0">
            <a:spAutoFit/>
          </a:bodyPr>
          <a:lstStyle/>
          <a:p>
            <a:pPr algn="ctr"/>
            <a:r>
              <a:rPr lang="en-US" sz="1200" b="1" dirty="0" smtClean="0">
                <a:solidFill>
                  <a:schemeClr val="bg1"/>
                </a:solidFill>
              </a:rPr>
              <a:t>All stats as of 8.1.13</a:t>
            </a:r>
            <a:endParaRPr lang="en-US" sz="1200" b="1" dirty="0">
              <a:solidFill>
                <a:schemeClr val="bg1"/>
              </a:solidFill>
            </a:endParaRPr>
          </a:p>
        </p:txBody>
      </p:sp>
    </p:spTree>
    <p:extLst>
      <p:ext uri="{BB962C8B-B14F-4D97-AF65-F5344CB8AC3E}">
        <p14:creationId xmlns:p14="http://schemas.microsoft.com/office/powerpoint/2010/main" val="2094154562"/>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C0AFA370-54CC-4B37-8F25-B4DAB88B2450}" type="slidenum">
              <a:rPr lang="en-US" smtClean="0"/>
              <a:pPr>
                <a:defRPr/>
              </a:pPr>
              <a:t>30</a:t>
            </a:fld>
            <a:endParaRPr lang="en-US"/>
          </a:p>
        </p:txBody>
      </p:sp>
      <p:sp>
        <p:nvSpPr>
          <p:cNvPr id="4" name="Rectangle 3"/>
          <p:cNvSpPr/>
          <p:nvPr/>
        </p:nvSpPr>
        <p:spPr>
          <a:xfrm>
            <a:off x="193674" y="891342"/>
            <a:ext cx="8797925" cy="5878532"/>
          </a:xfrm>
          <a:prstGeom prst="rect">
            <a:avLst/>
          </a:prstGeom>
        </p:spPr>
        <p:txBody>
          <a:bodyPr wrap="square">
            <a:spAutoFit/>
          </a:bodyPr>
          <a:lstStyle/>
          <a:p>
            <a:pPr marL="342900" indent="-342900">
              <a:buClr>
                <a:srgbClr val="0663B5"/>
              </a:buClr>
              <a:buFont typeface="Wingdings" pitchFamily="2" charset="2"/>
              <a:buChar char="§"/>
            </a:pPr>
            <a:r>
              <a:rPr lang="en-US" sz="2000" b="1" dirty="0">
                <a:cs typeface="ＭＳ Ｐゴシック" pitchFamily="-105" charset="-128"/>
              </a:rPr>
              <a:t>Maryland – </a:t>
            </a:r>
          </a:p>
          <a:p>
            <a:pPr marL="800100" lvl="1" indent="-342900">
              <a:buClr>
                <a:srgbClr val="0663B5"/>
              </a:buClr>
              <a:buFont typeface="Wingdings" pitchFamily="2" charset="2"/>
              <a:buChar char="§"/>
            </a:pPr>
            <a:r>
              <a:rPr lang="en-US" dirty="0" smtClean="0"/>
              <a:t>Has not </a:t>
            </a:r>
            <a:r>
              <a:rPr lang="en-US" dirty="0"/>
              <a:t>waived Stage II Vapor Recovery requirements </a:t>
            </a:r>
            <a:r>
              <a:rPr lang="en-US" dirty="0">
                <a:cs typeface="ＭＳ Ｐゴシック" pitchFamily="-105" charset="-128"/>
              </a:rPr>
              <a:t>for GDFs</a:t>
            </a:r>
            <a:r>
              <a:rPr lang="en-US" dirty="0"/>
              <a:t>. </a:t>
            </a:r>
            <a:r>
              <a:rPr lang="en-US" dirty="0" smtClean="0"/>
              <a:t>Stakeholder meetings began being held in </a:t>
            </a:r>
            <a:r>
              <a:rPr lang="en-US" dirty="0"/>
              <a:t>2012 with the primary purpose of amending the Stage II requirements for new and rebuilt gasoline stations.</a:t>
            </a:r>
          </a:p>
          <a:p>
            <a:pPr marL="800100" lvl="1" indent="-342900">
              <a:buClr>
                <a:srgbClr val="0663B5"/>
              </a:buClr>
              <a:buFont typeface="Wingdings" pitchFamily="2" charset="2"/>
              <a:buChar char="§"/>
            </a:pPr>
            <a:r>
              <a:rPr lang="en-US" dirty="0" smtClean="0"/>
              <a:t>Find more information at: </a:t>
            </a:r>
            <a:r>
              <a:rPr lang="en-US" dirty="0">
                <a:hlinkClick r:id="rId2"/>
              </a:rPr>
              <a:t>www.dsd.state.md.us</a:t>
            </a:r>
            <a:endParaRPr lang="en-US" dirty="0"/>
          </a:p>
          <a:p>
            <a:pPr marL="342900" indent="-342900">
              <a:buClr>
                <a:srgbClr val="0663B5"/>
              </a:buClr>
              <a:buFont typeface="Wingdings" pitchFamily="2" charset="2"/>
              <a:buChar char="§"/>
            </a:pPr>
            <a:endParaRPr lang="en-US" sz="2000" b="1" dirty="0" smtClean="0">
              <a:cs typeface="ＭＳ Ｐゴシック" pitchFamily="-105" charset="-128"/>
            </a:endParaRPr>
          </a:p>
          <a:p>
            <a:pPr marL="342900" indent="-342900">
              <a:buClr>
                <a:srgbClr val="0663B5"/>
              </a:buClr>
              <a:buFont typeface="Wingdings" pitchFamily="2" charset="2"/>
              <a:buChar char="§"/>
            </a:pPr>
            <a:r>
              <a:rPr lang="en-US" sz="2000" b="1" dirty="0" smtClean="0">
                <a:cs typeface="ＭＳ Ｐゴシック" pitchFamily="-105" charset="-128"/>
              </a:rPr>
              <a:t>New Jersey – </a:t>
            </a:r>
          </a:p>
          <a:p>
            <a:pPr marL="800100" lvl="1" indent="-342900">
              <a:buClr>
                <a:srgbClr val="0663B5"/>
              </a:buClr>
              <a:buFont typeface="Wingdings" pitchFamily="2" charset="2"/>
              <a:buChar char="§"/>
            </a:pPr>
            <a:r>
              <a:rPr lang="en-US" dirty="0" smtClean="0">
                <a:cs typeface="ＭＳ Ｐゴシック" pitchFamily="-105" charset="-128"/>
              </a:rPr>
              <a:t>Has not waived Stage II Vapor Recovery requirements for GDFs . Find more information at: </a:t>
            </a:r>
            <a:r>
              <a:rPr lang="en-US" dirty="0" smtClean="0">
                <a:cs typeface="ＭＳ Ｐゴシック" pitchFamily="-105" charset="-128"/>
                <a:hlinkClick r:id="rId3"/>
              </a:rPr>
              <a:t>www.state.nj.us</a:t>
            </a:r>
            <a:endParaRPr lang="en-US" dirty="0" smtClean="0">
              <a:cs typeface="ＭＳ Ｐゴシック" pitchFamily="-105" charset="-128"/>
            </a:endParaRPr>
          </a:p>
          <a:p>
            <a:pPr marL="800100" lvl="1" indent="-342900">
              <a:buClr>
                <a:srgbClr val="0663B5"/>
              </a:buClr>
              <a:buFont typeface="Wingdings" pitchFamily="2" charset="2"/>
              <a:buChar char="§"/>
            </a:pPr>
            <a:endParaRPr lang="en-US" sz="2000" b="1" dirty="0" smtClean="0">
              <a:cs typeface="ＭＳ Ｐゴシック" pitchFamily="-105" charset="-128"/>
            </a:endParaRPr>
          </a:p>
          <a:p>
            <a:pPr marL="342900" indent="-342900">
              <a:buClr>
                <a:srgbClr val="0663B5"/>
              </a:buClr>
              <a:buFont typeface="Wingdings" pitchFamily="2" charset="2"/>
              <a:buChar char="§"/>
            </a:pPr>
            <a:r>
              <a:rPr lang="en-US" sz="2000" b="1" dirty="0" smtClean="0">
                <a:cs typeface="ＭＳ Ｐゴシック" pitchFamily="-105" charset="-128"/>
              </a:rPr>
              <a:t>Delaware </a:t>
            </a:r>
            <a:r>
              <a:rPr lang="en-US" sz="2000" b="1" dirty="0">
                <a:cs typeface="ＭＳ Ｐゴシック" pitchFamily="-105" charset="-128"/>
              </a:rPr>
              <a:t>– </a:t>
            </a:r>
          </a:p>
          <a:p>
            <a:pPr marL="800100" lvl="1" indent="-342900">
              <a:buClr>
                <a:srgbClr val="0663B5"/>
              </a:buClr>
              <a:buFont typeface="Wingdings" pitchFamily="2" charset="2"/>
              <a:buChar char="§"/>
            </a:pPr>
            <a:r>
              <a:rPr lang="en-US" dirty="0">
                <a:cs typeface="ＭＳ Ｐゴシック" pitchFamily="-105" charset="-128"/>
              </a:rPr>
              <a:t>Has not waived Stage II Vapor Recovery requirements for GDFs exceeding 10,000 gallons </a:t>
            </a:r>
            <a:r>
              <a:rPr lang="en-US" dirty="0"/>
              <a:t>throughput. </a:t>
            </a:r>
            <a:r>
              <a:rPr lang="en-US" dirty="0" smtClean="0">
                <a:cs typeface="ＭＳ Ｐゴシック" pitchFamily="-105" charset="-128"/>
              </a:rPr>
              <a:t>Find more information at: </a:t>
            </a:r>
            <a:r>
              <a:rPr lang="en-US" dirty="0" smtClean="0">
                <a:cs typeface="ＭＳ Ｐゴシック" pitchFamily="-105" charset="-128"/>
                <a:hlinkClick r:id="rId4"/>
              </a:rPr>
              <a:t>regulations.delaware.gov</a:t>
            </a:r>
            <a:endParaRPr lang="en-US" dirty="0" smtClean="0">
              <a:cs typeface="ＭＳ Ｐゴシック" pitchFamily="-105" charset="-128"/>
            </a:endParaRPr>
          </a:p>
          <a:p>
            <a:pPr>
              <a:buClr>
                <a:srgbClr val="0663B5"/>
              </a:buClr>
            </a:pPr>
            <a:endParaRPr lang="en-US" sz="2000" dirty="0" smtClean="0"/>
          </a:p>
          <a:p>
            <a:pPr marL="342900" indent="-342900">
              <a:buClr>
                <a:srgbClr val="0663B5"/>
              </a:buClr>
              <a:buFont typeface="Wingdings" pitchFamily="2" charset="2"/>
              <a:buChar char="§"/>
            </a:pPr>
            <a:r>
              <a:rPr lang="en-US" sz="2000" b="1" dirty="0">
                <a:cs typeface="ＭＳ Ｐゴシック" pitchFamily="-105" charset="-128"/>
              </a:rPr>
              <a:t>Rhode Island – </a:t>
            </a:r>
          </a:p>
          <a:p>
            <a:pPr marL="800100" lvl="1" indent="-342900">
              <a:buClr>
                <a:srgbClr val="0663B5"/>
              </a:buClr>
              <a:buFont typeface="Wingdings" pitchFamily="2" charset="2"/>
              <a:buChar char="§"/>
            </a:pPr>
            <a:r>
              <a:rPr lang="en-US" dirty="0">
                <a:cs typeface="ＭＳ Ｐゴシック" pitchFamily="-105" charset="-128"/>
              </a:rPr>
              <a:t>Has not waived Stage II Vapor Recovery </a:t>
            </a:r>
            <a:r>
              <a:rPr lang="en-US" dirty="0" smtClean="0">
                <a:cs typeface="ＭＳ Ｐゴシック" pitchFamily="-105" charset="-128"/>
              </a:rPr>
              <a:t>requirements for GDFs </a:t>
            </a:r>
            <a:r>
              <a:rPr lang="en-US" dirty="0">
                <a:cs typeface="ＭＳ Ｐゴシック" pitchFamily="-105" charset="-128"/>
              </a:rPr>
              <a:t>that were constructed or substantially modified after Nov. 15, 1992. </a:t>
            </a:r>
            <a:r>
              <a:rPr lang="en-US" dirty="0" smtClean="0">
                <a:cs typeface="ＭＳ Ｐゴシック" pitchFamily="-105" charset="-128"/>
              </a:rPr>
              <a:t>Find more information at: </a:t>
            </a:r>
            <a:r>
              <a:rPr lang="en-US" dirty="0">
                <a:cs typeface="ＭＳ Ｐゴシック" pitchFamily="-105" charset="-128"/>
                <a:hlinkClick r:id="rId5"/>
              </a:rPr>
              <a:t>www.dem.ri.gov</a:t>
            </a:r>
            <a:endParaRPr lang="en-US" dirty="0">
              <a:cs typeface="ＭＳ Ｐゴシック" pitchFamily="-105" charset="-128"/>
            </a:endParaRPr>
          </a:p>
          <a:p>
            <a:pPr marL="342900" indent="-342900">
              <a:buClr>
                <a:srgbClr val="0663B5"/>
              </a:buClr>
              <a:buFont typeface="Wingdings" pitchFamily="2" charset="2"/>
              <a:buChar char="§"/>
            </a:pPr>
            <a:endParaRPr lang="en-US" sz="2000" dirty="0">
              <a:cs typeface="ＭＳ Ｐゴシック" pitchFamily="-105" charset="-128"/>
            </a:endParaRPr>
          </a:p>
        </p:txBody>
      </p:sp>
      <p:sp>
        <p:nvSpPr>
          <p:cNvPr id="5" name="Rectangle 2"/>
          <p:cNvSpPr txBox="1">
            <a:spLocks noChangeArrowheads="1"/>
          </p:cNvSpPr>
          <p:nvPr/>
        </p:nvSpPr>
        <p:spPr bwMode="auto">
          <a:xfrm>
            <a:off x="624373" y="76200"/>
            <a:ext cx="7883525"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lnSpc>
                <a:spcPts val="3400"/>
              </a:lnSpc>
              <a:spcBef>
                <a:spcPct val="0"/>
              </a:spcBef>
              <a:spcAft>
                <a:spcPct val="0"/>
              </a:spcAft>
              <a:defRPr sz="3200" b="1" kern="1200">
                <a:solidFill>
                  <a:srgbClr val="0663B5"/>
                </a:solidFill>
                <a:latin typeface="+mj-lt"/>
                <a:ea typeface="ＭＳ Ｐゴシック" pitchFamily="-105" charset="-128"/>
                <a:cs typeface="ＭＳ Ｐゴシック" pitchFamily="-105" charset="-128"/>
              </a:defRPr>
            </a:lvl1pPr>
            <a:lvl2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2pPr>
            <a:lvl3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3pPr>
            <a:lvl4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4pPr>
            <a:lvl5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5pPr>
            <a:lvl6pPr marL="4572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6pPr>
            <a:lvl7pPr marL="9144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7pPr>
            <a:lvl8pPr marL="13716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8pPr>
            <a:lvl9pPr marL="18288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9pPr>
          </a:lstStyle>
          <a:p>
            <a:r>
              <a:rPr lang="en-US" dirty="0" smtClean="0">
                <a:latin typeface="Arial" charset="0"/>
              </a:rPr>
              <a:t>Regulation Changes – Vapor Recovery</a:t>
            </a:r>
          </a:p>
        </p:txBody>
      </p:sp>
      <p:sp>
        <p:nvSpPr>
          <p:cNvPr id="6" name="TextBox 5"/>
          <p:cNvSpPr txBox="1"/>
          <p:nvPr/>
        </p:nvSpPr>
        <p:spPr>
          <a:xfrm>
            <a:off x="7192454" y="6581001"/>
            <a:ext cx="1752600" cy="276999"/>
          </a:xfrm>
          <a:prstGeom prst="rect">
            <a:avLst/>
          </a:prstGeom>
          <a:solidFill>
            <a:schemeClr val="tx1"/>
          </a:solidFill>
        </p:spPr>
        <p:txBody>
          <a:bodyPr wrap="square" rtlCol="0">
            <a:spAutoFit/>
          </a:bodyPr>
          <a:lstStyle/>
          <a:p>
            <a:pPr algn="ctr"/>
            <a:r>
              <a:rPr lang="en-US" sz="1200" b="1" dirty="0" smtClean="0">
                <a:solidFill>
                  <a:schemeClr val="bg1"/>
                </a:solidFill>
              </a:rPr>
              <a:t>All stats as of 8.1.13</a:t>
            </a:r>
            <a:endParaRPr lang="en-US" sz="1200" b="1" dirty="0">
              <a:solidFill>
                <a:schemeClr val="bg1"/>
              </a:solidFill>
            </a:endParaRPr>
          </a:p>
        </p:txBody>
      </p:sp>
    </p:spTree>
    <p:extLst>
      <p:ext uri="{BB962C8B-B14F-4D97-AF65-F5344CB8AC3E}">
        <p14:creationId xmlns:p14="http://schemas.microsoft.com/office/powerpoint/2010/main" val="2065358721"/>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C0AFA370-54CC-4B37-8F25-B4DAB88B2450}" type="slidenum">
              <a:rPr lang="en-US" smtClean="0"/>
              <a:pPr>
                <a:defRPr/>
              </a:pPr>
              <a:t>31</a:t>
            </a:fld>
            <a:endParaRPr lang="en-US"/>
          </a:p>
        </p:txBody>
      </p:sp>
      <p:sp>
        <p:nvSpPr>
          <p:cNvPr id="4" name="Rectangle 3"/>
          <p:cNvSpPr/>
          <p:nvPr/>
        </p:nvSpPr>
        <p:spPr>
          <a:xfrm>
            <a:off x="193674" y="891342"/>
            <a:ext cx="8797925" cy="5509200"/>
          </a:xfrm>
          <a:prstGeom prst="rect">
            <a:avLst/>
          </a:prstGeom>
        </p:spPr>
        <p:txBody>
          <a:bodyPr wrap="square">
            <a:spAutoFit/>
          </a:bodyPr>
          <a:lstStyle/>
          <a:p>
            <a:pPr marL="342900" indent="-342900">
              <a:buClr>
                <a:srgbClr val="0663B5"/>
              </a:buClr>
              <a:buFont typeface="Wingdings" pitchFamily="2" charset="2"/>
              <a:buChar char="§"/>
            </a:pPr>
            <a:r>
              <a:rPr lang="en-US" sz="2000" b="1" dirty="0" smtClean="0">
                <a:cs typeface="ＭＳ Ｐゴシック" pitchFamily="-105" charset="-128"/>
              </a:rPr>
              <a:t>Arizona - </a:t>
            </a:r>
            <a:endParaRPr lang="en-US" sz="2000" b="1" dirty="0">
              <a:cs typeface="ＭＳ Ｐゴシック" pitchFamily="-105" charset="-128"/>
            </a:endParaRPr>
          </a:p>
          <a:p>
            <a:pPr marL="800100" lvl="1" indent="-342900">
              <a:buClr>
                <a:srgbClr val="0663B5"/>
              </a:buClr>
              <a:buFont typeface="Wingdings" pitchFamily="2" charset="2"/>
              <a:buChar char="§"/>
            </a:pPr>
            <a:r>
              <a:rPr lang="en-US" dirty="0">
                <a:cs typeface="ＭＳ Ｐゴシック" pitchFamily="-105" charset="-128"/>
              </a:rPr>
              <a:t>Arizona has not waived Stage II Vapor Recovery installation </a:t>
            </a:r>
            <a:r>
              <a:rPr lang="en-US" dirty="0" smtClean="0">
                <a:cs typeface="ＭＳ Ｐゴシック" pitchFamily="-105" charset="-128"/>
              </a:rPr>
              <a:t>requirements. </a:t>
            </a:r>
            <a:r>
              <a:rPr lang="en-US" dirty="0"/>
              <a:t>The Arizona Department of Weights and Measures will pursue a revision </a:t>
            </a:r>
            <a:r>
              <a:rPr lang="en-US" dirty="0" smtClean="0"/>
              <a:t>to </a:t>
            </a:r>
            <a:r>
              <a:rPr lang="en-US" dirty="0"/>
              <a:t>allow decommissioning of Stage II Vapor Recovery equipment at GDF’s in </a:t>
            </a:r>
            <a:r>
              <a:rPr lang="en-US" dirty="0">
                <a:cs typeface="ＭＳ Ｐゴシック" pitchFamily="-105" charset="-128"/>
              </a:rPr>
              <a:t>the three-county area surrounding Phoenix </a:t>
            </a:r>
            <a:r>
              <a:rPr lang="en-US" dirty="0"/>
              <a:t>no later than December 31, 2017</a:t>
            </a:r>
            <a:r>
              <a:rPr lang="en-US" b="1" dirty="0"/>
              <a:t>. </a:t>
            </a:r>
            <a:r>
              <a:rPr lang="en-US" b="1" dirty="0" smtClean="0"/>
              <a:t> </a:t>
            </a:r>
            <a:r>
              <a:rPr lang="en-US" dirty="0" smtClean="0">
                <a:cs typeface="ＭＳ Ｐゴシック" pitchFamily="-105" charset="-128"/>
              </a:rPr>
              <a:t>Find more information at: </a:t>
            </a:r>
            <a:r>
              <a:rPr lang="en-US" dirty="0" smtClean="0">
                <a:cs typeface="ＭＳ Ｐゴシック" pitchFamily="-105" charset="-128"/>
                <a:hlinkClick r:id="rId2"/>
              </a:rPr>
              <a:t>http://www.azdwm.gov</a:t>
            </a:r>
            <a:endParaRPr lang="en-US" dirty="0">
              <a:cs typeface="ＭＳ Ｐゴシック" pitchFamily="-105" charset="-128"/>
            </a:endParaRPr>
          </a:p>
          <a:p>
            <a:pPr marL="342900" indent="-342900">
              <a:buClr>
                <a:srgbClr val="0663B5"/>
              </a:buClr>
              <a:buFont typeface="Wingdings" pitchFamily="2" charset="2"/>
              <a:buChar char="§"/>
            </a:pPr>
            <a:endParaRPr lang="en-US" sz="2000" b="1" dirty="0" smtClean="0">
              <a:cs typeface="ＭＳ Ｐゴシック" pitchFamily="-105" charset="-128"/>
            </a:endParaRPr>
          </a:p>
          <a:p>
            <a:pPr marL="342900" indent="-342900">
              <a:buClr>
                <a:srgbClr val="0663B5"/>
              </a:buClr>
              <a:buFont typeface="Wingdings" pitchFamily="2" charset="2"/>
              <a:buChar char="§"/>
            </a:pPr>
            <a:r>
              <a:rPr lang="en-US" sz="2000" b="1" dirty="0">
                <a:cs typeface="ＭＳ Ｐゴシック" pitchFamily="-105" charset="-128"/>
              </a:rPr>
              <a:t>Louisiana - </a:t>
            </a:r>
          </a:p>
          <a:p>
            <a:pPr marL="800100" lvl="1" indent="-342900">
              <a:buClr>
                <a:srgbClr val="0663B5"/>
              </a:buClr>
              <a:buFont typeface="Wingdings" pitchFamily="2" charset="2"/>
              <a:buChar char="§"/>
            </a:pPr>
            <a:r>
              <a:rPr lang="en-US" dirty="0">
                <a:cs typeface="ＭＳ Ｐゴシック" pitchFamily="-105" charset="-128"/>
              </a:rPr>
              <a:t>Stage II Vapor Recovery is still required in the six parishes surrounding Baton Rouge. The rule does not apply to segregated E85 dispensing systems that can only dispense to E85 vehicles.  </a:t>
            </a:r>
            <a:endParaRPr lang="en-US" dirty="0" smtClean="0">
              <a:cs typeface="ＭＳ Ｐゴシック" pitchFamily="-105" charset="-128"/>
            </a:endParaRPr>
          </a:p>
          <a:p>
            <a:pPr lvl="1">
              <a:buClr>
                <a:srgbClr val="0663B5"/>
              </a:buClr>
            </a:pPr>
            <a:r>
              <a:rPr lang="en-US" dirty="0">
                <a:cs typeface="ＭＳ Ｐゴシック" pitchFamily="-105" charset="-128"/>
              </a:rPr>
              <a:t> </a:t>
            </a:r>
            <a:r>
              <a:rPr lang="en-US" dirty="0" smtClean="0">
                <a:cs typeface="ＭＳ Ｐゴシック" pitchFamily="-105" charset="-128"/>
              </a:rPr>
              <a:t>     Find more information at: </a:t>
            </a:r>
            <a:r>
              <a:rPr lang="en-US" dirty="0">
                <a:cs typeface="ＭＳ Ｐゴシック" pitchFamily="-105" charset="-128"/>
                <a:hlinkClick r:id="rId3"/>
              </a:rPr>
              <a:t>www.deq.louisiana.gov</a:t>
            </a:r>
            <a:endParaRPr lang="en-US" dirty="0">
              <a:cs typeface="ＭＳ Ｐゴシック" pitchFamily="-105" charset="-128"/>
            </a:endParaRPr>
          </a:p>
          <a:p>
            <a:pPr marL="800100" lvl="1" indent="-342900">
              <a:buClr>
                <a:srgbClr val="0663B5"/>
              </a:buClr>
              <a:buFont typeface="Wingdings" pitchFamily="2" charset="2"/>
              <a:buChar char="§"/>
            </a:pPr>
            <a:endParaRPr lang="en-US" dirty="0">
              <a:cs typeface="ＭＳ Ｐゴシック" pitchFamily="-105" charset="-128"/>
            </a:endParaRPr>
          </a:p>
          <a:p>
            <a:pPr marL="342900" indent="-342900">
              <a:buClr>
                <a:srgbClr val="0663B5"/>
              </a:buClr>
              <a:buFont typeface="Wingdings" pitchFamily="2" charset="2"/>
              <a:buChar char="§"/>
            </a:pPr>
            <a:r>
              <a:rPr lang="en-US" sz="2000" b="1" dirty="0">
                <a:cs typeface="ＭＳ Ｐゴシック" pitchFamily="-105" charset="-128"/>
              </a:rPr>
              <a:t>Missouri - </a:t>
            </a:r>
          </a:p>
          <a:p>
            <a:pPr marL="800100" lvl="1" indent="-342900">
              <a:buClr>
                <a:srgbClr val="0663B5"/>
              </a:buClr>
              <a:buFont typeface="Wingdings" pitchFamily="2" charset="2"/>
              <a:buChar char="§"/>
            </a:pPr>
            <a:r>
              <a:rPr lang="en-US" dirty="0" smtClean="0"/>
              <a:t>Missouri has </a:t>
            </a:r>
            <a:r>
              <a:rPr lang="en-US" dirty="0"/>
              <a:t>waived Stage II Vapor Recovery requirements </a:t>
            </a:r>
            <a:r>
              <a:rPr lang="en-US" dirty="0" smtClean="0"/>
              <a:t>at GDF’s </a:t>
            </a:r>
            <a:r>
              <a:rPr lang="en-US" dirty="0" smtClean="0">
                <a:cs typeface="ＭＳ Ｐゴシック" pitchFamily="-105" charset="-128"/>
              </a:rPr>
              <a:t>in </a:t>
            </a:r>
            <a:r>
              <a:rPr lang="en-US" dirty="0">
                <a:cs typeface="ＭＳ Ｐゴシック" pitchFamily="-105" charset="-128"/>
              </a:rPr>
              <a:t>the St. Louis </a:t>
            </a:r>
            <a:r>
              <a:rPr lang="en-US" dirty="0" smtClean="0">
                <a:cs typeface="ＭＳ Ｐゴシック" pitchFamily="-105" charset="-128"/>
              </a:rPr>
              <a:t>area.  Existing sites may begin </a:t>
            </a:r>
            <a:r>
              <a:rPr lang="en-US" dirty="0">
                <a:cs typeface="ＭＳ Ｐゴシック" pitchFamily="-105" charset="-128"/>
              </a:rPr>
              <a:t>to </a:t>
            </a:r>
            <a:r>
              <a:rPr lang="en-US" dirty="0" smtClean="0">
                <a:cs typeface="ＭＳ Ｐゴシック" pitchFamily="-105" charset="-128"/>
              </a:rPr>
              <a:t>decommissioning </a:t>
            </a:r>
            <a:r>
              <a:rPr lang="en-US" dirty="0">
                <a:cs typeface="ＭＳ Ｐゴシック" pitchFamily="-105" charset="-128"/>
              </a:rPr>
              <a:t>their Stage II Vapor Recovery Equipment, following proper </a:t>
            </a:r>
            <a:r>
              <a:rPr lang="en-US" dirty="0" smtClean="0">
                <a:cs typeface="ＭＳ Ｐゴシック" pitchFamily="-105" charset="-128"/>
              </a:rPr>
              <a:t>procedures. </a:t>
            </a:r>
          </a:p>
          <a:p>
            <a:pPr lvl="1">
              <a:buClr>
                <a:srgbClr val="0663B5"/>
              </a:buClr>
            </a:pPr>
            <a:r>
              <a:rPr lang="en-US" dirty="0">
                <a:cs typeface="ＭＳ Ｐゴシック" pitchFamily="-105" charset="-128"/>
              </a:rPr>
              <a:t> </a:t>
            </a:r>
            <a:r>
              <a:rPr lang="en-US" dirty="0" smtClean="0">
                <a:cs typeface="ＭＳ Ｐゴシック" pitchFamily="-105" charset="-128"/>
              </a:rPr>
              <a:t>     Find more information at: </a:t>
            </a:r>
            <a:r>
              <a:rPr lang="en-US" dirty="0" smtClean="0">
                <a:cs typeface="ＭＳ Ｐゴシック" pitchFamily="-105" charset="-128"/>
                <a:hlinkClick r:id="rId4"/>
              </a:rPr>
              <a:t>www.dnr.mo.gov</a:t>
            </a:r>
            <a:endParaRPr lang="en-US" dirty="0">
              <a:cs typeface="ＭＳ Ｐゴシック" pitchFamily="-105" charset="-128"/>
            </a:endParaRPr>
          </a:p>
          <a:p>
            <a:pPr marL="342900" indent="-342900">
              <a:buClr>
                <a:srgbClr val="0663B5"/>
              </a:buClr>
              <a:buFont typeface="Wingdings" pitchFamily="2" charset="2"/>
              <a:buChar char="§"/>
            </a:pPr>
            <a:endParaRPr lang="en-US" sz="2000" b="1" dirty="0" smtClean="0">
              <a:cs typeface="ＭＳ Ｐゴシック" pitchFamily="-105" charset="-128"/>
            </a:endParaRPr>
          </a:p>
        </p:txBody>
      </p:sp>
      <p:sp>
        <p:nvSpPr>
          <p:cNvPr id="5" name="Rectangle 2"/>
          <p:cNvSpPr txBox="1">
            <a:spLocks noChangeArrowheads="1"/>
          </p:cNvSpPr>
          <p:nvPr/>
        </p:nvSpPr>
        <p:spPr bwMode="auto">
          <a:xfrm>
            <a:off x="624373" y="76200"/>
            <a:ext cx="7883525"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lnSpc>
                <a:spcPts val="3400"/>
              </a:lnSpc>
              <a:spcBef>
                <a:spcPct val="0"/>
              </a:spcBef>
              <a:spcAft>
                <a:spcPct val="0"/>
              </a:spcAft>
              <a:defRPr sz="3200" b="1" kern="1200">
                <a:solidFill>
                  <a:srgbClr val="0663B5"/>
                </a:solidFill>
                <a:latin typeface="+mj-lt"/>
                <a:ea typeface="ＭＳ Ｐゴシック" pitchFamily="-105" charset="-128"/>
                <a:cs typeface="ＭＳ Ｐゴシック" pitchFamily="-105" charset="-128"/>
              </a:defRPr>
            </a:lvl1pPr>
            <a:lvl2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2pPr>
            <a:lvl3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3pPr>
            <a:lvl4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4pPr>
            <a:lvl5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5pPr>
            <a:lvl6pPr marL="4572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6pPr>
            <a:lvl7pPr marL="9144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7pPr>
            <a:lvl8pPr marL="13716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8pPr>
            <a:lvl9pPr marL="18288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9pPr>
          </a:lstStyle>
          <a:p>
            <a:r>
              <a:rPr lang="en-US" dirty="0" smtClean="0">
                <a:latin typeface="Arial" charset="0"/>
              </a:rPr>
              <a:t>Regulation Changes – Vapor Recovery</a:t>
            </a:r>
          </a:p>
        </p:txBody>
      </p:sp>
      <p:sp>
        <p:nvSpPr>
          <p:cNvPr id="6" name="TextBox 5"/>
          <p:cNvSpPr txBox="1"/>
          <p:nvPr/>
        </p:nvSpPr>
        <p:spPr>
          <a:xfrm>
            <a:off x="7192454" y="6581001"/>
            <a:ext cx="1752600" cy="276999"/>
          </a:xfrm>
          <a:prstGeom prst="rect">
            <a:avLst/>
          </a:prstGeom>
          <a:solidFill>
            <a:schemeClr val="tx1"/>
          </a:solidFill>
        </p:spPr>
        <p:txBody>
          <a:bodyPr wrap="square" rtlCol="0">
            <a:spAutoFit/>
          </a:bodyPr>
          <a:lstStyle/>
          <a:p>
            <a:pPr algn="ctr"/>
            <a:r>
              <a:rPr lang="en-US" sz="1200" b="1" dirty="0" smtClean="0">
                <a:solidFill>
                  <a:schemeClr val="bg1"/>
                </a:solidFill>
              </a:rPr>
              <a:t>All stats as of 8.1.13</a:t>
            </a:r>
            <a:endParaRPr lang="en-US" sz="1200" b="1" dirty="0">
              <a:solidFill>
                <a:schemeClr val="bg1"/>
              </a:solidFill>
            </a:endParaRPr>
          </a:p>
        </p:txBody>
      </p:sp>
    </p:spTree>
    <p:extLst>
      <p:ext uri="{BB962C8B-B14F-4D97-AF65-F5344CB8AC3E}">
        <p14:creationId xmlns:p14="http://schemas.microsoft.com/office/powerpoint/2010/main" val="3937198109"/>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C0AFA370-54CC-4B37-8F25-B4DAB88B2450}" type="slidenum">
              <a:rPr lang="en-US" smtClean="0"/>
              <a:pPr>
                <a:defRPr/>
              </a:pPr>
              <a:t>32</a:t>
            </a:fld>
            <a:endParaRPr lang="en-US"/>
          </a:p>
        </p:txBody>
      </p:sp>
      <p:sp>
        <p:nvSpPr>
          <p:cNvPr id="4" name="Rectangle 3"/>
          <p:cNvSpPr/>
          <p:nvPr/>
        </p:nvSpPr>
        <p:spPr>
          <a:xfrm>
            <a:off x="193674" y="891342"/>
            <a:ext cx="8797925" cy="5755422"/>
          </a:xfrm>
          <a:prstGeom prst="rect">
            <a:avLst/>
          </a:prstGeom>
        </p:spPr>
        <p:txBody>
          <a:bodyPr wrap="square">
            <a:spAutoFit/>
          </a:bodyPr>
          <a:lstStyle/>
          <a:p>
            <a:pPr marL="342900" indent="-342900">
              <a:buClr>
                <a:srgbClr val="0663B5"/>
              </a:buClr>
              <a:buFont typeface="Wingdings" pitchFamily="2" charset="2"/>
              <a:buChar char="§"/>
            </a:pPr>
            <a:r>
              <a:rPr lang="en-US" sz="2000" b="1" dirty="0">
                <a:cs typeface="ＭＳ Ｐゴシック" pitchFamily="-105" charset="-128"/>
              </a:rPr>
              <a:t>New Mexico – </a:t>
            </a:r>
          </a:p>
          <a:p>
            <a:pPr marL="800100" lvl="1" indent="-342900">
              <a:buClr>
                <a:srgbClr val="0663B5"/>
              </a:buClr>
              <a:buFont typeface="Wingdings" pitchFamily="2" charset="2"/>
              <a:buChar char="§"/>
            </a:pPr>
            <a:r>
              <a:rPr lang="en-US" dirty="0">
                <a:cs typeface="ＭＳ Ｐゴシック" pitchFamily="-105" charset="-128"/>
              </a:rPr>
              <a:t>Dona Ana County (Las Cruces, NM/El Paso, TX, area) is the only county that requires Stage II Vapor Recovery.  </a:t>
            </a:r>
            <a:r>
              <a:rPr lang="en-US" dirty="0" smtClean="0">
                <a:cs typeface="ＭＳ Ｐゴシック" pitchFamily="-105" charset="-128"/>
              </a:rPr>
              <a:t>Find more information at: </a:t>
            </a:r>
            <a:r>
              <a:rPr lang="en-US" dirty="0">
                <a:cs typeface="ＭＳ Ｐゴシック" pitchFamily="-105" charset="-128"/>
                <a:hlinkClick r:id="rId2"/>
              </a:rPr>
              <a:t>www.nmenv.state.nm.us</a:t>
            </a:r>
            <a:endParaRPr lang="en-US" dirty="0">
              <a:cs typeface="ＭＳ Ｐゴシック" pitchFamily="-105" charset="-128"/>
            </a:endParaRPr>
          </a:p>
          <a:p>
            <a:pPr>
              <a:buClr>
                <a:srgbClr val="0663B5"/>
              </a:buClr>
            </a:pPr>
            <a:endParaRPr lang="en-US" sz="2000" b="1" dirty="0">
              <a:cs typeface="ＭＳ Ｐゴシック" pitchFamily="-105" charset="-128"/>
            </a:endParaRPr>
          </a:p>
          <a:p>
            <a:pPr marL="342900" indent="-342900">
              <a:buClr>
                <a:srgbClr val="0663B5"/>
              </a:buClr>
              <a:buFont typeface="Wingdings" pitchFamily="2" charset="2"/>
              <a:buChar char="§"/>
            </a:pPr>
            <a:r>
              <a:rPr lang="en-US" sz="2000" b="1" dirty="0">
                <a:cs typeface="ＭＳ Ｐゴシック" pitchFamily="-105" charset="-128"/>
              </a:rPr>
              <a:t>Oklahoma - </a:t>
            </a:r>
          </a:p>
          <a:p>
            <a:pPr marL="800100" lvl="1" indent="-342900">
              <a:buClr>
                <a:srgbClr val="0663B5"/>
              </a:buClr>
              <a:buFont typeface="Wingdings" pitchFamily="2" charset="2"/>
              <a:buChar char="§"/>
            </a:pPr>
            <a:r>
              <a:rPr lang="en-US" dirty="0">
                <a:cs typeface="ＭＳ Ｐゴシック" pitchFamily="-105" charset="-128"/>
              </a:rPr>
              <a:t>Has not waived Stage II Vapor Recovery requirements. </a:t>
            </a:r>
            <a:r>
              <a:rPr lang="en-US" dirty="0" smtClean="0">
                <a:cs typeface="ＭＳ Ｐゴシック" pitchFamily="-105" charset="-128"/>
              </a:rPr>
              <a:t>Find more information at: </a:t>
            </a:r>
            <a:r>
              <a:rPr lang="en-US" dirty="0">
                <a:cs typeface="ＭＳ Ｐゴシック" pitchFamily="-105" charset="-128"/>
                <a:hlinkClick r:id="rId3"/>
              </a:rPr>
              <a:t>www.deq.state.ok.us</a:t>
            </a:r>
            <a:endParaRPr lang="en-US" dirty="0">
              <a:cs typeface="ＭＳ Ｐゴシック" pitchFamily="-105" charset="-128"/>
            </a:endParaRPr>
          </a:p>
          <a:p>
            <a:pPr marL="342900" indent="-342900">
              <a:buClr>
                <a:srgbClr val="0663B5"/>
              </a:buClr>
              <a:buFont typeface="Wingdings" pitchFamily="2" charset="2"/>
              <a:buChar char="§"/>
            </a:pPr>
            <a:endParaRPr lang="en-US" dirty="0" smtClean="0">
              <a:cs typeface="ＭＳ Ｐゴシック" pitchFamily="-105" charset="-128"/>
            </a:endParaRPr>
          </a:p>
          <a:p>
            <a:pPr marL="342900" indent="-342900">
              <a:buClr>
                <a:srgbClr val="0663B5"/>
              </a:buClr>
              <a:buFont typeface="Wingdings" pitchFamily="2" charset="2"/>
              <a:buChar char="§"/>
            </a:pPr>
            <a:r>
              <a:rPr lang="en-US" sz="2000" b="1" dirty="0">
                <a:cs typeface="ＭＳ Ｐゴシック" pitchFamily="-105" charset="-128"/>
              </a:rPr>
              <a:t>Texas - </a:t>
            </a:r>
          </a:p>
          <a:p>
            <a:pPr marL="800100" lvl="1" indent="-342900">
              <a:buClr>
                <a:srgbClr val="0663B5"/>
              </a:buClr>
              <a:buFont typeface="Wingdings" pitchFamily="2" charset="2"/>
              <a:buChar char="§"/>
            </a:pPr>
            <a:r>
              <a:rPr lang="en-US" dirty="0" smtClean="0">
                <a:cs typeface="ＭＳ Ｐゴシック" pitchFamily="-105" charset="-128"/>
              </a:rPr>
              <a:t>The </a:t>
            </a:r>
            <a:r>
              <a:rPr lang="en-US" dirty="0">
                <a:cs typeface="ＭＳ Ｐゴシック" pitchFamily="-105" charset="-128"/>
              </a:rPr>
              <a:t>Texas Commission on Environmental Quality is exercising enforcement discretion for potential Stage II Vapor Recovery system violations in the areas of Houston-Galveston-Brazoria, El Paso, Dallas-Fort Worth and Beaumont-Port Arthur for any GDF under construction, any GDF that has not begun dispensing fuel, any GDF that becomes subject to State II requirements due to increased throughput.  GDFs already equipped with State II Vapor Recovery Systems must continue to comply with existing requirements.  </a:t>
            </a:r>
          </a:p>
          <a:p>
            <a:pPr lvl="1">
              <a:buClr>
                <a:srgbClr val="0663B5"/>
              </a:buClr>
            </a:pPr>
            <a:r>
              <a:rPr lang="en-US" dirty="0">
                <a:cs typeface="ＭＳ Ｐゴシック" pitchFamily="-105" charset="-128"/>
              </a:rPr>
              <a:t>     </a:t>
            </a:r>
            <a:r>
              <a:rPr lang="en-US" dirty="0" smtClean="0">
                <a:cs typeface="ＭＳ Ｐゴシック" pitchFamily="-105" charset="-128"/>
              </a:rPr>
              <a:t>Find more information at: </a:t>
            </a:r>
            <a:r>
              <a:rPr lang="en-US" dirty="0">
                <a:cs typeface="ＭＳ Ｐゴシック" pitchFamily="-105" charset="-128"/>
                <a:hlinkClick r:id="rId4"/>
              </a:rPr>
              <a:t>http://www.tceq.texas.gov</a:t>
            </a:r>
            <a:endParaRPr lang="en-US" dirty="0">
              <a:cs typeface="ＭＳ Ｐゴシック" pitchFamily="-105" charset="-128"/>
            </a:endParaRPr>
          </a:p>
          <a:p>
            <a:pPr marL="342900" indent="-342900">
              <a:buClr>
                <a:srgbClr val="0663B5"/>
              </a:buClr>
              <a:buFont typeface="Wingdings" pitchFamily="2" charset="2"/>
              <a:buChar char="§"/>
            </a:pPr>
            <a:endParaRPr lang="en-US" dirty="0" smtClean="0">
              <a:cs typeface="ＭＳ Ｐゴシック" pitchFamily="-105" charset="-128"/>
            </a:endParaRPr>
          </a:p>
        </p:txBody>
      </p:sp>
      <p:sp>
        <p:nvSpPr>
          <p:cNvPr id="5" name="Rectangle 2"/>
          <p:cNvSpPr txBox="1">
            <a:spLocks noChangeArrowheads="1"/>
          </p:cNvSpPr>
          <p:nvPr/>
        </p:nvSpPr>
        <p:spPr bwMode="auto">
          <a:xfrm>
            <a:off x="624373" y="76200"/>
            <a:ext cx="7883525"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lnSpc>
                <a:spcPts val="3400"/>
              </a:lnSpc>
              <a:spcBef>
                <a:spcPct val="0"/>
              </a:spcBef>
              <a:spcAft>
                <a:spcPct val="0"/>
              </a:spcAft>
              <a:defRPr sz="3200" b="1" kern="1200">
                <a:solidFill>
                  <a:srgbClr val="0663B5"/>
                </a:solidFill>
                <a:latin typeface="+mj-lt"/>
                <a:ea typeface="ＭＳ Ｐゴシック" pitchFamily="-105" charset="-128"/>
                <a:cs typeface="ＭＳ Ｐゴシック" pitchFamily="-105" charset="-128"/>
              </a:defRPr>
            </a:lvl1pPr>
            <a:lvl2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2pPr>
            <a:lvl3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3pPr>
            <a:lvl4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4pPr>
            <a:lvl5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5pPr>
            <a:lvl6pPr marL="4572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6pPr>
            <a:lvl7pPr marL="9144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7pPr>
            <a:lvl8pPr marL="13716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8pPr>
            <a:lvl9pPr marL="18288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9pPr>
          </a:lstStyle>
          <a:p>
            <a:r>
              <a:rPr lang="en-US" dirty="0" smtClean="0">
                <a:latin typeface="Arial" charset="0"/>
              </a:rPr>
              <a:t>Regulation Changes – Vapor Recovery</a:t>
            </a:r>
          </a:p>
        </p:txBody>
      </p:sp>
      <p:sp>
        <p:nvSpPr>
          <p:cNvPr id="6" name="TextBox 5"/>
          <p:cNvSpPr txBox="1"/>
          <p:nvPr/>
        </p:nvSpPr>
        <p:spPr>
          <a:xfrm>
            <a:off x="7192454" y="6581001"/>
            <a:ext cx="1752600" cy="276999"/>
          </a:xfrm>
          <a:prstGeom prst="rect">
            <a:avLst/>
          </a:prstGeom>
          <a:solidFill>
            <a:schemeClr val="tx1"/>
          </a:solidFill>
        </p:spPr>
        <p:txBody>
          <a:bodyPr wrap="square" rtlCol="0">
            <a:spAutoFit/>
          </a:bodyPr>
          <a:lstStyle/>
          <a:p>
            <a:pPr algn="ctr"/>
            <a:r>
              <a:rPr lang="en-US" sz="1200" b="1" dirty="0" smtClean="0">
                <a:solidFill>
                  <a:schemeClr val="bg1"/>
                </a:solidFill>
              </a:rPr>
              <a:t>All stats as of 8.1.13</a:t>
            </a:r>
            <a:endParaRPr lang="en-US" sz="1200" b="1" dirty="0">
              <a:solidFill>
                <a:schemeClr val="bg1"/>
              </a:solidFill>
            </a:endParaRPr>
          </a:p>
        </p:txBody>
      </p:sp>
    </p:spTree>
    <p:extLst>
      <p:ext uri="{BB962C8B-B14F-4D97-AF65-F5344CB8AC3E}">
        <p14:creationId xmlns:p14="http://schemas.microsoft.com/office/powerpoint/2010/main" val="3738226250"/>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638800"/>
            <a:ext cx="9144000" cy="1371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aphicFrame>
        <p:nvGraphicFramePr>
          <p:cNvPr id="18435" name="Object 2"/>
          <p:cNvGraphicFramePr>
            <a:graphicFrameLocks noChangeAspect="1"/>
          </p:cNvGraphicFramePr>
          <p:nvPr>
            <p:extLst>
              <p:ext uri="{D42A27DB-BD31-4B8C-83A1-F6EECF244321}">
                <p14:modId xmlns:p14="http://schemas.microsoft.com/office/powerpoint/2010/main" val="434816183"/>
              </p:ext>
            </p:extLst>
          </p:nvPr>
        </p:nvGraphicFramePr>
        <p:xfrm>
          <a:off x="215899" y="762000"/>
          <a:ext cx="8335114" cy="6098222"/>
        </p:xfrm>
        <a:graphic>
          <a:graphicData uri="http://schemas.openxmlformats.org/presentationml/2006/ole">
            <mc:AlternateContent xmlns:mc="http://schemas.openxmlformats.org/markup-compatibility/2006">
              <mc:Choice xmlns:v="urn:schemas-microsoft-com:vml" Requires="v">
                <p:oleObj spid="_x0000_s79894" name="Document" r:id="rId3" imgW="8335114" imgH="6114068" progId="Word.Document.8">
                  <p:embed/>
                </p:oleObj>
              </mc:Choice>
              <mc:Fallback>
                <p:oleObj name="Document" r:id="rId3" imgW="8335114" imgH="6114068" progId="Word.Document.8">
                  <p:embed/>
                  <p:pic>
                    <p:nvPicPr>
                      <p:cNvPr id="0" name=""/>
                      <p:cNvPicPr>
                        <a:picLocks noChangeAspect="1" noChangeArrowheads="1"/>
                      </p:cNvPicPr>
                      <p:nvPr/>
                    </p:nvPicPr>
                    <p:blipFill>
                      <a:blip r:embed="rId4"/>
                      <a:srcRect/>
                      <a:stretch>
                        <a:fillRect/>
                      </a:stretch>
                    </p:blipFill>
                    <p:spPr bwMode="auto">
                      <a:xfrm>
                        <a:off x="215899" y="762000"/>
                        <a:ext cx="8335114" cy="6098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37" name="Text Box 4"/>
          <p:cNvSpPr txBox="1">
            <a:spLocks noChangeArrowheads="1"/>
          </p:cNvSpPr>
          <p:nvPr/>
        </p:nvSpPr>
        <p:spPr bwMode="auto">
          <a:xfrm>
            <a:off x="249238" y="6451600"/>
            <a:ext cx="6532562" cy="406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ＭＳ Ｐゴシック" pitchFamily="-105" charset="-128"/>
              </a:defRPr>
            </a:lvl1pPr>
            <a:lvl2pPr marL="742950" indent="-285750" eaLnBrk="0" hangingPunct="0">
              <a:defRPr>
                <a:solidFill>
                  <a:schemeClr val="tx1"/>
                </a:solidFill>
                <a:latin typeface="Arial" charset="0"/>
                <a:ea typeface="ＭＳ Ｐゴシック" pitchFamily="-105" charset="-128"/>
              </a:defRPr>
            </a:lvl2pPr>
            <a:lvl3pPr marL="1143000" indent="-228600" eaLnBrk="0" hangingPunct="0">
              <a:defRPr>
                <a:solidFill>
                  <a:schemeClr val="tx1"/>
                </a:solidFill>
                <a:latin typeface="Arial" charset="0"/>
                <a:ea typeface="ＭＳ Ｐゴシック" pitchFamily="-105" charset="-128"/>
              </a:defRPr>
            </a:lvl3pPr>
            <a:lvl4pPr marL="1600200" indent="-228600" eaLnBrk="0" hangingPunct="0">
              <a:defRPr>
                <a:solidFill>
                  <a:schemeClr val="tx1"/>
                </a:solidFill>
                <a:latin typeface="Arial" charset="0"/>
                <a:ea typeface="ＭＳ Ｐゴシック" pitchFamily="-105" charset="-128"/>
              </a:defRPr>
            </a:lvl4pPr>
            <a:lvl5pPr marL="2057400" indent="-228600" eaLnBrk="0" hangingPunct="0">
              <a:defRPr>
                <a:solidFill>
                  <a:schemeClr val="tx1"/>
                </a:solidFill>
                <a:latin typeface="Arial" charset="0"/>
                <a:ea typeface="ＭＳ Ｐゴシック" pitchFamily="-105"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05"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05"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05"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05" charset="-128"/>
              </a:defRPr>
            </a:lvl9pPr>
          </a:lstStyle>
          <a:p>
            <a:pPr eaLnBrk="1" hangingPunct="1">
              <a:spcBef>
                <a:spcPct val="50000"/>
              </a:spcBef>
            </a:pPr>
            <a:r>
              <a:rPr lang="en-US" sz="1000" dirty="0">
                <a:latin typeface="Calibri" pitchFamily="-105" charset="0"/>
              </a:rPr>
              <a:t>Note:  Only certain counties and/or stations based on gasoline throughput are required to be stage II in designated states.  Consult each local state agency for additional information</a:t>
            </a:r>
          </a:p>
        </p:txBody>
      </p:sp>
      <p:sp>
        <p:nvSpPr>
          <p:cNvPr id="18436" name="Text Box 3"/>
          <p:cNvSpPr txBox="1">
            <a:spLocks noChangeArrowheads="1"/>
          </p:cNvSpPr>
          <p:nvPr/>
        </p:nvSpPr>
        <p:spPr bwMode="auto">
          <a:xfrm>
            <a:off x="6934200" y="5000163"/>
            <a:ext cx="2209800" cy="1661993"/>
          </a:xfrm>
          <a:prstGeom prst="rect">
            <a:avLst/>
          </a:prstGeom>
          <a:solidFill>
            <a:schemeClr val="tx1"/>
          </a:solidFill>
          <a:ln w="9525">
            <a:solidFill>
              <a:schemeClr val="tx1"/>
            </a:solidFill>
            <a:miter lim="800000"/>
            <a:headEnd/>
            <a:tailEnd/>
          </a:ln>
        </p:spPr>
        <p:txBody>
          <a:bodyPr wrap="square">
            <a:spAutoFit/>
          </a:bodyPr>
          <a:lstStyle>
            <a:lvl1pPr eaLnBrk="0" hangingPunct="0">
              <a:defRPr>
                <a:solidFill>
                  <a:schemeClr val="tx1"/>
                </a:solidFill>
                <a:latin typeface="Arial" charset="0"/>
                <a:ea typeface="ＭＳ Ｐゴシック" pitchFamily="-105" charset="-128"/>
              </a:defRPr>
            </a:lvl1pPr>
            <a:lvl2pPr marL="742950" indent="-285750" eaLnBrk="0" hangingPunct="0">
              <a:defRPr>
                <a:solidFill>
                  <a:schemeClr val="tx1"/>
                </a:solidFill>
                <a:latin typeface="Arial" charset="0"/>
                <a:ea typeface="ＭＳ Ｐゴシック" pitchFamily="-105" charset="-128"/>
              </a:defRPr>
            </a:lvl2pPr>
            <a:lvl3pPr marL="1143000" indent="-228600" eaLnBrk="0" hangingPunct="0">
              <a:defRPr>
                <a:solidFill>
                  <a:schemeClr val="tx1"/>
                </a:solidFill>
                <a:latin typeface="Arial" charset="0"/>
                <a:ea typeface="ＭＳ Ｐゴシック" pitchFamily="-105" charset="-128"/>
              </a:defRPr>
            </a:lvl3pPr>
            <a:lvl4pPr marL="1600200" indent="-228600" eaLnBrk="0" hangingPunct="0">
              <a:defRPr>
                <a:solidFill>
                  <a:schemeClr val="tx1"/>
                </a:solidFill>
                <a:latin typeface="Arial" charset="0"/>
                <a:ea typeface="ＭＳ Ｐゴシック" pitchFamily="-105" charset="-128"/>
              </a:defRPr>
            </a:lvl4pPr>
            <a:lvl5pPr marL="2057400" indent="-228600" eaLnBrk="0" hangingPunct="0">
              <a:defRPr>
                <a:solidFill>
                  <a:schemeClr val="tx1"/>
                </a:solidFill>
                <a:latin typeface="Arial" charset="0"/>
                <a:ea typeface="ＭＳ Ｐゴシック" pitchFamily="-105"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05"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05"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05"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05" charset="-128"/>
              </a:defRPr>
            </a:lvl9pPr>
          </a:lstStyle>
          <a:p>
            <a:pPr algn="ctr" eaLnBrk="1" hangingPunct="1">
              <a:spcBef>
                <a:spcPct val="50000"/>
              </a:spcBef>
            </a:pPr>
            <a:r>
              <a:rPr lang="en-US" sz="1200" u="sng" dirty="0">
                <a:solidFill>
                  <a:schemeClr val="bg1"/>
                </a:solidFill>
                <a:latin typeface="Calibri" pitchFamily="-105" charset="0"/>
              </a:rPr>
              <a:t>Key:</a:t>
            </a:r>
          </a:p>
          <a:p>
            <a:pPr eaLnBrk="1" hangingPunct="1">
              <a:spcBef>
                <a:spcPct val="50000"/>
              </a:spcBef>
            </a:pPr>
            <a:r>
              <a:rPr lang="en-US" sz="1000" dirty="0">
                <a:solidFill>
                  <a:schemeClr val="bg1"/>
                </a:solidFill>
                <a:latin typeface="Calibri" pitchFamily="-105" charset="0"/>
              </a:rPr>
              <a:t>Red 		VR Required</a:t>
            </a:r>
          </a:p>
          <a:p>
            <a:pPr eaLnBrk="1" hangingPunct="1">
              <a:spcBef>
                <a:spcPct val="50000"/>
              </a:spcBef>
            </a:pPr>
            <a:r>
              <a:rPr lang="en-US" sz="1000" dirty="0">
                <a:solidFill>
                  <a:schemeClr val="bg1"/>
                </a:solidFill>
                <a:latin typeface="Calibri" pitchFamily="-105" charset="0"/>
              </a:rPr>
              <a:t>Yellow		Dependent on 			</a:t>
            </a:r>
            <a:r>
              <a:rPr lang="en-US" sz="1000" dirty="0" smtClean="0">
                <a:solidFill>
                  <a:schemeClr val="bg1"/>
                </a:solidFill>
                <a:latin typeface="Calibri" pitchFamily="-105" charset="0"/>
              </a:rPr>
              <a:t>Location/Throughput</a:t>
            </a:r>
            <a:endParaRPr lang="en-US" sz="1000" dirty="0">
              <a:solidFill>
                <a:schemeClr val="bg1"/>
              </a:solidFill>
              <a:latin typeface="Calibri" pitchFamily="-105" charset="0"/>
            </a:endParaRPr>
          </a:p>
          <a:p>
            <a:pPr eaLnBrk="1" hangingPunct="1">
              <a:spcBef>
                <a:spcPct val="50000"/>
              </a:spcBef>
            </a:pPr>
            <a:r>
              <a:rPr lang="en-US" sz="1000" dirty="0">
                <a:solidFill>
                  <a:schemeClr val="bg1"/>
                </a:solidFill>
                <a:latin typeface="Calibri" pitchFamily="-105" charset="0"/>
              </a:rPr>
              <a:t>Green		VR Decommissioning  		in process</a:t>
            </a:r>
          </a:p>
          <a:p>
            <a:pPr eaLnBrk="1" hangingPunct="1">
              <a:spcBef>
                <a:spcPct val="50000"/>
              </a:spcBef>
            </a:pPr>
            <a:r>
              <a:rPr lang="en-US" sz="1000" dirty="0">
                <a:solidFill>
                  <a:schemeClr val="bg1"/>
                </a:solidFill>
                <a:latin typeface="Calibri" pitchFamily="-105" charset="0"/>
              </a:rPr>
              <a:t>White		VR  has been 			decommissioned</a:t>
            </a:r>
          </a:p>
        </p:txBody>
      </p:sp>
      <p:sp>
        <p:nvSpPr>
          <p:cNvPr id="18438" name="Rectangle 7"/>
          <p:cNvSpPr>
            <a:spLocks noChangeArrowheads="1"/>
          </p:cNvSpPr>
          <p:nvPr/>
        </p:nvSpPr>
        <p:spPr bwMode="auto">
          <a:xfrm>
            <a:off x="685800" y="793750"/>
            <a:ext cx="77724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600" b="1">
                <a:solidFill>
                  <a:schemeClr val="bg1"/>
                </a:solidFill>
              </a:rPr>
              <a:t>US Vapor Recovery Markets</a:t>
            </a:r>
          </a:p>
        </p:txBody>
      </p:sp>
      <p:sp>
        <p:nvSpPr>
          <p:cNvPr id="18439" name="Title 1"/>
          <p:cNvSpPr>
            <a:spLocks noGrp="1"/>
          </p:cNvSpPr>
          <p:nvPr>
            <p:ph type="title"/>
          </p:nvPr>
        </p:nvSpPr>
        <p:spPr/>
        <p:txBody>
          <a:bodyPr/>
          <a:lstStyle/>
          <a:p>
            <a:r>
              <a:rPr lang="en-US" dirty="0" smtClean="0"/>
              <a:t>Stage II Vapor Recovery Today</a:t>
            </a:r>
          </a:p>
        </p:txBody>
      </p:sp>
      <p:sp>
        <p:nvSpPr>
          <p:cNvPr id="7" name="Slide Number Placeholder 6"/>
          <p:cNvSpPr>
            <a:spLocks noGrp="1"/>
          </p:cNvSpPr>
          <p:nvPr>
            <p:ph type="sldNum" sz="quarter" idx="12"/>
          </p:nvPr>
        </p:nvSpPr>
        <p:spPr/>
        <p:txBody>
          <a:bodyPr/>
          <a:lstStyle/>
          <a:p>
            <a:pPr>
              <a:defRPr/>
            </a:pPr>
            <a:fld id="{CDD5E708-4755-478C-866B-EA288458C822}" type="slidenum">
              <a:rPr lang="en-US" smtClean="0"/>
              <a:pPr>
                <a:defRPr/>
              </a:pPr>
              <a:t>33</a:t>
            </a:fld>
            <a:endParaRPr lang="en-US"/>
          </a:p>
        </p:txBody>
      </p:sp>
      <p:sp>
        <p:nvSpPr>
          <p:cNvPr id="9" name="TextBox 8"/>
          <p:cNvSpPr txBox="1"/>
          <p:nvPr/>
        </p:nvSpPr>
        <p:spPr>
          <a:xfrm>
            <a:off x="7239000" y="4723164"/>
            <a:ext cx="1752600" cy="276999"/>
          </a:xfrm>
          <a:prstGeom prst="rect">
            <a:avLst/>
          </a:prstGeom>
          <a:solidFill>
            <a:schemeClr val="tx1"/>
          </a:solidFill>
        </p:spPr>
        <p:txBody>
          <a:bodyPr wrap="square" rtlCol="0">
            <a:spAutoFit/>
          </a:bodyPr>
          <a:lstStyle/>
          <a:p>
            <a:pPr algn="ctr"/>
            <a:r>
              <a:rPr lang="en-US" sz="1200" b="1" dirty="0" smtClean="0">
                <a:solidFill>
                  <a:schemeClr val="bg1"/>
                </a:solidFill>
              </a:rPr>
              <a:t>All stats as of 8.1.13</a:t>
            </a:r>
            <a:endParaRPr lang="en-US" sz="1200" b="1" dirty="0">
              <a:solidFill>
                <a:schemeClr val="bg1"/>
              </a:solidFill>
            </a:endParaRPr>
          </a:p>
        </p:txBody>
      </p:sp>
    </p:spTree>
    <p:extLst>
      <p:ext uri="{BB962C8B-B14F-4D97-AF65-F5344CB8AC3E}">
        <p14:creationId xmlns:p14="http://schemas.microsoft.com/office/powerpoint/2010/main" val="1696475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638800"/>
            <a:ext cx="9144000" cy="1371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aphicFrame>
        <p:nvGraphicFramePr>
          <p:cNvPr id="19459" name="Object 2"/>
          <p:cNvGraphicFramePr>
            <a:graphicFrameLocks noChangeAspect="1"/>
          </p:cNvGraphicFramePr>
          <p:nvPr>
            <p:extLst>
              <p:ext uri="{D42A27DB-BD31-4B8C-83A1-F6EECF244321}">
                <p14:modId xmlns:p14="http://schemas.microsoft.com/office/powerpoint/2010/main" val="484496635"/>
              </p:ext>
            </p:extLst>
          </p:nvPr>
        </p:nvGraphicFramePr>
        <p:xfrm>
          <a:off x="215900" y="757238"/>
          <a:ext cx="8318557" cy="6099048"/>
        </p:xfrm>
        <a:graphic>
          <a:graphicData uri="http://schemas.openxmlformats.org/presentationml/2006/ole">
            <mc:AlternateContent xmlns:mc="http://schemas.openxmlformats.org/markup-compatibility/2006">
              <mc:Choice xmlns:v="urn:schemas-microsoft-com:vml" Requires="v">
                <p:oleObj spid="_x0000_s80918" name="Document" r:id="rId4" imgW="8335114" imgH="6121991" progId="Word.Document.8">
                  <p:embed/>
                </p:oleObj>
              </mc:Choice>
              <mc:Fallback>
                <p:oleObj name="Document" r:id="rId4" imgW="8335114" imgH="6121991" progId="Word.Document.8">
                  <p:embed/>
                  <p:pic>
                    <p:nvPicPr>
                      <p:cNvPr id="0" name=""/>
                      <p:cNvPicPr>
                        <a:picLocks noChangeAspect="1" noChangeArrowheads="1"/>
                      </p:cNvPicPr>
                      <p:nvPr/>
                    </p:nvPicPr>
                    <p:blipFill>
                      <a:blip r:embed="rId5"/>
                      <a:srcRect/>
                      <a:stretch>
                        <a:fillRect/>
                      </a:stretch>
                    </p:blipFill>
                    <p:spPr bwMode="auto">
                      <a:xfrm>
                        <a:off x="215900" y="757238"/>
                        <a:ext cx="8318557" cy="609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461" name="Text Box 4"/>
          <p:cNvSpPr txBox="1">
            <a:spLocks noChangeArrowheads="1"/>
          </p:cNvSpPr>
          <p:nvPr/>
        </p:nvSpPr>
        <p:spPr bwMode="auto">
          <a:xfrm>
            <a:off x="249238" y="6451600"/>
            <a:ext cx="6532562" cy="406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ＭＳ Ｐゴシック" pitchFamily="-105" charset="-128"/>
              </a:defRPr>
            </a:lvl1pPr>
            <a:lvl2pPr marL="742950" indent="-285750" eaLnBrk="0" hangingPunct="0">
              <a:defRPr>
                <a:solidFill>
                  <a:schemeClr val="tx1"/>
                </a:solidFill>
                <a:latin typeface="Arial" charset="0"/>
                <a:ea typeface="ＭＳ Ｐゴシック" pitchFamily="-105" charset="-128"/>
              </a:defRPr>
            </a:lvl2pPr>
            <a:lvl3pPr marL="1143000" indent="-228600" eaLnBrk="0" hangingPunct="0">
              <a:defRPr>
                <a:solidFill>
                  <a:schemeClr val="tx1"/>
                </a:solidFill>
                <a:latin typeface="Arial" charset="0"/>
                <a:ea typeface="ＭＳ Ｐゴシック" pitchFamily="-105" charset="-128"/>
              </a:defRPr>
            </a:lvl3pPr>
            <a:lvl4pPr marL="1600200" indent="-228600" eaLnBrk="0" hangingPunct="0">
              <a:defRPr>
                <a:solidFill>
                  <a:schemeClr val="tx1"/>
                </a:solidFill>
                <a:latin typeface="Arial" charset="0"/>
                <a:ea typeface="ＭＳ Ｐゴシック" pitchFamily="-105" charset="-128"/>
              </a:defRPr>
            </a:lvl4pPr>
            <a:lvl5pPr marL="2057400" indent="-228600" eaLnBrk="0" hangingPunct="0">
              <a:defRPr>
                <a:solidFill>
                  <a:schemeClr val="tx1"/>
                </a:solidFill>
                <a:latin typeface="Arial" charset="0"/>
                <a:ea typeface="ＭＳ Ｐゴシック" pitchFamily="-105"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05"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05"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05"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05" charset="-128"/>
              </a:defRPr>
            </a:lvl9pPr>
          </a:lstStyle>
          <a:p>
            <a:pPr eaLnBrk="1" hangingPunct="1">
              <a:spcBef>
                <a:spcPct val="50000"/>
              </a:spcBef>
            </a:pPr>
            <a:r>
              <a:rPr lang="en-US" sz="1000">
                <a:latin typeface="Calibri" pitchFamily="-105" charset="0"/>
              </a:rPr>
              <a:t>Note:  Only certain counties and/or stations based on gasoline throughput are required to be stage II in designated states.  Consult each local state agency for additional information</a:t>
            </a:r>
          </a:p>
        </p:txBody>
      </p:sp>
      <p:sp>
        <p:nvSpPr>
          <p:cNvPr id="19462" name="Rectangle 7"/>
          <p:cNvSpPr>
            <a:spLocks noChangeArrowheads="1"/>
          </p:cNvSpPr>
          <p:nvPr/>
        </p:nvSpPr>
        <p:spPr bwMode="auto">
          <a:xfrm>
            <a:off x="685800" y="793750"/>
            <a:ext cx="77724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600" b="1">
                <a:solidFill>
                  <a:schemeClr val="bg1"/>
                </a:solidFill>
              </a:rPr>
              <a:t>US Vapor Recovery Markets</a:t>
            </a:r>
          </a:p>
        </p:txBody>
      </p:sp>
      <p:sp>
        <p:nvSpPr>
          <p:cNvPr id="19463" name="Title 1"/>
          <p:cNvSpPr>
            <a:spLocks noGrp="1"/>
          </p:cNvSpPr>
          <p:nvPr>
            <p:ph type="title"/>
          </p:nvPr>
        </p:nvSpPr>
        <p:spPr/>
        <p:txBody>
          <a:bodyPr/>
          <a:lstStyle/>
          <a:p>
            <a:r>
              <a:rPr lang="en-US" smtClean="0"/>
              <a:t>Stage II Vapor Recovery Estimated 2014</a:t>
            </a:r>
          </a:p>
        </p:txBody>
      </p:sp>
      <p:sp>
        <p:nvSpPr>
          <p:cNvPr id="9" name="Text Box 3"/>
          <p:cNvSpPr txBox="1">
            <a:spLocks noChangeArrowheads="1"/>
          </p:cNvSpPr>
          <p:nvPr/>
        </p:nvSpPr>
        <p:spPr bwMode="auto">
          <a:xfrm>
            <a:off x="6934200" y="5000163"/>
            <a:ext cx="2209800" cy="1661993"/>
          </a:xfrm>
          <a:prstGeom prst="rect">
            <a:avLst/>
          </a:prstGeom>
          <a:solidFill>
            <a:schemeClr val="tx1"/>
          </a:solidFill>
          <a:ln w="9525">
            <a:solidFill>
              <a:schemeClr val="tx1"/>
            </a:solidFill>
            <a:miter lim="800000"/>
            <a:headEnd/>
            <a:tailEnd/>
          </a:ln>
        </p:spPr>
        <p:txBody>
          <a:bodyPr wrap="square">
            <a:spAutoFit/>
          </a:bodyPr>
          <a:lstStyle>
            <a:lvl1pPr eaLnBrk="0" hangingPunct="0">
              <a:defRPr>
                <a:solidFill>
                  <a:schemeClr val="tx1"/>
                </a:solidFill>
                <a:latin typeface="Arial" charset="0"/>
                <a:ea typeface="ＭＳ Ｐゴシック" pitchFamily="-105" charset="-128"/>
              </a:defRPr>
            </a:lvl1pPr>
            <a:lvl2pPr marL="742950" indent="-285750" eaLnBrk="0" hangingPunct="0">
              <a:defRPr>
                <a:solidFill>
                  <a:schemeClr val="tx1"/>
                </a:solidFill>
                <a:latin typeface="Arial" charset="0"/>
                <a:ea typeface="ＭＳ Ｐゴシック" pitchFamily="-105" charset="-128"/>
              </a:defRPr>
            </a:lvl2pPr>
            <a:lvl3pPr marL="1143000" indent="-228600" eaLnBrk="0" hangingPunct="0">
              <a:defRPr>
                <a:solidFill>
                  <a:schemeClr val="tx1"/>
                </a:solidFill>
                <a:latin typeface="Arial" charset="0"/>
                <a:ea typeface="ＭＳ Ｐゴシック" pitchFamily="-105" charset="-128"/>
              </a:defRPr>
            </a:lvl3pPr>
            <a:lvl4pPr marL="1600200" indent="-228600" eaLnBrk="0" hangingPunct="0">
              <a:defRPr>
                <a:solidFill>
                  <a:schemeClr val="tx1"/>
                </a:solidFill>
                <a:latin typeface="Arial" charset="0"/>
                <a:ea typeface="ＭＳ Ｐゴシック" pitchFamily="-105" charset="-128"/>
              </a:defRPr>
            </a:lvl4pPr>
            <a:lvl5pPr marL="2057400" indent="-228600" eaLnBrk="0" hangingPunct="0">
              <a:defRPr>
                <a:solidFill>
                  <a:schemeClr val="tx1"/>
                </a:solidFill>
                <a:latin typeface="Arial" charset="0"/>
                <a:ea typeface="ＭＳ Ｐゴシック" pitchFamily="-105"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05"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05"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05"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05" charset="-128"/>
              </a:defRPr>
            </a:lvl9pPr>
          </a:lstStyle>
          <a:p>
            <a:pPr algn="ctr" eaLnBrk="1" hangingPunct="1">
              <a:spcBef>
                <a:spcPct val="50000"/>
              </a:spcBef>
            </a:pPr>
            <a:r>
              <a:rPr lang="en-US" sz="1200" u="sng" dirty="0">
                <a:solidFill>
                  <a:schemeClr val="bg1"/>
                </a:solidFill>
                <a:latin typeface="Calibri" pitchFamily="-105" charset="0"/>
              </a:rPr>
              <a:t>Key:</a:t>
            </a:r>
          </a:p>
          <a:p>
            <a:pPr eaLnBrk="1" hangingPunct="1">
              <a:spcBef>
                <a:spcPct val="50000"/>
              </a:spcBef>
            </a:pPr>
            <a:r>
              <a:rPr lang="en-US" sz="1000" dirty="0" smtClean="0">
                <a:solidFill>
                  <a:schemeClr val="bg1"/>
                </a:solidFill>
                <a:latin typeface="Calibri" pitchFamily="-105" charset="0"/>
              </a:rPr>
              <a:t>Red </a:t>
            </a:r>
            <a:r>
              <a:rPr lang="en-US" sz="1000" dirty="0">
                <a:solidFill>
                  <a:schemeClr val="bg1"/>
                </a:solidFill>
                <a:latin typeface="Calibri" pitchFamily="-105" charset="0"/>
              </a:rPr>
              <a:t>		</a:t>
            </a:r>
            <a:r>
              <a:rPr lang="en-US" sz="1000" dirty="0" smtClean="0">
                <a:solidFill>
                  <a:schemeClr val="bg1"/>
                </a:solidFill>
                <a:latin typeface="Calibri" pitchFamily="-105" charset="0"/>
              </a:rPr>
              <a:t>VR Required</a:t>
            </a:r>
            <a:endParaRPr lang="en-US" sz="1000" dirty="0">
              <a:solidFill>
                <a:schemeClr val="bg1"/>
              </a:solidFill>
              <a:latin typeface="Calibri" pitchFamily="-105" charset="0"/>
            </a:endParaRPr>
          </a:p>
          <a:p>
            <a:pPr eaLnBrk="1" hangingPunct="1">
              <a:spcBef>
                <a:spcPct val="50000"/>
              </a:spcBef>
            </a:pPr>
            <a:r>
              <a:rPr lang="en-US" sz="1000" dirty="0" smtClean="0">
                <a:solidFill>
                  <a:schemeClr val="bg1"/>
                </a:solidFill>
                <a:latin typeface="Calibri" pitchFamily="-105" charset="0"/>
              </a:rPr>
              <a:t>Yellow</a:t>
            </a:r>
            <a:r>
              <a:rPr lang="en-US" sz="1000" dirty="0">
                <a:solidFill>
                  <a:schemeClr val="bg1"/>
                </a:solidFill>
                <a:latin typeface="Calibri" pitchFamily="-105" charset="0"/>
              </a:rPr>
              <a:t>	</a:t>
            </a:r>
            <a:r>
              <a:rPr lang="en-US" sz="1000" dirty="0" smtClean="0">
                <a:solidFill>
                  <a:schemeClr val="bg1"/>
                </a:solidFill>
                <a:latin typeface="Calibri" pitchFamily="-105" charset="0"/>
              </a:rPr>
              <a:t>	Dependent on 			Location/Throughput</a:t>
            </a:r>
          </a:p>
          <a:p>
            <a:pPr eaLnBrk="1" hangingPunct="1">
              <a:spcBef>
                <a:spcPct val="50000"/>
              </a:spcBef>
            </a:pPr>
            <a:r>
              <a:rPr lang="en-US" sz="1000" dirty="0" smtClean="0">
                <a:solidFill>
                  <a:schemeClr val="bg1"/>
                </a:solidFill>
                <a:latin typeface="Calibri" pitchFamily="-105" charset="0"/>
              </a:rPr>
              <a:t>Green		VR Decommissioning  		in process</a:t>
            </a:r>
          </a:p>
          <a:p>
            <a:pPr eaLnBrk="1" hangingPunct="1">
              <a:spcBef>
                <a:spcPct val="50000"/>
              </a:spcBef>
            </a:pPr>
            <a:r>
              <a:rPr lang="en-US" sz="1000" dirty="0" smtClean="0">
                <a:solidFill>
                  <a:schemeClr val="bg1"/>
                </a:solidFill>
                <a:latin typeface="Calibri" pitchFamily="-105" charset="0"/>
              </a:rPr>
              <a:t>White		VR  has been 			decommissioned</a:t>
            </a:r>
            <a:endParaRPr lang="en-US" sz="1000" dirty="0">
              <a:solidFill>
                <a:schemeClr val="bg1"/>
              </a:solidFill>
              <a:latin typeface="Calibri" pitchFamily="-105" charset="0"/>
            </a:endParaRPr>
          </a:p>
        </p:txBody>
      </p:sp>
      <p:sp>
        <p:nvSpPr>
          <p:cNvPr id="4" name="Slide Number Placeholder 3"/>
          <p:cNvSpPr>
            <a:spLocks noGrp="1"/>
          </p:cNvSpPr>
          <p:nvPr>
            <p:ph type="sldNum" sz="quarter" idx="12"/>
          </p:nvPr>
        </p:nvSpPr>
        <p:spPr/>
        <p:txBody>
          <a:bodyPr/>
          <a:lstStyle/>
          <a:p>
            <a:pPr>
              <a:defRPr/>
            </a:pPr>
            <a:fld id="{CDD5E708-4755-478C-866B-EA288458C822}" type="slidenum">
              <a:rPr lang="en-US" smtClean="0"/>
              <a:pPr>
                <a:defRPr/>
              </a:pPr>
              <a:t>34</a:t>
            </a:fld>
            <a:endParaRPr lang="en-US"/>
          </a:p>
        </p:txBody>
      </p:sp>
    </p:spTree>
    <p:extLst>
      <p:ext uri="{BB962C8B-B14F-4D97-AF65-F5344CB8AC3E}">
        <p14:creationId xmlns:p14="http://schemas.microsoft.com/office/powerpoint/2010/main" val="1328810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638800"/>
            <a:ext cx="9144000" cy="1371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aphicFrame>
        <p:nvGraphicFramePr>
          <p:cNvPr id="19459" name="Object 2"/>
          <p:cNvGraphicFramePr>
            <a:graphicFrameLocks noChangeAspect="1"/>
          </p:cNvGraphicFramePr>
          <p:nvPr>
            <p:extLst>
              <p:ext uri="{D42A27DB-BD31-4B8C-83A1-F6EECF244321}">
                <p14:modId xmlns:p14="http://schemas.microsoft.com/office/powerpoint/2010/main" val="1493441472"/>
              </p:ext>
            </p:extLst>
          </p:nvPr>
        </p:nvGraphicFramePr>
        <p:xfrm>
          <a:off x="215900" y="757238"/>
          <a:ext cx="8318557" cy="6099048"/>
        </p:xfrm>
        <a:graphic>
          <a:graphicData uri="http://schemas.openxmlformats.org/presentationml/2006/ole">
            <mc:AlternateContent xmlns:mc="http://schemas.openxmlformats.org/markup-compatibility/2006">
              <mc:Choice xmlns:v="urn:schemas-microsoft-com:vml" Requires="v">
                <p:oleObj spid="_x0000_s81942" name="Document" r:id="rId4" imgW="8335114" imgH="6123792" progId="Word.Document.8">
                  <p:embed/>
                </p:oleObj>
              </mc:Choice>
              <mc:Fallback>
                <p:oleObj name="Document" r:id="rId4" imgW="8335114" imgH="6123792" progId="Word.Document.8">
                  <p:embed/>
                  <p:pic>
                    <p:nvPicPr>
                      <p:cNvPr id="0" name=""/>
                      <p:cNvPicPr>
                        <a:picLocks noChangeAspect="1" noChangeArrowheads="1"/>
                      </p:cNvPicPr>
                      <p:nvPr/>
                    </p:nvPicPr>
                    <p:blipFill>
                      <a:blip r:embed="rId5"/>
                      <a:srcRect/>
                      <a:stretch>
                        <a:fillRect/>
                      </a:stretch>
                    </p:blipFill>
                    <p:spPr bwMode="auto">
                      <a:xfrm>
                        <a:off x="215900" y="757238"/>
                        <a:ext cx="8318557" cy="609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461" name="Text Box 4"/>
          <p:cNvSpPr txBox="1">
            <a:spLocks noChangeArrowheads="1"/>
          </p:cNvSpPr>
          <p:nvPr/>
        </p:nvSpPr>
        <p:spPr bwMode="auto">
          <a:xfrm>
            <a:off x="249238" y="6451600"/>
            <a:ext cx="6532562" cy="406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ＭＳ Ｐゴシック" pitchFamily="-105" charset="-128"/>
              </a:defRPr>
            </a:lvl1pPr>
            <a:lvl2pPr marL="742950" indent="-285750" eaLnBrk="0" hangingPunct="0">
              <a:defRPr>
                <a:solidFill>
                  <a:schemeClr val="tx1"/>
                </a:solidFill>
                <a:latin typeface="Arial" charset="0"/>
                <a:ea typeface="ＭＳ Ｐゴシック" pitchFamily="-105" charset="-128"/>
              </a:defRPr>
            </a:lvl2pPr>
            <a:lvl3pPr marL="1143000" indent="-228600" eaLnBrk="0" hangingPunct="0">
              <a:defRPr>
                <a:solidFill>
                  <a:schemeClr val="tx1"/>
                </a:solidFill>
                <a:latin typeface="Arial" charset="0"/>
                <a:ea typeface="ＭＳ Ｐゴシック" pitchFamily="-105" charset="-128"/>
              </a:defRPr>
            </a:lvl3pPr>
            <a:lvl4pPr marL="1600200" indent="-228600" eaLnBrk="0" hangingPunct="0">
              <a:defRPr>
                <a:solidFill>
                  <a:schemeClr val="tx1"/>
                </a:solidFill>
                <a:latin typeface="Arial" charset="0"/>
                <a:ea typeface="ＭＳ Ｐゴシック" pitchFamily="-105" charset="-128"/>
              </a:defRPr>
            </a:lvl4pPr>
            <a:lvl5pPr marL="2057400" indent="-228600" eaLnBrk="0" hangingPunct="0">
              <a:defRPr>
                <a:solidFill>
                  <a:schemeClr val="tx1"/>
                </a:solidFill>
                <a:latin typeface="Arial" charset="0"/>
                <a:ea typeface="ＭＳ Ｐゴシック" pitchFamily="-105"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05"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05"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05"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05" charset="-128"/>
              </a:defRPr>
            </a:lvl9pPr>
          </a:lstStyle>
          <a:p>
            <a:pPr eaLnBrk="1" hangingPunct="1">
              <a:spcBef>
                <a:spcPct val="50000"/>
              </a:spcBef>
            </a:pPr>
            <a:r>
              <a:rPr lang="en-US" sz="1000">
                <a:latin typeface="Calibri" pitchFamily="-105" charset="0"/>
              </a:rPr>
              <a:t>Note:  Only certain counties and/or stations based on gasoline throughput are required to be stage II in designated states.  Consult each local state agency for additional information</a:t>
            </a:r>
          </a:p>
        </p:txBody>
      </p:sp>
      <p:sp>
        <p:nvSpPr>
          <p:cNvPr id="19462" name="Rectangle 7"/>
          <p:cNvSpPr>
            <a:spLocks noChangeArrowheads="1"/>
          </p:cNvSpPr>
          <p:nvPr/>
        </p:nvSpPr>
        <p:spPr bwMode="auto">
          <a:xfrm>
            <a:off x="685800" y="793750"/>
            <a:ext cx="77724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600" b="1">
                <a:solidFill>
                  <a:schemeClr val="bg1"/>
                </a:solidFill>
              </a:rPr>
              <a:t>US Vapor Recovery Markets</a:t>
            </a:r>
          </a:p>
        </p:txBody>
      </p:sp>
      <p:sp>
        <p:nvSpPr>
          <p:cNvPr id="19463" name="Title 1"/>
          <p:cNvSpPr>
            <a:spLocks noGrp="1"/>
          </p:cNvSpPr>
          <p:nvPr>
            <p:ph type="title"/>
          </p:nvPr>
        </p:nvSpPr>
        <p:spPr/>
        <p:txBody>
          <a:bodyPr/>
          <a:lstStyle/>
          <a:p>
            <a:r>
              <a:rPr lang="en-US" dirty="0" smtClean="0"/>
              <a:t>Stage II Vapor Recovery Estimated 2015</a:t>
            </a:r>
          </a:p>
        </p:txBody>
      </p:sp>
      <p:sp>
        <p:nvSpPr>
          <p:cNvPr id="9" name="Text Box 3"/>
          <p:cNvSpPr txBox="1">
            <a:spLocks noChangeArrowheads="1"/>
          </p:cNvSpPr>
          <p:nvPr/>
        </p:nvSpPr>
        <p:spPr bwMode="auto">
          <a:xfrm>
            <a:off x="6934200" y="5000163"/>
            <a:ext cx="2209800" cy="1661993"/>
          </a:xfrm>
          <a:prstGeom prst="rect">
            <a:avLst/>
          </a:prstGeom>
          <a:solidFill>
            <a:schemeClr val="tx1"/>
          </a:solidFill>
          <a:ln w="9525">
            <a:solidFill>
              <a:schemeClr val="tx1"/>
            </a:solidFill>
            <a:miter lim="800000"/>
            <a:headEnd/>
            <a:tailEnd/>
          </a:ln>
        </p:spPr>
        <p:txBody>
          <a:bodyPr wrap="square">
            <a:spAutoFit/>
          </a:bodyPr>
          <a:lstStyle>
            <a:lvl1pPr eaLnBrk="0" hangingPunct="0">
              <a:defRPr>
                <a:solidFill>
                  <a:schemeClr val="tx1"/>
                </a:solidFill>
                <a:latin typeface="Arial" charset="0"/>
                <a:ea typeface="ＭＳ Ｐゴシック" pitchFamily="-105" charset="-128"/>
              </a:defRPr>
            </a:lvl1pPr>
            <a:lvl2pPr marL="742950" indent="-285750" eaLnBrk="0" hangingPunct="0">
              <a:defRPr>
                <a:solidFill>
                  <a:schemeClr val="tx1"/>
                </a:solidFill>
                <a:latin typeface="Arial" charset="0"/>
                <a:ea typeface="ＭＳ Ｐゴシック" pitchFamily="-105" charset="-128"/>
              </a:defRPr>
            </a:lvl2pPr>
            <a:lvl3pPr marL="1143000" indent="-228600" eaLnBrk="0" hangingPunct="0">
              <a:defRPr>
                <a:solidFill>
                  <a:schemeClr val="tx1"/>
                </a:solidFill>
                <a:latin typeface="Arial" charset="0"/>
                <a:ea typeface="ＭＳ Ｐゴシック" pitchFamily="-105" charset="-128"/>
              </a:defRPr>
            </a:lvl3pPr>
            <a:lvl4pPr marL="1600200" indent="-228600" eaLnBrk="0" hangingPunct="0">
              <a:defRPr>
                <a:solidFill>
                  <a:schemeClr val="tx1"/>
                </a:solidFill>
                <a:latin typeface="Arial" charset="0"/>
                <a:ea typeface="ＭＳ Ｐゴシック" pitchFamily="-105" charset="-128"/>
              </a:defRPr>
            </a:lvl4pPr>
            <a:lvl5pPr marL="2057400" indent="-228600" eaLnBrk="0" hangingPunct="0">
              <a:defRPr>
                <a:solidFill>
                  <a:schemeClr val="tx1"/>
                </a:solidFill>
                <a:latin typeface="Arial" charset="0"/>
                <a:ea typeface="ＭＳ Ｐゴシック" pitchFamily="-105"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05"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05"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05"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05" charset="-128"/>
              </a:defRPr>
            </a:lvl9pPr>
          </a:lstStyle>
          <a:p>
            <a:pPr algn="ctr" eaLnBrk="1" hangingPunct="1">
              <a:spcBef>
                <a:spcPct val="50000"/>
              </a:spcBef>
            </a:pPr>
            <a:r>
              <a:rPr lang="en-US" sz="1200" u="sng" dirty="0">
                <a:solidFill>
                  <a:schemeClr val="bg1"/>
                </a:solidFill>
                <a:latin typeface="Calibri" pitchFamily="-105" charset="0"/>
              </a:rPr>
              <a:t>Key:</a:t>
            </a:r>
          </a:p>
          <a:p>
            <a:pPr eaLnBrk="1" hangingPunct="1">
              <a:spcBef>
                <a:spcPct val="50000"/>
              </a:spcBef>
            </a:pPr>
            <a:r>
              <a:rPr lang="en-US" sz="1000" dirty="0" smtClean="0">
                <a:solidFill>
                  <a:schemeClr val="bg1"/>
                </a:solidFill>
                <a:latin typeface="Calibri" pitchFamily="-105" charset="0"/>
              </a:rPr>
              <a:t>Red </a:t>
            </a:r>
            <a:r>
              <a:rPr lang="en-US" sz="1000" dirty="0">
                <a:solidFill>
                  <a:schemeClr val="bg1"/>
                </a:solidFill>
                <a:latin typeface="Calibri" pitchFamily="-105" charset="0"/>
              </a:rPr>
              <a:t>		</a:t>
            </a:r>
            <a:r>
              <a:rPr lang="en-US" sz="1000" dirty="0" smtClean="0">
                <a:solidFill>
                  <a:schemeClr val="bg1"/>
                </a:solidFill>
                <a:latin typeface="Calibri" pitchFamily="-105" charset="0"/>
              </a:rPr>
              <a:t>VR Required</a:t>
            </a:r>
            <a:endParaRPr lang="en-US" sz="1000" dirty="0">
              <a:solidFill>
                <a:schemeClr val="bg1"/>
              </a:solidFill>
              <a:latin typeface="Calibri" pitchFamily="-105" charset="0"/>
            </a:endParaRPr>
          </a:p>
          <a:p>
            <a:pPr eaLnBrk="1" hangingPunct="1">
              <a:spcBef>
                <a:spcPct val="50000"/>
              </a:spcBef>
            </a:pPr>
            <a:r>
              <a:rPr lang="en-US" sz="1000" dirty="0" smtClean="0">
                <a:solidFill>
                  <a:schemeClr val="bg1"/>
                </a:solidFill>
                <a:latin typeface="Calibri" pitchFamily="-105" charset="0"/>
              </a:rPr>
              <a:t>Yellow</a:t>
            </a:r>
            <a:r>
              <a:rPr lang="en-US" sz="1000" dirty="0">
                <a:solidFill>
                  <a:schemeClr val="bg1"/>
                </a:solidFill>
                <a:latin typeface="Calibri" pitchFamily="-105" charset="0"/>
              </a:rPr>
              <a:t>	</a:t>
            </a:r>
            <a:r>
              <a:rPr lang="en-US" sz="1000" dirty="0" smtClean="0">
                <a:solidFill>
                  <a:schemeClr val="bg1"/>
                </a:solidFill>
                <a:latin typeface="Calibri" pitchFamily="-105" charset="0"/>
              </a:rPr>
              <a:t>	Dependent on 			Location/Throughput</a:t>
            </a:r>
          </a:p>
          <a:p>
            <a:pPr eaLnBrk="1" hangingPunct="1">
              <a:spcBef>
                <a:spcPct val="50000"/>
              </a:spcBef>
            </a:pPr>
            <a:r>
              <a:rPr lang="en-US" sz="1000" dirty="0" smtClean="0">
                <a:solidFill>
                  <a:schemeClr val="bg1"/>
                </a:solidFill>
                <a:latin typeface="Calibri" pitchFamily="-105" charset="0"/>
              </a:rPr>
              <a:t>Green		VR Decommissioning  		in process</a:t>
            </a:r>
          </a:p>
          <a:p>
            <a:pPr eaLnBrk="1" hangingPunct="1">
              <a:spcBef>
                <a:spcPct val="50000"/>
              </a:spcBef>
            </a:pPr>
            <a:r>
              <a:rPr lang="en-US" sz="1000" dirty="0" smtClean="0">
                <a:solidFill>
                  <a:schemeClr val="bg1"/>
                </a:solidFill>
                <a:latin typeface="Calibri" pitchFamily="-105" charset="0"/>
              </a:rPr>
              <a:t>White		VR  has been 			decommissioned</a:t>
            </a:r>
            <a:endParaRPr lang="en-US" sz="1000" dirty="0">
              <a:solidFill>
                <a:schemeClr val="bg1"/>
              </a:solidFill>
              <a:latin typeface="Calibri" pitchFamily="-105" charset="0"/>
            </a:endParaRPr>
          </a:p>
        </p:txBody>
      </p:sp>
      <p:sp>
        <p:nvSpPr>
          <p:cNvPr id="4" name="Slide Number Placeholder 3"/>
          <p:cNvSpPr>
            <a:spLocks noGrp="1"/>
          </p:cNvSpPr>
          <p:nvPr>
            <p:ph type="sldNum" sz="quarter" idx="12"/>
          </p:nvPr>
        </p:nvSpPr>
        <p:spPr/>
        <p:txBody>
          <a:bodyPr/>
          <a:lstStyle/>
          <a:p>
            <a:pPr>
              <a:defRPr/>
            </a:pPr>
            <a:fld id="{CDD5E708-4755-478C-866B-EA288458C822}" type="slidenum">
              <a:rPr lang="en-US" smtClean="0"/>
              <a:pPr>
                <a:defRPr/>
              </a:pPr>
              <a:t>35</a:t>
            </a:fld>
            <a:endParaRPr lang="en-US"/>
          </a:p>
        </p:txBody>
      </p:sp>
    </p:spTree>
    <p:extLst>
      <p:ext uri="{BB962C8B-B14F-4D97-AF65-F5344CB8AC3E}">
        <p14:creationId xmlns:p14="http://schemas.microsoft.com/office/powerpoint/2010/main" val="242160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638800"/>
            <a:ext cx="9144000" cy="1371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aphicFrame>
        <p:nvGraphicFramePr>
          <p:cNvPr id="20483" name="Object 2"/>
          <p:cNvGraphicFramePr>
            <a:graphicFrameLocks/>
          </p:cNvGraphicFramePr>
          <p:nvPr>
            <p:extLst>
              <p:ext uri="{D42A27DB-BD31-4B8C-83A1-F6EECF244321}">
                <p14:modId xmlns:p14="http://schemas.microsoft.com/office/powerpoint/2010/main" val="2683879741"/>
              </p:ext>
            </p:extLst>
          </p:nvPr>
        </p:nvGraphicFramePr>
        <p:xfrm>
          <a:off x="219456" y="758952"/>
          <a:ext cx="8311896" cy="6053328"/>
        </p:xfrm>
        <a:graphic>
          <a:graphicData uri="http://schemas.openxmlformats.org/presentationml/2006/ole">
            <mc:AlternateContent xmlns:mc="http://schemas.openxmlformats.org/markup-compatibility/2006">
              <mc:Choice xmlns:v="urn:schemas-microsoft-com:vml" Requires="v">
                <p:oleObj spid="_x0000_s82966" name="Document" r:id="rId3" imgW="8335114" imgH="6080936" progId="Word.Document.8">
                  <p:embed/>
                </p:oleObj>
              </mc:Choice>
              <mc:Fallback>
                <p:oleObj name="Document" r:id="rId3" imgW="8335114" imgH="6080936" progId="Word.Document.8">
                  <p:embed/>
                  <p:pic>
                    <p:nvPicPr>
                      <p:cNvPr id="0" name=""/>
                      <p:cNvPicPr preferRelativeResize="0">
                        <a:picLocks noChangeAspect="1" noChangeArrowheads="1"/>
                      </p:cNvPicPr>
                      <p:nvPr/>
                    </p:nvPicPr>
                    <p:blipFill>
                      <a:blip r:embed="rId4"/>
                      <a:srcRect/>
                      <a:stretch>
                        <a:fillRect/>
                      </a:stretch>
                    </p:blipFill>
                    <p:spPr bwMode="auto">
                      <a:xfrm>
                        <a:off x="219456" y="758952"/>
                        <a:ext cx="8311896" cy="6053328"/>
                      </a:xfrm>
                      <a:prstGeom prst="rect">
                        <a:avLst/>
                      </a:prstGeom>
                      <a:noFill/>
                      <a:ln>
                        <a:noFill/>
                      </a:ln>
                      <a:extLst/>
                    </p:spPr>
                  </p:pic>
                </p:oleObj>
              </mc:Fallback>
            </mc:AlternateContent>
          </a:graphicData>
        </a:graphic>
      </p:graphicFrame>
      <p:sp>
        <p:nvSpPr>
          <p:cNvPr id="20485" name="Text Box 4"/>
          <p:cNvSpPr txBox="1">
            <a:spLocks noChangeArrowheads="1"/>
          </p:cNvSpPr>
          <p:nvPr/>
        </p:nvSpPr>
        <p:spPr bwMode="auto">
          <a:xfrm>
            <a:off x="249238" y="6451600"/>
            <a:ext cx="6532562" cy="406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ＭＳ Ｐゴシック" pitchFamily="-105" charset="-128"/>
              </a:defRPr>
            </a:lvl1pPr>
            <a:lvl2pPr marL="742950" indent="-285750" eaLnBrk="0" hangingPunct="0">
              <a:defRPr>
                <a:solidFill>
                  <a:schemeClr val="tx1"/>
                </a:solidFill>
                <a:latin typeface="Arial" charset="0"/>
                <a:ea typeface="ＭＳ Ｐゴシック" pitchFamily="-105" charset="-128"/>
              </a:defRPr>
            </a:lvl2pPr>
            <a:lvl3pPr marL="1143000" indent="-228600" eaLnBrk="0" hangingPunct="0">
              <a:defRPr>
                <a:solidFill>
                  <a:schemeClr val="tx1"/>
                </a:solidFill>
                <a:latin typeface="Arial" charset="0"/>
                <a:ea typeface="ＭＳ Ｐゴシック" pitchFamily="-105" charset="-128"/>
              </a:defRPr>
            </a:lvl3pPr>
            <a:lvl4pPr marL="1600200" indent="-228600" eaLnBrk="0" hangingPunct="0">
              <a:defRPr>
                <a:solidFill>
                  <a:schemeClr val="tx1"/>
                </a:solidFill>
                <a:latin typeface="Arial" charset="0"/>
                <a:ea typeface="ＭＳ Ｐゴシック" pitchFamily="-105" charset="-128"/>
              </a:defRPr>
            </a:lvl4pPr>
            <a:lvl5pPr marL="2057400" indent="-228600" eaLnBrk="0" hangingPunct="0">
              <a:defRPr>
                <a:solidFill>
                  <a:schemeClr val="tx1"/>
                </a:solidFill>
                <a:latin typeface="Arial" charset="0"/>
                <a:ea typeface="ＭＳ Ｐゴシック" pitchFamily="-105"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05"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05"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05"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05" charset="-128"/>
              </a:defRPr>
            </a:lvl9pPr>
          </a:lstStyle>
          <a:p>
            <a:pPr eaLnBrk="1" hangingPunct="1">
              <a:spcBef>
                <a:spcPct val="50000"/>
              </a:spcBef>
            </a:pPr>
            <a:r>
              <a:rPr lang="en-US" sz="1000" dirty="0">
                <a:latin typeface="Calibri" pitchFamily="-105" charset="0"/>
              </a:rPr>
              <a:t>Note:  Only certain counties and/or stations based on gasoline throughput are required to be stage II in designated states.  Consult each local state agency for additional information</a:t>
            </a:r>
          </a:p>
        </p:txBody>
      </p:sp>
      <p:sp>
        <p:nvSpPr>
          <p:cNvPr id="9" name="Text Box 3"/>
          <p:cNvSpPr txBox="1">
            <a:spLocks noChangeArrowheads="1"/>
          </p:cNvSpPr>
          <p:nvPr/>
        </p:nvSpPr>
        <p:spPr bwMode="auto">
          <a:xfrm>
            <a:off x="6934200" y="5000163"/>
            <a:ext cx="2209800" cy="1661993"/>
          </a:xfrm>
          <a:prstGeom prst="rect">
            <a:avLst/>
          </a:prstGeom>
          <a:solidFill>
            <a:schemeClr val="tx1"/>
          </a:solidFill>
          <a:ln w="9525">
            <a:solidFill>
              <a:schemeClr val="tx1"/>
            </a:solidFill>
            <a:miter lim="800000"/>
            <a:headEnd/>
            <a:tailEnd/>
          </a:ln>
        </p:spPr>
        <p:txBody>
          <a:bodyPr wrap="square">
            <a:spAutoFit/>
          </a:bodyPr>
          <a:lstStyle>
            <a:lvl1pPr eaLnBrk="0" hangingPunct="0">
              <a:defRPr>
                <a:solidFill>
                  <a:schemeClr val="tx1"/>
                </a:solidFill>
                <a:latin typeface="Arial" charset="0"/>
                <a:ea typeface="ＭＳ Ｐゴシック" pitchFamily="-105" charset="-128"/>
              </a:defRPr>
            </a:lvl1pPr>
            <a:lvl2pPr marL="742950" indent="-285750" eaLnBrk="0" hangingPunct="0">
              <a:defRPr>
                <a:solidFill>
                  <a:schemeClr val="tx1"/>
                </a:solidFill>
                <a:latin typeface="Arial" charset="0"/>
                <a:ea typeface="ＭＳ Ｐゴシック" pitchFamily="-105" charset="-128"/>
              </a:defRPr>
            </a:lvl2pPr>
            <a:lvl3pPr marL="1143000" indent="-228600" eaLnBrk="0" hangingPunct="0">
              <a:defRPr>
                <a:solidFill>
                  <a:schemeClr val="tx1"/>
                </a:solidFill>
                <a:latin typeface="Arial" charset="0"/>
                <a:ea typeface="ＭＳ Ｐゴシック" pitchFamily="-105" charset="-128"/>
              </a:defRPr>
            </a:lvl3pPr>
            <a:lvl4pPr marL="1600200" indent="-228600" eaLnBrk="0" hangingPunct="0">
              <a:defRPr>
                <a:solidFill>
                  <a:schemeClr val="tx1"/>
                </a:solidFill>
                <a:latin typeface="Arial" charset="0"/>
                <a:ea typeface="ＭＳ Ｐゴシック" pitchFamily="-105" charset="-128"/>
              </a:defRPr>
            </a:lvl4pPr>
            <a:lvl5pPr marL="2057400" indent="-228600" eaLnBrk="0" hangingPunct="0">
              <a:defRPr>
                <a:solidFill>
                  <a:schemeClr val="tx1"/>
                </a:solidFill>
                <a:latin typeface="Arial" charset="0"/>
                <a:ea typeface="ＭＳ Ｐゴシック" pitchFamily="-105"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05"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05"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05"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05" charset="-128"/>
              </a:defRPr>
            </a:lvl9pPr>
          </a:lstStyle>
          <a:p>
            <a:pPr algn="ctr" eaLnBrk="1" hangingPunct="1">
              <a:spcBef>
                <a:spcPct val="50000"/>
              </a:spcBef>
            </a:pPr>
            <a:r>
              <a:rPr lang="en-US" sz="1200" u="sng" dirty="0">
                <a:solidFill>
                  <a:schemeClr val="bg1"/>
                </a:solidFill>
                <a:latin typeface="Calibri" pitchFamily="-105" charset="0"/>
              </a:rPr>
              <a:t>Key:</a:t>
            </a:r>
          </a:p>
          <a:p>
            <a:pPr eaLnBrk="1" hangingPunct="1">
              <a:spcBef>
                <a:spcPct val="50000"/>
              </a:spcBef>
            </a:pPr>
            <a:r>
              <a:rPr lang="en-US" sz="1000" dirty="0" smtClean="0">
                <a:solidFill>
                  <a:schemeClr val="bg1"/>
                </a:solidFill>
                <a:latin typeface="Calibri" pitchFamily="-105" charset="0"/>
              </a:rPr>
              <a:t>Red </a:t>
            </a:r>
            <a:r>
              <a:rPr lang="en-US" sz="1000" dirty="0">
                <a:solidFill>
                  <a:schemeClr val="bg1"/>
                </a:solidFill>
                <a:latin typeface="Calibri" pitchFamily="-105" charset="0"/>
              </a:rPr>
              <a:t>		</a:t>
            </a:r>
            <a:r>
              <a:rPr lang="en-US" sz="1000" dirty="0" smtClean="0">
                <a:solidFill>
                  <a:schemeClr val="bg1"/>
                </a:solidFill>
                <a:latin typeface="Calibri" pitchFamily="-105" charset="0"/>
              </a:rPr>
              <a:t>VR Required</a:t>
            </a:r>
            <a:endParaRPr lang="en-US" sz="1000" dirty="0">
              <a:solidFill>
                <a:schemeClr val="bg1"/>
              </a:solidFill>
              <a:latin typeface="Calibri" pitchFamily="-105" charset="0"/>
            </a:endParaRPr>
          </a:p>
          <a:p>
            <a:pPr eaLnBrk="1" hangingPunct="1">
              <a:spcBef>
                <a:spcPct val="50000"/>
              </a:spcBef>
            </a:pPr>
            <a:r>
              <a:rPr lang="en-US" sz="1000" dirty="0" smtClean="0">
                <a:solidFill>
                  <a:schemeClr val="bg1"/>
                </a:solidFill>
                <a:latin typeface="Calibri" pitchFamily="-105" charset="0"/>
              </a:rPr>
              <a:t>Yellow</a:t>
            </a:r>
            <a:r>
              <a:rPr lang="en-US" sz="1000" dirty="0">
                <a:solidFill>
                  <a:schemeClr val="bg1"/>
                </a:solidFill>
                <a:latin typeface="Calibri" pitchFamily="-105" charset="0"/>
              </a:rPr>
              <a:t>	</a:t>
            </a:r>
            <a:r>
              <a:rPr lang="en-US" sz="1000" dirty="0" smtClean="0">
                <a:solidFill>
                  <a:schemeClr val="bg1"/>
                </a:solidFill>
                <a:latin typeface="Calibri" pitchFamily="-105" charset="0"/>
              </a:rPr>
              <a:t>	Dependent on 			Location/Throughput</a:t>
            </a:r>
          </a:p>
          <a:p>
            <a:pPr eaLnBrk="1" hangingPunct="1">
              <a:spcBef>
                <a:spcPct val="50000"/>
              </a:spcBef>
            </a:pPr>
            <a:r>
              <a:rPr lang="en-US" sz="1000" dirty="0" smtClean="0">
                <a:solidFill>
                  <a:schemeClr val="bg1"/>
                </a:solidFill>
                <a:latin typeface="Calibri" pitchFamily="-105" charset="0"/>
              </a:rPr>
              <a:t>Green		VR Decommissioning  		in process</a:t>
            </a:r>
          </a:p>
          <a:p>
            <a:pPr eaLnBrk="1" hangingPunct="1">
              <a:spcBef>
                <a:spcPct val="50000"/>
              </a:spcBef>
            </a:pPr>
            <a:r>
              <a:rPr lang="en-US" sz="1000" dirty="0" smtClean="0">
                <a:solidFill>
                  <a:schemeClr val="bg1"/>
                </a:solidFill>
                <a:latin typeface="Calibri" pitchFamily="-105" charset="0"/>
              </a:rPr>
              <a:t>White		VR  has been 			decommissioned</a:t>
            </a:r>
            <a:endParaRPr lang="en-US" sz="1000" dirty="0">
              <a:solidFill>
                <a:schemeClr val="bg1"/>
              </a:solidFill>
              <a:latin typeface="Calibri" pitchFamily="-105" charset="0"/>
            </a:endParaRPr>
          </a:p>
        </p:txBody>
      </p:sp>
      <p:sp>
        <p:nvSpPr>
          <p:cNvPr id="20486" name="Rectangle 7"/>
          <p:cNvSpPr>
            <a:spLocks noChangeArrowheads="1"/>
          </p:cNvSpPr>
          <p:nvPr/>
        </p:nvSpPr>
        <p:spPr bwMode="auto">
          <a:xfrm>
            <a:off x="685800" y="793750"/>
            <a:ext cx="77724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600" b="1">
                <a:solidFill>
                  <a:schemeClr val="bg1"/>
                </a:solidFill>
              </a:rPr>
              <a:t>US Vapor Recovery Markets</a:t>
            </a:r>
          </a:p>
        </p:txBody>
      </p:sp>
      <p:sp>
        <p:nvSpPr>
          <p:cNvPr id="20487" name="Title 1"/>
          <p:cNvSpPr>
            <a:spLocks noGrp="1"/>
          </p:cNvSpPr>
          <p:nvPr>
            <p:ph type="title"/>
          </p:nvPr>
        </p:nvSpPr>
        <p:spPr/>
        <p:txBody>
          <a:bodyPr/>
          <a:lstStyle/>
          <a:p>
            <a:r>
              <a:rPr lang="en-US" dirty="0" smtClean="0"/>
              <a:t>Stage II Vapor Recovery Estimated 2016+</a:t>
            </a:r>
          </a:p>
        </p:txBody>
      </p:sp>
      <p:sp>
        <p:nvSpPr>
          <p:cNvPr id="4" name="Slide Number Placeholder 3"/>
          <p:cNvSpPr>
            <a:spLocks noGrp="1"/>
          </p:cNvSpPr>
          <p:nvPr>
            <p:ph type="sldNum" sz="quarter" idx="12"/>
          </p:nvPr>
        </p:nvSpPr>
        <p:spPr/>
        <p:txBody>
          <a:bodyPr/>
          <a:lstStyle/>
          <a:p>
            <a:pPr>
              <a:defRPr/>
            </a:pPr>
            <a:fld id="{CDD5E708-4755-478C-866B-EA288458C822}" type="slidenum">
              <a:rPr lang="en-US" smtClean="0"/>
              <a:pPr>
                <a:defRPr/>
              </a:pPr>
              <a:t>36</a:t>
            </a:fld>
            <a:endParaRPr lang="en-US"/>
          </a:p>
        </p:txBody>
      </p:sp>
    </p:spTree>
    <p:extLst>
      <p:ext uri="{BB962C8B-B14F-4D97-AF65-F5344CB8AC3E}">
        <p14:creationId xmlns:p14="http://schemas.microsoft.com/office/powerpoint/2010/main" val="2788121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t>OPW Offers </a:t>
            </a:r>
            <a:r>
              <a:rPr lang="en-US" dirty="0" err="1" smtClean="0"/>
              <a:t>conVRsion</a:t>
            </a:r>
            <a:r>
              <a:rPr lang="en-US" dirty="0" smtClean="0"/>
              <a:t> Kits</a:t>
            </a:r>
          </a:p>
        </p:txBody>
      </p:sp>
      <p:sp>
        <p:nvSpPr>
          <p:cNvPr id="21507"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05" charset="-128"/>
              </a:defRPr>
            </a:lvl1pPr>
            <a:lvl2pPr marL="742950" indent="-285750" eaLnBrk="0" hangingPunct="0">
              <a:defRPr>
                <a:solidFill>
                  <a:schemeClr val="tx1"/>
                </a:solidFill>
                <a:latin typeface="Arial" charset="0"/>
                <a:ea typeface="ＭＳ Ｐゴシック" pitchFamily="-105" charset="-128"/>
              </a:defRPr>
            </a:lvl2pPr>
            <a:lvl3pPr marL="1143000" indent="-228600" eaLnBrk="0" hangingPunct="0">
              <a:defRPr>
                <a:solidFill>
                  <a:schemeClr val="tx1"/>
                </a:solidFill>
                <a:latin typeface="Arial" charset="0"/>
                <a:ea typeface="ＭＳ Ｐゴシック" pitchFamily="-105" charset="-128"/>
              </a:defRPr>
            </a:lvl3pPr>
            <a:lvl4pPr marL="1600200" indent="-228600" eaLnBrk="0" hangingPunct="0">
              <a:defRPr>
                <a:solidFill>
                  <a:schemeClr val="tx1"/>
                </a:solidFill>
                <a:latin typeface="Arial" charset="0"/>
                <a:ea typeface="ＭＳ Ｐゴシック" pitchFamily="-105" charset="-128"/>
              </a:defRPr>
            </a:lvl4pPr>
            <a:lvl5pPr marL="2057400" indent="-228600" eaLnBrk="0" hangingPunct="0">
              <a:defRPr>
                <a:solidFill>
                  <a:schemeClr val="tx1"/>
                </a:solidFill>
                <a:latin typeface="Arial" charset="0"/>
                <a:ea typeface="ＭＳ Ｐゴシック" pitchFamily="-105"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05"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05"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05"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05" charset="-128"/>
              </a:defRPr>
            </a:lvl9pPr>
          </a:lstStyle>
          <a:p>
            <a:pPr eaLnBrk="1" hangingPunct="1"/>
            <a:fld id="{403A6F82-C14E-4C3E-9AE1-FCC9013D1AA7}" type="slidenum">
              <a:rPr lang="en-US" smtClean="0">
                <a:solidFill>
                  <a:srgbClr val="0663B5"/>
                </a:solidFill>
                <a:latin typeface="Calibri" pitchFamily="-105" charset="0"/>
              </a:rPr>
              <a:pPr eaLnBrk="1" hangingPunct="1"/>
              <a:t>37</a:t>
            </a:fld>
            <a:endParaRPr lang="en-US" smtClean="0">
              <a:solidFill>
                <a:srgbClr val="0663B5"/>
              </a:solidFill>
              <a:latin typeface="Calibri" pitchFamily="-105" charset="0"/>
            </a:endParaRPr>
          </a:p>
        </p:txBody>
      </p:sp>
      <p:grpSp>
        <p:nvGrpSpPr>
          <p:cNvPr id="3" name="Group 2"/>
          <p:cNvGrpSpPr/>
          <p:nvPr/>
        </p:nvGrpSpPr>
        <p:grpSpPr>
          <a:xfrm>
            <a:off x="466725" y="2514600"/>
            <a:ext cx="8188325" cy="2995613"/>
            <a:chOff x="466725" y="2514600"/>
            <a:chExt cx="8188325" cy="2995613"/>
          </a:xfrm>
        </p:grpSpPr>
        <p:sp>
          <p:nvSpPr>
            <p:cNvPr id="15" name="Rounded Rectangle 14"/>
            <p:cNvSpPr/>
            <p:nvPr/>
          </p:nvSpPr>
          <p:spPr>
            <a:xfrm>
              <a:off x="4775200" y="2514600"/>
              <a:ext cx="3879850" cy="28956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Content Placeholder 2"/>
            <p:cNvSpPr txBox="1">
              <a:spLocks/>
            </p:cNvSpPr>
            <p:nvPr/>
          </p:nvSpPr>
          <p:spPr bwMode="auto">
            <a:xfrm>
              <a:off x="4933950" y="3733800"/>
              <a:ext cx="3644900"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05" charset="-128"/>
                </a:defRPr>
              </a:lvl1pPr>
              <a:lvl2pPr marL="742950" indent="-285750" eaLnBrk="0" hangingPunct="0">
                <a:defRPr>
                  <a:solidFill>
                    <a:schemeClr val="tx1"/>
                  </a:solidFill>
                  <a:latin typeface="Arial" charset="0"/>
                  <a:ea typeface="ＭＳ Ｐゴシック" pitchFamily="-105" charset="-128"/>
                </a:defRPr>
              </a:lvl2pPr>
              <a:lvl3pPr marL="1143000" indent="-228600" eaLnBrk="0" hangingPunct="0">
                <a:defRPr>
                  <a:solidFill>
                    <a:schemeClr val="tx1"/>
                  </a:solidFill>
                  <a:latin typeface="Arial" charset="0"/>
                  <a:ea typeface="ＭＳ Ｐゴシック" pitchFamily="-105" charset="-128"/>
                </a:defRPr>
              </a:lvl3pPr>
              <a:lvl4pPr marL="1600200" indent="-228600" eaLnBrk="0" hangingPunct="0">
                <a:defRPr>
                  <a:solidFill>
                    <a:schemeClr val="tx1"/>
                  </a:solidFill>
                  <a:latin typeface="Arial" charset="0"/>
                  <a:ea typeface="ＭＳ Ｐゴシック" pitchFamily="-105" charset="-128"/>
                </a:defRPr>
              </a:lvl4pPr>
              <a:lvl5pPr marL="2057400" indent="-228600" eaLnBrk="0" hangingPunct="0">
                <a:defRPr>
                  <a:solidFill>
                    <a:schemeClr val="tx1"/>
                  </a:solidFill>
                  <a:latin typeface="Arial" charset="0"/>
                  <a:ea typeface="ＭＳ Ｐゴシック" pitchFamily="-105"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05"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05"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05"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05" charset="-128"/>
                </a:defRPr>
              </a:lvl9pPr>
            </a:lstStyle>
            <a:p>
              <a:pPr>
                <a:spcBef>
                  <a:spcPct val="20000"/>
                </a:spcBef>
                <a:buClr>
                  <a:srgbClr val="0663B5"/>
                </a:buClr>
                <a:buFont typeface="Wingdings" pitchFamily="-105" charset="2"/>
                <a:buNone/>
              </a:pPr>
              <a:r>
                <a:rPr lang="en-US" sz="2000" b="1">
                  <a:latin typeface="Franklin Gothic Demi Cond" pitchFamily="34" charset="0"/>
                </a:rPr>
                <a:t>AstroB Nozzle</a:t>
              </a:r>
            </a:p>
            <a:p>
              <a:pPr>
                <a:spcBef>
                  <a:spcPct val="20000"/>
                </a:spcBef>
                <a:buClr>
                  <a:srgbClr val="0663B5"/>
                </a:buClr>
                <a:buFont typeface="Wingdings" pitchFamily="-105" charset="2"/>
                <a:buNone/>
              </a:pPr>
              <a:r>
                <a:rPr lang="en-US" sz="2000" b="1">
                  <a:latin typeface="Franklin Gothic Demi Cond" pitchFamily="34" charset="0"/>
                </a:rPr>
                <a:t>66V Breakaway</a:t>
              </a:r>
            </a:p>
            <a:p>
              <a:pPr>
                <a:spcBef>
                  <a:spcPct val="20000"/>
                </a:spcBef>
                <a:buClr>
                  <a:srgbClr val="0663B5"/>
                </a:buClr>
                <a:buFont typeface="Wingdings" pitchFamily="-105" charset="2"/>
                <a:buNone/>
              </a:pPr>
              <a:r>
                <a:rPr lang="en-US" sz="2000" b="1">
                  <a:latin typeface="Franklin Gothic Demi Cond" pitchFamily="34" charset="0"/>
                </a:rPr>
                <a:t>241TPS Swivel</a:t>
              </a:r>
            </a:p>
            <a:p>
              <a:pPr>
                <a:spcBef>
                  <a:spcPct val="20000"/>
                </a:spcBef>
                <a:buClr>
                  <a:srgbClr val="0663B5"/>
                </a:buClr>
                <a:buFont typeface="Wingdings" pitchFamily="-105" charset="2"/>
                <a:buNone/>
              </a:pPr>
              <a:r>
                <a:rPr lang="en-US" sz="2000" b="1">
                  <a:latin typeface="Franklin Gothic Demi Cond" pitchFamily="34" charset="0"/>
                </a:rPr>
                <a:t>VR Adaptor</a:t>
              </a:r>
            </a:p>
          </p:txBody>
        </p:sp>
        <p:sp>
          <p:nvSpPr>
            <p:cNvPr id="13" name="Rounded Rectangle 12"/>
            <p:cNvSpPr/>
            <p:nvPr/>
          </p:nvSpPr>
          <p:spPr>
            <a:xfrm>
              <a:off x="466725" y="2514600"/>
              <a:ext cx="4035425" cy="28956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7"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3250" y="2724150"/>
              <a:ext cx="3762375"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33950" y="2724150"/>
              <a:ext cx="3581400" cy="99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ontent Placeholder 2"/>
            <p:cNvSpPr txBox="1">
              <a:spLocks/>
            </p:cNvSpPr>
            <p:nvPr/>
          </p:nvSpPr>
          <p:spPr bwMode="auto">
            <a:xfrm>
              <a:off x="784225" y="3733800"/>
              <a:ext cx="3644900"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05" charset="-128"/>
                </a:defRPr>
              </a:lvl1pPr>
              <a:lvl2pPr marL="742950" indent="-285750" eaLnBrk="0" hangingPunct="0">
                <a:defRPr>
                  <a:solidFill>
                    <a:schemeClr val="tx1"/>
                  </a:solidFill>
                  <a:latin typeface="Arial" charset="0"/>
                  <a:ea typeface="ＭＳ Ｐゴシック" pitchFamily="-105" charset="-128"/>
                </a:defRPr>
              </a:lvl2pPr>
              <a:lvl3pPr marL="1143000" indent="-228600" eaLnBrk="0" hangingPunct="0">
                <a:defRPr>
                  <a:solidFill>
                    <a:schemeClr val="tx1"/>
                  </a:solidFill>
                  <a:latin typeface="Arial" charset="0"/>
                  <a:ea typeface="ＭＳ Ｐゴシック" pitchFamily="-105" charset="-128"/>
                </a:defRPr>
              </a:lvl3pPr>
              <a:lvl4pPr marL="1600200" indent="-228600" eaLnBrk="0" hangingPunct="0">
                <a:defRPr>
                  <a:solidFill>
                    <a:schemeClr val="tx1"/>
                  </a:solidFill>
                  <a:latin typeface="Arial" charset="0"/>
                  <a:ea typeface="ＭＳ Ｐゴシック" pitchFamily="-105" charset="-128"/>
                </a:defRPr>
              </a:lvl4pPr>
              <a:lvl5pPr marL="2057400" indent="-228600" eaLnBrk="0" hangingPunct="0">
                <a:defRPr>
                  <a:solidFill>
                    <a:schemeClr val="tx1"/>
                  </a:solidFill>
                  <a:latin typeface="Arial" charset="0"/>
                  <a:ea typeface="ＭＳ Ｐゴシック" pitchFamily="-105"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05"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05"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05"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05" charset="-128"/>
                </a:defRPr>
              </a:lvl9pPr>
            </a:lstStyle>
            <a:p>
              <a:pPr>
                <a:spcBef>
                  <a:spcPct val="20000"/>
                </a:spcBef>
                <a:buClr>
                  <a:srgbClr val="0663B5"/>
                </a:buClr>
                <a:buFont typeface="Wingdings" pitchFamily="-105" charset="2"/>
                <a:buNone/>
              </a:pPr>
              <a:r>
                <a:rPr lang="en-US" sz="2000" b="1" dirty="0">
                  <a:latin typeface="Franklin Gothic Demi Cond" pitchFamily="34" charset="0"/>
                </a:rPr>
                <a:t>11B Nozzle</a:t>
              </a:r>
            </a:p>
            <a:p>
              <a:pPr>
                <a:spcBef>
                  <a:spcPct val="20000"/>
                </a:spcBef>
                <a:buClr>
                  <a:srgbClr val="0663B5"/>
                </a:buClr>
                <a:buFont typeface="Wingdings" pitchFamily="-105" charset="2"/>
                <a:buNone/>
              </a:pPr>
              <a:r>
                <a:rPr lang="en-US" sz="2000" b="1" dirty="0">
                  <a:latin typeface="Franklin Gothic Demi Cond" pitchFamily="34" charset="0"/>
                </a:rPr>
                <a:t>66REC Breakaway</a:t>
              </a:r>
            </a:p>
            <a:p>
              <a:pPr>
                <a:spcBef>
                  <a:spcPct val="20000"/>
                </a:spcBef>
                <a:buClr>
                  <a:srgbClr val="0663B5"/>
                </a:buClr>
                <a:buFont typeface="Wingdings" pitchFamily="-105" charset="2"/>
                <a:buNone/>
              </a:pPr>
              <a:r>
                <a:rPr lang="en-US" sz="2000" b="1" dirty="0">
                  <a:latin typeface="Franklin Gothic Demi Cond" pitchFamily="34" charset="0"/>
                </a:rPr>
                <a:t>45 Swivel</a:t>
              </a:r>
            </a:p>
            <a:p>
              <a:pPr>
                <a:spcBef>
                  <a:spcPct val="20000"/>
                </a:spcBef>
                <a:buClr>
                  <a:srgbClr val="0663B5"/>
                </a:buClr>
                <a:buFont typeface="Wingdings" pitchFamily="-105" charset="2"/>
                <a:buNone/>
              </a:pPr>
              <a:r>
                <a:rPr lang="en-US" sz="2000" b="1" dirty="0">
                  <a:latin typeface="Franklin Gothic Demi Cond" pitchFamily="34" charset="0"/>
                </a:rPr>
                <a:t>VR Adaptor</a:t>
              </a:r>
            </a:p>
          </p:txBody>
        </p:sp>
        <p:pic>
          <p:nvPicPr>
            <p:cNvPr id="21514" name="Picture 4" descr="OPW VAR 72 Vac-Assist to Conventional Adapto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27960" y="3713480"/>
              <a:ext cx="1066800" cy="124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6" descr="http://www.deanhouston.com/opw/email/images/28C.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44900" y="3844928"/>
              <a:ext cx="784225" cy="979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8"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29400" y="3713074"/>
              <a:ext cx="1700213"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Box 1"/>
          <p:cNvSpPr txBox="1"/>
          <p:nvPr/>
        </p:nvSpPr>
        <p:spPr>
          <a:xfrm>
            <a:off x="533400" y="762000"/>
            <a:ext cx="8045450" cy="1249573"/>
          </a:xfrm>
          <a:prstGeom prst="rect">
            <a:avLst/>
          </a:prstGeom>
          <a:noFill/>
        </p:spPr>
        <p:txBody>
          <a:bodyPr wrap="square" rtlCol="0">
            <a:spAutoFit/>
          </a:bodyPr>
          <a:lstStyle/>
          <a:p>
            <a:pPr marL="284163" indent="-284163" eaLnBrk="0" hangingPunct="0">
              <a:lnSpc>
                <a:spcPct val="90000"/>
              </a:lnSpc>
              <a:spcBef>
                <a:spcPct val="20000"/>
              </a:spcBef>
              <a:buClr>
                <a:srgbClr val="0663B5"/>
              </a:buClr>
              <a:buFont typeface="Wingdings" pitchFamily="2" charset="2"/>
              <a:buChar char="§"/>
            </a:pPr>
            <a:r>
              <a:rPr lang="en-US" sz="1600" b="1" dirty="0">
                <a:ea typeface="ＭＳ Ｐゴシック" pitchFamily="-105" charset="-128"/>
                <a:cs typeface="ＭＳ Ｐゴシック" pitchFamily="-105" charset="-128"/>
              </a:rPr>
              <a:t>PEI RP-300 (Rev. 09) Section 14 “Decommissioning Stage II Vapor-Recovery Piping”, Para. 14.6.9 </a:t>
            </a:r>
            <a:r>
              <a:rPr lang="en-US" sz="1600" b="1" dirty="0" smtClean="0">
                <a:ea typeface="ＭＳ Ｐゴシック" pitchFamily="-105" charset="-128"/>
                <a:cs typeface="ＭＳ Ｐゴシック" pitchFamily="-105" charset="-128"/>
              </a:rPr>
              <a:t>states…</a:t>
            </a:r>
          </a:p>
          <a:p>
            <a:pPr lvl="1" eaLnBrk="0" hangingPunct="0">
              <a:lnSpc>
                <a:spcPct val="90000"/>
              </a:lnSpc>
              <a:spcBef>
                <a:spcPct val="20000"/>
              </a:spcBef>
              <a:buClr>
                <a:srgbClr val="0663B5"/>
              </a:buClr>
            </a:pPr>
            <a:r>
              <a:rPr lang="en-US" sz="1600" dirty="0" smtClean="0">
                <a:ea typeface="ＭＳ Ｐゴシック" pitchFamily="-105" charset="-128"/>
                <a:cs typeface="ＭＳ Ｐゴシック" pitchFamily="-105" charset="-128"/>
              </a:rPr>
              <a:t>“</a:t>
            </a:r>
            <a:r>
              <a:rPr lang="en-US" sz="1600" dirty="0">
                <a:solidFill>
                  <a:srgbClr val="FF0000"/>
                </a:solidFill>
                <a:ea typeface="ＭＳ Ｐゴシック" pitchFamily="-105" charset="-128"/>
                <a:cs typeface="ＭＳ Ｐゴシック" pitchFamily="-105" charset="-128"/>
              </a:rPr>
              <a:t>Replace all the Stage II hanging </a:t>
            </a:r>
            <a:r>
              <a:rPr lang="en-US" sz="1600" dirty="0" smtClean="0">
                <a:solidFill>
                  <a:srgbClr val="FF0000"/>
                </a:solidFill>
                <a:ea typeface="ＭＳ Ｐゴシック" pitchFamily="-105" charset="-128"/>
                <a:cs typeface="ＭＳ Ｐゴシック" pitchFamily="-105" charset="-128"/>
              </a:rPr>
              <a:t>hardware with conventional hanging hardware. </a:t>
            </a:r>
            <a:r>
              <a:rPr lang="en-US" sz="1600" dirty="0">
                <a:ea typeface="ＭＳ Ｐゴシック" pitchFamily="-105" charset="-128"/>
                <a:cs typeface="ＭＳ Ｐゴシック" pitchFamily="-105" charset="-128"/>
              </a:rPr>
              <a:t>This applies to both balance and vacuum-assist hanging </a:t>
            </a:r>
            <a:r>
              <a:rPr lang="en-US" sz="1600" dirty="0" smtClean="0">
                <a:ea typeface="ＭＳ Ｐゴシック" pitchFamily="-105" charset="-128"/>
                <a:cs typeface="ＭＳ Ｐゴシック" pitchFamily="-105" charset="-128"/>
              </a:rPr>
              <a:t>hardware…install an adaptor fitting to convert the fuel outlet to a non-vapor-recovery fitting.” </a:t>
            </a:r>
            <a:endParaRPr lang="en-US" sz="1600" dirty="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4230559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6"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r="49023"/>
          <a:stretch/>
        </p:blipFill>
        <p:spPr bwMode="auto">
          <a:xfrm>
            <a:off x="607356" y="701675"/>
            <a:ext cx="4157526" cy="5385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6" name="Title 1"/>
          <p:cNvSpPr>
            <a:spLocks noGrp="1"/>
          </p:cNvSpPr>
          <p:nvPr>
            <p:ph type="title"/>
          </p:nvPr>
        </p:nvSpPr>
        <p:spPr/>
        <p:txBody>
          <a:bodyPr/>
          <a:lstStyle/>
          <a:p>
            <a:r>
              <a:rPr lang="en-US" dirty="0" smtClean="0"/>
              <a:t>OPW Offers </a:t>
            </a:r>
            <a:r>
              <a:rPr lang="en-US" dirty="0" err="1" smtClean="0"/>
              <a:t>conVRsion</a:t>
            </a:r>
            <a:r>
              <a:rPr lang="en-US" dirty="0" smtClean="0"/>
              <a:t> Kits</a:t>
            </a:r>
          </a:p>
        </p:txBody>
      </p:sp>
      <p:pic>
        <p:nvPicPr>
          <p:cNvPr id="2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50978" b="9166"/>
          <a:stretch/>
        </p:blipFill>
        <p:spPr bwMode="auto">
          <a:xfrm>
            <a:off x="4764882" y="701675"/>
            <a:ext cx="3998118" cy="4891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3410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6200" y="304800"/>
            <a:ext cx="7772400" cy="425450"/>
          </a:xfrm>
        </p:spPr>
        <p:txBody>
          <a:bodyPr/>
          <a:lstStyle/>
          <a:p>
            <a:r>
              <a:rPr lang="en-US" smtClean="0">
                <a:latin typeface="Arial Rounded MT Bold" pitchFamily="34" charset="0"/>
                <a:ea typeface="ＭＳ Ｐゴシック" charset="-128"/>
              </a:rPr>
              <a:t>Diesel Automatic Shut-Off Nozzles</a:t>
            </a:r>
          </a:p>
        </p:txBody>
      </p:sp>
      <p:graphicFrame>
        <p:nvGraphicFramePr>
          <p:cNvPr id="23555" name="Object 6"/>
          <p:cNvGraphicFramePr>
            <a:graphicFrameLocks noGrp="1" noChangeAspect="1"/>
          </p:cNvGraphicFramePr>
          <p:nvPr>
            <p:ph sz="half" idx="1"/>
            <p:extLst>
              <p:ext uri="{D42A27DB-BD31-4B8C-83A1-F6EECF244321}">
                <p14:modId xmlns:p14="http://schemas.microsoft.com/office/powerpoint/2010/main" val="3073560156"/>
              </p:ext>
            </p:extLst>
          </p:nvPr>
        </p:nvGraphicFramePr>
        <p:xfrm>
          <a:off x="4289425" y="1073150"/>
          <a:ext cx="1982788" cy="1379538"/>
        </p:xfrm>
        <a:graphic>
          <a:graphicData uri="http://schemas.openxmlformats.org/presentationml/2006/ole">
            <mc:AlternateContent xmlns:mc="http://schemas.openxmlformats.org/markup-compatibility/2006">
              <mc:Choice xmlns:v="urn:schemas-microsoft-com:vml" Requires="v">
                <p:oleObj spid="_x0000_s76842" r:id="rId3" imgW="3476190" imgH="2419048" progId="">
                  <p:embed/>
                </p:oleObj>
              </mc:Choice>
              <mc:Fallback>
                <p:oleObj r:id="rId3" imgW="3476190" imgH="24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9425" y="1073150"/>
                        <a:ext cx="1982788" cy="13795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56" name="Object 8"/>
          <p:cNvGraphicFramePr>
            <a:graphicFrameLocks noGrp="1" noChangeAspect="1"/>
          </p:cNvGraphicFramePr>
          <p:nvPr>
            <p:ph sz="quarter" idx="2"/>
            <p:extLst>
              <p:ext uri="{D42A27DB-BD31-4B8C-83A1-F6EECF244321}">
                <p14:modId xmlns:p14="http://schemas.microsoft.com/office/powerpoint/2010/main" val="620619597"/>
              </p:ext>
            </p:extLst>
          </p:nvPr>
        </p:nvGraphicFramePr>
        <p:xfrm>
          <a:off x="6261100" y="1069975"/>
          <a:ext cx="1809750" cy="1403350"/>
        </p:xfrm>
        <a:graphic>
          <a:graphicData uri="http://schemas.openxmlformats.org/presentationml/2006/ole">
            <mc:AlternateContent xmlns:mc="http://schemas.openxmlformats.org/markup-compatibility/2006">
              <mc:Choice xmlns:v="urn:schemas-microsoft-com:vml" Requires="v">
                <p:oleObj spid="_x0000_s76843" r:id="rId5" imgW="3476190" imgH="2695951" progId="">
                  <p:embed/>
                </p:oleObj>
              </mc:Choice>
              <mc:Fallback>
                <p:oleObj r:id="rId5" imgW="3476190" imgH="2695951"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1100" y="1069975"/>
                        <a:ext cx="1809750" cy="1403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3557" name="Picture 5"/>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09638" y="2590800"/>
            <a:ext cx="719455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Rectangle 12"/>
          <p:cNvSpPr>
            <a:spLocks noChangeArrowheads="1"/>
          </p:cNvSpPr>
          <p:nvPr/>
        </p:nvSpPr>
        <p:spPr bwMode="auto">
          <a:xfrm>
            <a:off x="228600" y="5334000"/>
            <a:ext cx="78755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defTabSz="457200" eaLnBrk="0" fontAlgn="base" hangingPunct="0">
              <a:lnSpc>
                <a:spcPct val="80000"/>
              </a:lnSpc>
              <a:spcBef>
                <a:spcPct val="20000"/>
              </a:spcBef>
              <a:spcAft>
                <a:spcPct val="0"/>
              </a:spcAft>
              <a:buClr>
                <a:srgbClr val="FF8000"/>
              </a:buClr>
              <a:buFont typeface="Wingdings" pitchFamily="2" charset="2"/>
              <a:buChar char="§"/>
            </a:pPr>
            <a:r>
              <a:rPr lang="en-US" sz="1600" i="1" dirty="0" smtClean="0">
                <a:solidFill>
                  <a:prstClr val="black"/>
                </a:solidFill>
              </a:rPr>
              <a:t>11AF nozzles </a:t>
            </a:r>
            <a:r>
              <a:rPr lang="en-US" sz="1600" i="1" dirty="0">
                <a:solidFill>
                  <a:prstClr val="black"/>
                </a:solidFill>
              </a:rPr>
              <a:t>are meant for Transfer Pump applications and non-Retail use.  See OPW catalog for more details</a:t>
            </a:r>
          </a:p>
        </p:txBody>
      </p:sp>
    </p:spTree>
    <p:extLst>
      <p:ext uri="{BB962C8B-B14F-4D97-AF65-F5344CB8AC3E}">
        <p14:creationId xmlns:p14="http://schemas.microsoft.com/office/powerpoint/2010/main" val="3206764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93675" y="228600"/>
            <a:ext cx="8229600" cy="600075"/>
          </a:xfrm>
        </p:spPr>
        <p:txBody>
          <a:bodyPr/>
          <a:lstStyle/>
          <a:p>
            <a:pPr eaLnBrk="1" hangingPunct="1"/>
            <a:r>
              <a:rPr lang="en-US" dirty="0" smtClean="0"/>
              <a:t>2012 NFPA 30/30A Changes are in Effect</a:t>
            </a:r>
          </a:p>
        </p:txBody>
      </p:sp>
      <p:sp>
        <p:nvSpPr>
          <p:cNvPr id="3" name="Slide Number Placeholder 2"/>
          <p:cNvSpPr>
            <a:spLocks noGrp="1"/>
          </p:cNvSpPr>
          <p:nvPr>
            <p:ph type="sldNum" sz="quarter" idx="12"/>
          </p:nvPr>
        </p:nvSpPr>
        <p:spPr/>
        <p:txBody>
          <a:bodyPr/>
          <a:lstStyle/>
          <a:p>
            <a:pPr>
              <a:defRPr/>
            </a:pPr>
            <a:fld id="{AC259B9D-EEE7-4602-A228-C5FC78849C7C}" type="slidenum">
              <a:rPr lang="en-US" smtClean="0"/>
              <a:pPr>
                <a:defRPr/>
              </a:pPr>
              <a:t>39</a:t>
            </a:fld>
            <a:endParaRPr lang="en-US"/>
          </a:p>
        </p:txBody>
      </p:sp>
      <p:sp>
        <p:nvSpPr>
          <p:cNvPr id="19" name="Rounded Rectangle 18"/>
          <p:cNvSpPr/>
          <p:nvPr/>
        </p:nvSpPr>
        <p:spPr>
          <a:xfrm>
            <a:off x="838200" y="4876800"/>
            <a:ext cx="7391400" cy="685800"/>
          </a:xfrm>
          <a:prstGeom prst="roundRect">
            <a:avLst/>
          </a:prstGeom>
          <a:gradFill>
            <a:gsLst>
              <a:gs pos="0">
                <a:schemeClr val="accent2"/>
              </a:gs>
              <a:gs pos="100000">
                <a:srgbClr val="FF0000"/>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b="1" dirty="0"/>
              <a:t>OPW </a:t>
            </a:r>
            <a:r>
              <a:rPr lang="en-US" sz="2000" b="1" dirty="0" smtClean="0"/>
              <a:t>recommends </a:t>
            </a:r>
            <a:r>
              <a:rPr lang="en-US" sz="2000" b="1" dirty="0"/>
              <a:t>that only nozzles with no pressure-no flow devices be installed at any location where </a:t>
            </a:r>
            <a:r>
              <a:rPr lang="en-US" sz="2000" b="1" dirty="0" smtClean="0"/>
              <a:t>applicable.</a:t>
            </a:r>
            <a:endParaRPr lang="en-US" sz="2000" b="1" dirty="0"/>
          </a:p>
        </p:txBody>
      </p:sp>
      <p:pic>
        <p:nvPicPr>
          <p:cNvPr id="2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676400" y="4015741"/>
            <a:ext cx="5334000" cy="622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676400" y="990601"/>
            <a:ext cx="5334000" cy="3025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533400" y="4015741"/>
            <a:ext cx="8229600" cy="62230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2000" b="1" dirty="0" smtClean="0">
                <a:solidFill>
                  <a:schemeClr val="tx1"/>
                </a:solidFill>
              </a:rPr>
              <a:t>Marinas </a:t>
            </a:r>
            <a:r>
              <a:rPr lang="en-US" sz="2000" b="1" dirty="0">
                <a:solidFill>
                  <a:schemeClr val="tx1"/>
                </a:solidFill>
              </a:rPr>
              <a:t>are NOT allowed to have hold open </a:t>
            </a:r>
            <a:r>
              <a:rPr lang="en-US" sz="2000" b="1" dirty="0" smtClean="0">
                <a:solidFill>
                  <a:schemeClr val="tx1"/>
                </a:solidFill>
              </a:rPr>
              <a:t>devices.</a:t>
            </a:r>
            <a:endParaRPr lang="en-US" sz="2000" b="1" dirty="0">
              <a:solidFill>
                <a:schemeClr val="tx1"/>
              </a:solidFill>
            </a:endParaRPr>
          </a:p>
        </p:txBody>
      </p:sp>
      <p:sp>
        <p:nvSpPr>
          <p:cNvPr id="14" name="Rectangle 13"/>
          <p:cNvSpPr/>
          <p:nvPr/>
        </p:nvSpPr>
        <p:spPr>
          <a:xfrm>
            <a:off x="533400" y="990600"/>
            <a:ext cx="8229600" cy="8382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b="1" dirty="0" smtClean="0">
                <a:solidFill>
                  <a:schemeClr val="tx1"/>
                </a:solidFill>
              </a:rPr>
              <a:t>A UL listed Nozzles with </a:t>
            </a:r>
            <a:r>
              <a:rPr lang="en-US" b="1" dirty="0">
                <a:solidFill>
                  <a:schemeClr val="tx1"/>
                </a:solidFill>
              </a:rPr>
              <a:t>hold-open </a:t>
            </a:r>
            <a:r>
              <a:rPr lang="en-US" b="1" dirty="0" smtClean="0">
                <a:solidFill>
                  <a:schemeClr val="tx1"/>
                </a:solidFill>
              </a:rPr>
              <a:t>device </a:t>
            </a:r>
            <a:r>
              <a:rPr lang="en-US" b="1" dirty="0">
                <a:solidFill>
                  <a:schemeClr val="tx1"/>
                </a:solidFill>
              </a:rPr>
              <a:t>for gasoline and diesel </a:t>
            </a:r>
            <a:r>
              <a:rPr lang="en-US" b="1" dirty="0" smtClean="0">
                <a:solidFill>
                  <a:schemeClr val="tx1"/>
                </a:solidFill>
              </a:rPr>
              <a:t>filling…</a:t>
            </a:r>
            <a:endParaRPr lang="en-US" b="1" dirty="0">
              <a:solidFill>
                <a:schemeClr val="tx1"/>
              </a:solidFill>
            </a:endParaRPr>
          </a:p>
        </p:txBody>
      </p:sp>
      <p:sp>
        <p:nvSpPr>
          <p:cNvPr id="15" name="Rectangle 14"/>
          <p:cNvSpPr/>
          <p:nvPr/>
        </p:nvSpPr>
        <p:spPr>
          <a:xfrm>
            <a:off x="533400" y="1828800"/>
            <a:ext cx="8229600" cy="4572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b="1" dirty="0">
                <a:solidFill>
                  <a:schemeClr val="tx1"/>
                </a:solidFill>
              </a:rPr>
              <a:t>You may NOT remove the hold-open device in the field, or put it back </a:t>
            </a:r>
            <a:r>
              <a:rPr lang="en-US" b="1" dirty="0" smtClean="0">
                <a:solidFill>
                  <a:schemeClr val="tx1"/>
                </a:solidFill>
              </a:rPr>
              <a:t>on.</a:t>
            </a:r>
            <a:endParaRPr lang="en-US" b="1" dirty="0">
              <a:solidFill>
                <a:schemeClr val="tx1"/>
              </a:solidFill>
            </a:endParaRPr>
          </a:p>
        </p:txBody>
      </p:sp>
      <p:sp>
        <p:nvSpPr>
          <p:cNvPr id="16" name="Rectangle 15"/>
          <p:cNvSpPr/>
          <p:nvPr/>
        </p:nvSpPr>
        <p:spPr>
          <a:xfrm>
            <a:off x="533400" y="2286000"/>
            <a:ext cx="8229600" cy="1066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b="1" dirty="0">
                <a:solidFill>
                  <a:schemeClr val="tx1"/>
                </a:solidFill>
              </a:rPr>
              <a:t>ONLY No Pressure No Flow Nozzles (B Style nozzles ONLY)</a:t>
            </a:r>
          </a:p>
        </p:txBody>
      </p:sp>
      <p:sp>
        <p:nvSpPr>
          <p:cNvPr id="17" name="Rectangle 16"/>
          <p:cNvSpPr/>
          <p:nvPr/>
        </p:nvSpPr>
        <p:spPr>
          <a:xfrm>
            <a:off x="533400" y="3352800"/>
            <a:ext cx="8229600" cy="66294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b="1" dirty="0">
                <a:solidFill>
                  <a:schemeClr val="tx1"/>
                </a:solidFill>
              </a:rPr>
              <a:t>Overhead filling devices may not have hold open devices unless they are B-Style nozzles (</a:t>
            </a:r>
            <a:r>
              <a:rPr lang="en-US" b="1" dirty="0" smtClean="0">
                <a:solidFill>
                  <a:schemeClr val="tx1"/>
                </a:solidFill>
              </a:rPr>
              <a:t>Example: </a:t>
            </a:r>
            <a:r>
              <a:rPr lang="en-US" b="1" dirty="0">
                <a:solidFill>
                  <a:schemeClr val="tx1"/>
                </a:solidFill>
              </a:rPr>
              <a:t>Lube bays, Jiffy Lube)</a:t>
            </a:r>
          </a:p>
        </p:txBody>
      </p:sp>
    </p:spTree>
    <p:extLst>
      <p:ext uri="{BB962C8B-B14F-4D97-AF65-F5344CB8AC3E}">
        <p14:creationId xmlns:p14="http://schemas.microsoft.com/office/powerpoint/2010/main" val="600681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14" grpId="0" animBg="1"/>
      <p:bldP spid="15" grpId="0" animBg="1"/>
      <p:bldP spid="16" grpId="0" animBg="1"/>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itle 1"/>
          <p:cNvSpPr>
            <a:spLocks noGrp="1"/>
          </p:cNvSpPr>
          <p:nvPr>
            <p:ph type="title"/>
          </p:nvPr>
        </p:nvSpPr>
        <p:spPr>
          <a:xfrm>
            <a:off x="193675" y="152400"/>
            <a:ext cx="8229600" cy="600075"/>
          </a:xfrm>
        </p:spPr>
        <p:txBody>
          <a:bodyPr anchor="ctr"/>
          <a:lstStyle/>
          <a:p>
            <a:pPr>
              <a:spcAft>
                <a:spcPts val="600"/>
              </a:spcAft>
            </a:pPr>
            <a:r>
              <a:rPr lang="en-US" sz="2400" smtClean="0">
                <a:solidFill>
                  <a:srgbClr val="1478AD"/>
                </a:solidFill>
                <a:ea typeface="ＭＳ Ｐゴシック" pitchFamily="34" charset="-128"/>
              </a:rPr>
              <a:t>The First CARB-Certified AST Phase I EVR System in the Industry </a:t>
            </a:r>
          </a:p>
        </p:txBody>
      </p:sp>
      <p:sp>
        <p:nvSpPr>
          <p:cNvPr id="18435" name="Slide Number Placeholder 3"/>
          <p:cNvSpPr>
            <a:spLocks noGrp="1"/>
          </p:cNvSpPr>
          <p:nvPr>
            <p:ph type="sldNum" sz="quarter" idx="12"/>
          </p:nvPr>
        </p:nvSpPr>
        <p:spPr bwMode="auto">
          <a:xfrm>
            <a:off x="6934200" y="6610350"/>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E283E27-D6AD-4AF2-BF0D-BDDCDF4DEA55}" type="slidenum">
              <a:rPr lang="en-US" sz="1200">
                <a:solidFill>
                  <a:srgbClr val="0663B5"/>
                </a:solidFill>
                <a:latin typeface="Calibri" pitchFamily="34" charset="0"/>
              </a:rPr>
              <a:pPr eaLnBrk="1" hangingPunct="1"/>
              <a:t>40</a:t>
            </a:fld>
            <a:endParaRPr lang="en-US" sz="1200">
              <a:solidFill>
                <a:srgbClr val="0663B5"/>
              </a:solidFill>
              <a:latin typeface="Calibri" pitchFamily="34" charset="0"/>
            </a:endParaRPr>
          </a:p>
        </p:txBody>
      </p:sp>
      <p:sp>
        <p:nvSpPr>
          <p:cNvPr id="18436" name="Content Placeholder 2"/>
          <p:cNvSpPr txBox="1">
            <a:spLocks/>
          </p:cNvSpPr>
          <p:nvPr/>
        </p:nvSpPr>
        <p:spPr bwMode="auto">
          <a:xfrm>
            <a:off x="1568450" y="2443163"/>
            <a:ext cx="1371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20000"/>
              </a:spcBef>
              <a:buClr>
                <a:srgbClr val="FF8000"/>
              </a:buClr>
            </a:pPr>
            <a:r>
              <a:rPr lang="en-US" sz="1200" b="1">
                <a:latin typeface="Calibri" pitchFamily="34" charset="0"/>
              </a:rPr>
              <a:t>301 Emergency </a:t>
            </a:r>
            <a:br>
              <a:rPr lang="en-US" sz="1200" b="1">
                <a:latin typeface="Calibri" pitchFamily="34" charset="0"/>
              </a:rPr>
            </a:br>
            <a:r>
              <a:rPr lang="en-US" sz="1200" b="1">
                <a:latin typeface="Calibri" pitchFamily="34" charset="0"/>
              </a:rPr>
              <a:t>Vent Valve</a:t>
            </a:r>
          </a:p>
        </p:txBody>
      </p:sp>
      <p:sp>
        <p:nvSpPr>
          <p:cNvPr id="18437" name="Content Placeholder 2"/>
          <p:cNvSpPr txBox="1">
            <a:spLocks/>
          </p:cNvSpPr>
          <p:nvPr/>
        </p:nvSpPr>
        <p:spPr bwMode="auto">
          <a:xfrm>
            <a:off x="3505200" y="1858963"/>
            <a:ext cx="1143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Clr>
                <a:srgbClr val="FF8000"/>
              </a:buClr>
            </a:pPr>
            <a:r>
              <a:rPr lang="en-US" sz="1200" b="1">
                <a:latin typeface="Calibri" pitchFamily="34" charset="0"/>
              </a:rPr>
              <a:t>331/332 AST </a:t>
            </a:r>
            <a:br>
              <a:rPr lang="en-US" sz="1200" b="1">
                <a:latin typeface="Calibri" pitchFamily="34" charset="0"/>
              </a:rPr>
            </a:br>
            <a:r>
              <a:rPr lang="en-US" sz="1200" b="1">
                <a:latin typeface="Calibri" pitchFamily="34" charset="0"/>
              </a:rPr>
              <a:t>Spill Container</a:t>
            </a:r>
          </a:p>
        </p:txBody>
      </p:sp>
      <p:sp>
        <p:nvSpPr>
          <p:cNvPr id="18438" name="Content Placeholder 2"/>
          <p:cNvSpPr txBox="1">
            <a:spLocks/>
          </p:cNvSpPr>
          <p:nvPr/>
        </p:nvSpPr>
        <p:spPr bwMode="auto">
          <a:xfrm>
            <a:off x="1533525" y="4727575"/>
            <a:ext cx="1828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spcBef>
                <a:spcPct val="20000"/>
              </a:spcBef>
              <a:buClr>
                <a:srgbClr val="FF8000"/>
              </a:buClr>
            </a:pPr>
            <a:r>
              <a:rPr lang="en-US" sz="1200" b="1">
                <a:latin typeface="Calibri" pitchFamily="34" charset="0"/>
              </a:rPr>
              <a:t>61</a:t>
            </a:r>
            <a:r>
              <a:rPr lang="en-US" sz="1200" b="1" i="1">
                <a:latin typeface="Calibri" pitchFamily="34" charset="0"/>
              </a:rPr>
              <a:t>f</a:t>
            </a:r>
            <a:r>
              <a:rPr lang="en-US" sz="1200" b="1">
                <a:latin typeface="Calibri" pitchFamily="34" charset="0"/>
              </a:rPr>
              <a:t>stop Overfill Prevention Valve</a:t>
            </a:r>
          </a:p>
        </p:txBody>
      </p:sp>
      <p:sp>
        <p:nvSpPr>
          <p:cNvPr id="18439" name="Content Placeholder 2"/>
          <p:cNvSpPr txBox="1">
            <a:spLocks/>
          </p:cNvSpPr>
          <p:nvPr/>
        </p:nvSpPr>
        <p:spPr bwMode="auto">
          <a:xfrm>
            <a:off x="6210300" y="1858963"/>
            <a:ext cx="16002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Clr>
                <a:srgbClr val="FF8000"/>
              </a:buClr>
            </a:pPr>
            <a:r>
              <a:rPr lang="en-US" sz="1200" b="1">
                <a:latin typeface="Calibri" pitchFamily="34" charset="0"/>
              </a:rPr>
              <a:t>200TG </a:t>
            </a:r>
            <a:br>
              <a:rPr lang="en-US" sz="1200" b="1">
                <a:latin typeface="Calibri" pitchFamily="34" charset="0"/>
              </a:rPr>
            </a:br>
            <a:r>
              <a:rPr lang="en-US" sz="1200" b="1">
                <a:latin typeface="Calibri" pitchFamily="34" charset="0"/>
              </a:rPr>
              <a:t>Mechanical </a:t>
            </a:r>
            <a:br>
              <a:rPr lang="en-US" sz="1200" b="1">
                <a:latin typeface="Calibri" pitchFamily="34" charset="0"/>
              </a:rPr>
            </a:br>
            <a:r>
              <a:rPr lang="en-US" sz="1200" b="1">
                <a:latin typeface="Calibri" pitchFamily="34" charset="0"/>
              </a:rPr>
              <a:t>Tank Gauge</a:t>
            </a:r>
          </a:p>
        </p:txBody>
      </p:sp>
      <p:sp>
        <p:nvSpPr>
          <p:cNvPr id="18440" name="Content Placeholder 2"/>
          <p:cNvSpPr txBox="1">
            <a:spLocks/>
          </p:cNvSpPr>
          <p:nvPr/>
        </p:nvSpPr>
        <p:spPr bwMode="auto">
          <a:xfrm>
            <a:off x="3787775" y="4494213"/>
            <a:ext cx="13065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Clr>
                <a:srgbClr val="FF8000"/>
              </a:buClr>
            </a:pPr>
            <a:r>
              <a:rPr lang="en-US" sz="1200" b="1">
                <a:latin typeface="Calibri" pitchFamily="34" charset="0"/>
              </a:rPr>
              <a:t>144TA and 444TA AST Tank Alarms</a:t>
            </a:r>
          </a:p>
        </p:txBody>
      </p:sp>
      <p:cxnSp>
        <p:nvCxnSpPr>
          <p:cNvPr id="18441" name="Straight Connector 11"/>
          <p:cNvCxnSpPr>
            <a:cxnSpLocks noChangeShapeType="1"/>
          </p:cNvCxnSpPr>
          <p:nvPr/>
        </p:nvCxnSpPr>
        <p:spPr bwMode="auto">
          <a:xfrm flipH="1">
            <a:off x="2184400" y="2836863"/>
            <a:ext cx="4763" cy="427037"/>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18442" name="Straight Connector 13"/>
          <p:cNvCxnSpPr>
            <a:cxnSpLocks noChangeShapeType="1"/>
          </p:cNvCxnSpPr>
          <p:nvPr/>
        </p:nvCxnSpPr>
        <p:spPr bwMode="auto">
          <a:xfrm>
            <a:off x="3802063" y="2266950"/>
            <a:ext cx="0" cy="64770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18443" name="Straight Connector 16"/>
          <p:cNvCxnSpPr>
            <a:cxnSpLocks noChangeShapeType="1"/>
          </p:cNvCxnSpPr>
          <p:nvPr/>
        </p:nvCxnSpPr>
        <p:spPr bwMode="auto">
          <a:xfrm flipH="1" flipV="1">
            <a:off x="4502150" y="3625850"/>
            <a:ext cx="254000" cy="92075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18444" name="Straight Connector 17"/>
          <p:cNvCxnSpPr>
            <a:cxnSpLocks noChangeShapeType="1"/>
          </p:cNvCxnSpPr>
          <p:nvPr/>
        </p:nvCxnSpPr>
        <p:spPr bwMode="auto">
          <a:xfrm flipH="1">
            <a:off x="6362700" y="2463800"/>
            <a:ext cx="3175" cy="52705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cxnSp>
      <p:sp>
        <p:nvSpPr>
          <p:cNvPr id="18445" name="Content Placeholder 2"/>
          <p:cNvSpPr txBox="1">
            <a:spLocks/>
          </p:cNvSpPr>
          <p:nvPr/>
        </p:nvSpPr>
        <p:spPr bwMode="auto">
          <a:xfrm>
            <a:off x="1543050" y="1858963"/>
            <a:ext cx="1752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spcBef>
                <a:spcPct val="20000"/>
              </a:spcBef>
              <a:buClr>
                <a:srgbClr val="FF8000"/>
              </a:buClr>
            </a:pPr>
            <a:r>
              <a:rPr lang="en-US" sz="1200" b="1">
                <a:latin typeface="Calibri" pitchFamily="34" charset="0"/>
              </a:rPr>
              <a:t>1711T /1711LPC </a:t>
            </a:r>
            <a:br>
              <a:rPr lang="en-US" sz="1200" b="1">
                <a:latin typeface="Calibri" pitchFamily="34" charset="0"/>
              </a:rPr>
            </a:br>
            <a:r>
              <a:rPr lang="en-US" sz="1200" b="1">
                <a:latin typeface="Calibri" pitchFamily="34" charset="0"/>
              </a:rPr>
              <a:t>Vapor Recovery Cap</a:t>
            </a:r>
          </a:p>
        </p:txBody>
      </p:sp>
      <p:cxnSp>
        <p:nvCxnSpPr>
          <p:cNvPr id="18446" name="Straight Connector 16"/>
          <p:cNvCxnSpPr>
            <a:cxnSpLocks noChangeShapeType="1"/>
          </p:cNvCxnSpPr>
          <p:nvPr/>
        </p:nvCxnSpPr>
        <p:spPr bwMode="auto">
          <a:xfrm>
            <a:off x="2921000" y="2286000"/>
            <a:ext cx="0" cy="87630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cxnSp>
      <p:sp>
        <p:nvSpPr>
          <p:cNvPr id="18447" name="Content Placeholder 2"/>
          <p:cNvSpPr txBox="1">
            <a:spLocks/>
          </p:cNvSpPr>
          <p:nvPr/>
        </p:nvSpPr>
        <p:spPr bwMode="auto">
          <a:xfrm>
            <a:off x="825500" y="4379913"/>
            <a:ext cx="8509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ts val="1300"/>
              </a:lnSpc>
              <a:spcBef>
                <a:spcPct val="20000"/>
              </a:spcBef>
              <a:buClr>
                <a:srgbClr val="FF8000"/>
              </a:buClr>
            </a:pPr>
            <a:r>
              <a:rPr lang="en-US" sz="1200" b="1">
                <a:latin typeface="Calibri" pitchFamily="34" charset="0"/>
              </a:rPr>
              <a:t>21BV Full Port</a:t>
            </a:r>
            <a:br>
              <a:rPr lang="en-US" sz="1200" b="1">
                <a:latin typeface="Calibri" pitchFamily="34" charset="0"/>
              </a:rPr>
            </a:br>
            <a:r>
              <a:rPr lang="en-US" sz="1200" b="1">
                <a:latin typeface="Calibri" pitchFamily="34" charset="0"/>
              </a:rPr>
              <a:t>Two-Way Ball Valve</a:t>
            </a:r>
          </a:p>
        </p:txBody>
      </p:sp>
      <p:sp>
        <p:nvSpPr>
          <p:cNvPr id="18448" name="Content Placeholder 2"/>
          <p:cNvSpPr txBox="1">
            <a:spLocks/>
          </p:cNvSpPr>
          <p:nvPr/>
        </p:nvSpPr>
        <p:spPr bwMode="auto">
          <a:xfrm>
            <a:off x="404813" y="1858963"/>
            <a:ext cx="1371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spcBef>
                <a:spcPct val="20000"/>
              </a:spcBef>
              <a:buClr>
                <a:srgbClr val="FF8000"/>
              </a:buClr>
            </a:pPr>
            <a:r>
              <a:rPr lang="en-US" sz="1200" b="1">
                <a:latin typeface="Calibri" pitchFamily="34" charset="0"/>
              </a:rPr>
              <a:t>199ASV </a:t>
            </a:r>
            <a:br>
              <a:rPr lang="en-US" sz="1200" b="1">
                <a:latin typeface="Calibri" pitchFamily="34" charset="0"/>
              </a:rPr>
            </a:br>
            <a:r>
              <a:rPr lang="en-US" sz="1200" b="1">
                <a:latin typeface="Calibri" pitchFamily="34" charset="0"/>
              </a:rPr>
              <a:t>Anti-Siphon Valve</a:t>
            </a:r>
          </a:p>
        </p:txBody>
      </p:sp>
      <p:cxnSp>
        <p:nvCxnSpPr>
          <p:cNvPr id="18449" name="Straight Connector 16"/>
          <p:cNvCxnSpPr>
            <a:cxnSpLocks noChangeShapeType="1"/>
          </p:cNvCxnSpPr>
          <p:nvPr/>
        </p:nvCxnSpPr>
        <p:spPr bwMode="auto">
          <a:xfrm>
            <a:off x="1671638" y="2273300"/>
            <a:ext cx="0" cy="59055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18450" name="Straight Connector 13"/>
          <p:cNvCxnSpPr>
            <a:cxnSpLocks noChangeShapeType="1"/>
          </p:cNvCxnSpPr>
          <p:nvPr/>
        </p:nvCxnSpPr>
        <p:spPr bwMode="auto">
          <a:xfrm flipV="1">
            <a:off x="1035050" y="3524250"/>
            <a:ext cx="590550" cy="89535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cxnSp>
      <p:sp>
        <p:nvSpPr>
          <p:cNvPr id="18451" name="Content Placeholder 2"/>
          <p:cNvSpPr txBox="1">
            <a:spLocks/>
          </p:cNvSpPr>
          <p:nvPr/>
        </p:nvSpPr>
        <p:spPr bwMode="auto">
          <a:xfrm>
            <a:off x="7620000" y="2362200"/>
            <a:ext cx="1371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spcBef>
                <a:spcPct val="20000"/>
              </a:spcBef>
              <a:buClr>
                <a:srgbClr val="FF8000"/>
              </a:buClr>
            </a:pPr>
            <a:r>
              <a:rPr lang="en-US" sz="1200" b="1">
                <a:latin typeface="Calibri" pitchFamily="34" charset="0"/>
              </a:rPr>
              <a:t>211-RMOT Remote-Fill Above Ground Storage Tank Spill Container</a:t>
            </a:r>
          </a:p>
        </p:txBody>
      </p:sp>
      <p:cxnSp>
        <p:nvCxnSpPr>
          <p:cNvPr id="18452" name="Straight Connector 16"/>
          <p:cNvCxnSpPr>
            <a:cxnSpLocks noChangeShapeType="1"/>
          </p:cNvCxnSpPr>
          <p:nvPr/>
        </p:nvCxnSpPr>
        <p:spPr bwMode="auto">
          <a:xfrm flipH="1">
            <a:off x="8534400" y="3322638"/>
            <a:ext cx="4763" cy="617537"/>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cxnSp>
      <p:sp>
        <p:nvSpPr>
          <p:cNvPr id="18453" name="Line 23"/>
          <p:cNvSpPr>
            <a:spLocks noChangeShapeType="1"/>
          </p:cNvSpPr>
          <p:nvPr/>
        </p:nvSpPr>
        <p:spPr bwMode="auto">
          <a:xfrm flipV="1">
            <a:off x="2432050" y="3378200"/>
            <a:ext cx="336550" cy="5016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54" name="Content Placeholder 2"/>
          <p:cNvSpPr txBox="1">
            <a:spLocks/>
          </p:cNvSpPr>
          <p:nvPr/>
        </p:nvSpPr>
        <p:spPr bwMode="auto">
          <a:xfrm>
            <a:off x="1543050" y="3798888"/>
            <a:ext cx="139065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spcBef>
                <a:spcPct val="20000"/>
              </a:spcBef>
              <a:buClr>
                <a:srgbClr val="FF8000"/>
              </a:buClr>
            </a:pPr>
            <a:r>
              <a:rPr lang="en-US" sz="1200" b="1">
                <a:latin typeface="Calibri" pitchFamily="34" charset="0"/>
              </a:rPr>
              <a:t>61VSA Rotatable </a:t>
            </a:r>
            <a:br>
              <a:rPr lang="en-US" sz="1200" b="1">
                <a:latin typeface="Calibri" pitchFamily="34" charset="0"/>
              </a:rPr>
            </a:br>
            <a:r>
              <a:rPr lang="en-US" sz="1200" b="1">
                <a:latin typeface="Calibri" pitchFamily="34" charset="0"/>
              </a:rPr>
              <a:t>Swivel Adaptor</a:t>
            </a:r>
          </a:p>
        </p:txBody>
      </p:sp>
      <p:sp>
        <p:nvSpPr>
          <p:cNvPr id="18455" name="Content Placeholder 2"/>
          <p:cNvSpPr txBox="1">
            <a:spLocks/>
          </p:cNvSpPr>
          <p:nvPr/>
        </p:nvSpPr>
        <p:spPr bwMode="auto">
          <a:xfrm>
            <a:off x="1533525" y="4294188"/>
            <a:ext cx="1828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spcBef>
                <a:spcPct val="20000"/>
              </a:spcBef>
              <a:buClr>
                <a:srgbClr val="FF8000"/>
              </a:buClr>
            </a:pPr>
            <a:r>
              <a:rPr lang="en-US" sz="1200" b="1">
                <a:latin typeface="Calibri" pitchFamily="34" charset="0"/>
              </a:rPr>
              <a:t>1611/1612 Kamvalok</a:t>
            </a:r>
            <a:r>
              <a:rPr lang="en-US" sz="1200" b="1" baseline="30000"/>
              <a:t>®</a:t>
            </a:r>
            <a:r>
              <a:rPr lang="en-US" sz="1200" b="1">
                <a:latin typeface="Calibri" pitchFamily="34" charset="0"/>
              </a:rPr>
              <a:t>  Poppeted Adaptor</a:t>
            </a:r>
          </a:p>
        </p:txBody>
      </p:sp>
      <p:sp>
        <p:nvSpPr>
          <p:cNvPr id="18456" name="Line 26"/>
          <p:cNvSpPr>
            <a:spLocks noChangeShapeType="1"/>
          </p:cNvSpPr>
          <p:nvPr/>
        </p:nvSpPr>
        <p:spPr bwMode="auto">
          <a:xfrm flipV="1">
            <a:off x="2984500" y="3429000"/>
            <a:ext cx="577850" cy="9525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57" name="Line 27"/>
          <p:cNvSpPr>
            <a:spLocks noChangeShapeType="1"/>
          </p:cNvSpPr>
          <p:nvPr/>
        </p:nvSpPr>
        <p:spPr bwMode="auto">
          <a:xfrm flipV="1">
            <a:off x="3343275" y="4445000"/>
            <a:ext cx="155575" cy="4619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58" name="Content Placeholder 2"/>
          <p:cNvSpPr txBox="1">
            <a:spLocks/>
          </p:cNvSpPr>
          <p:nvPr/>
        </p:nvSpPr>
        <p:spPr bwMode="auto">
          <a:xfrm>
            <a:off x="193675" y="969963"/>
            <a:ext cx="89820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spcAft>
                <a:spcPts val="600"/>
              </a:spcAft>
              <a:buClr>
                <a:srgbClr val="FF8000"/>
              </a:buClr>
            </a:pPr>
            <a:r>
              <a:rPr lang="en-US" sz="1800" b="1" i="1">
                <a:solidFill>
                  <a:srgbClr val="1478AD"/>
                </a:solidFill>
                <a:latin typeface="Calibri" pitchFamily="34" charset="0"/>
              </a:rPr>
              <a:t>CARB-Certified OPW AST Phase I EVR products ensure that you are provided </a:t>
            </a:r>
            <a:br>
              <a:rPr lang="en-US" sz="1800" b="1" i="1">
                <a:solidFill>
                  <a:srgbClr val="1478AD"/>
                </a:solidFill>
                <a:latin typeface="Calibri" pitchFamily="34" charset="0"/>
              </a:rPr>
            </a:br>
            <a:r>
              <a:rPr lang="en-US" sz="1800" b="1" i="1">
                <a:solidFill>
                  <a:srgbClr val="1478AD"/>
                </a:solidFill>
                <a:latin typeface="Calibri" pitchFamily="34" charset="0"/>
              </a:rPr>
              <a:t>unmatched environmental protection, durability and longer-life performance </a:t>
            </a:r>
          </a:p>
        </p:txBody>
      </p:sp>
      <p:sp>
        <p:nvSpPr>
          <p:cNvPr id="18459" name="Rectangle 2"/>
          <p:cNvSpPr>
            <a:spLocks noChangeArrowheads="1"/>
          </p:cNvSpPr>
          <p:nvPr/>
        </p:nvSpPr>
        <p:spPr bwMode="auto">
          <a:xfrm>
            <a:off x="0" y="5840413"/>
            <a:ext cx="91440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1800"/>
          </a:p>
        </p:txBody>
      </p:sp>
      <p:sp>
        <p:nvSpPr>
          <p:cNvPr id="35" name="Rectangle 34"/>
          <p:cNvSpPr/>
          <p:nvPr/>
        </p:nvSpPr>
        <p:spPr bwMode="auto">
          <a:xfrm>
            <a:off x="0" y="5756275"/>
            <a:ext cx="7010400" cy="644525"/>
          </a:xfrm>
          <a:prstGeom prst="rect">
            <a:avLst/>
          </a:prstGeom>
          <a:solidFill>
            <a:schemeClr val="bg1">
              <a:lumMod val="50000"/>
            </a:schemeClr>
          </a:solidFill>
          <a:ln w="9525" cap="flat" cmpd="sng" algn="ctr">
            <a:noFill/>
            <a:prstDash val="solid"/>
            <a:round/>
            <a:headEnd type="none" w="med" len="med"/>
            <a:tailEnd type="none" w="med" len="med"/>
          </a:ln>
          <a:effectLst/>
        </p:spPr>
        <p:txBody>
          <a:bodyPr/>
          <a:lstStyle/>
          <a:p>
            <a:pPr eaLnBrk="0" hangingPunct="0">
              <a:defRPr/>
            </a:pPr>
            <a:endParaRPr lang="en-US" sz="1800">
              <a:solidFill>
                <a:schemeClr val="bg1">
                  <a:lumMod val="85000"/>
                </a:schemeClr>
              </a:solidFill>
              <a:latin typeface="Arial" pitchFamily="-109" charset="0"/>
              <a:ea typeface="ＭＳ Ｐゴシック" pitchFamily="-109" charset="-128"/>
              <a:cs typeface="ＭＳ Ｐゴシック" pitchFamily="-109" charset="-128"/>
            </a:endParaRPr>
          </a:p>
        </p:txBody>
      </p:sp>
      <p:pic>
        <p:nvPicPr>
          <p:cNvPr id="37" name="Picture 36" descr="CARB-certified-logo.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880986">
            <a:off x="7654925" y="611188"/>
            <a:ext cx="1341438" cy="1341437"/>
          </a:xfrm>
          <a:prstGeom prst="rect">
            <a:avLst/>
          </a:prstGeom>
          <a:noFill/>
          <a:ln>
            <a:noFill/>
          </a:ln>
          <a:effectLst>
            <a:outerShdw blurRad="101600" dist="635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462" name="Straight Connector 17"/>
          <p:cNvCxnSpPr>
            <a:cxnSpLocks noChangeShapeType="1"/>
          </p:cNvCxnSpPr>
          <p:nvPr/>
        </p:nvCxnSpPr>
        <p:spPr bwMode="auto">
          <a:xfrm flipV="1">
            <a:off x="7277100" y="4432300"/>
            <a:ext cx="590550" cy="23495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cxnSp>
      <p:sp>
        <p:nvSpPr>
          <p:cNvPr id="18463" name="Content Placeholder 2"/>
          <p:cNvSpPr txBox="1">
            <a:spLocks/>
          </p:cNvSpPr>
          <p:nvPr/>
        </p:nvSpPr>
        <p:spPr bwMode="auto">
          <a:xfrm>
            <a:off x="6438900" y="4545013"/>
            <a:ext cx="9779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Clr>
                <a:srgbClr val="FF8000"/>
              </a:buClr>
            </a:pPr>
            <a:r>
              <a:rPr lang="en-US" sz="1200" b="1">
                <a:latin typeface="Calibri" pitchFamily="34" charset="0"/>
              </a:rPr>
              <a:t>175 / 1175</a:t>
            </a:r>
            <a:br>
              <a:rPr lang="en-US" sz="1200" b="1">
                <a:latin typeface="Calibri" pitchFamily="34" charset="0"/>
              </a:rPr>
            </a:br>
            <a:r>
              <a:rPr lang="en-US" sz="1200" b="1">
                <a:latin typeface="Calibri" pitchFamily="34" charset="0"/>
              </a:rPr>
              <a:t>Swing Check Valve</a:t>
            </a:r>
          </a:p>
        </p:txBody>
      </p:sp>
      <p:cxnSp>
        <p:nvCxnSpPr>
          <p:cNvPr id="18464" name="Straight Connector 11"/>
          <p:cNvCxnSpPr>
            <a:cxnSpLocks noChangeShapeType="1"/>
          </p:cNvCxnSpPr>
          <p:nvPr/>
        </p:nvCxnSpPr>
        <p:spPr bwMode="auto">
          <a:xfrm>
            <a:off x="1066800" y="2844800"/>
            <a:ext cx="0" cy="17780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cxnSp>
      <p:sp>
        <p:nvSpPr>
          <p:cNvPr id="59" name="Rounded Rectangle 58"/>
          <p:cNvSpPr>
            <a:spLocks noChangeArrowheads="1"/>
          </p:cNvSpPr>
          <p:nvPr/>
        </p:nvSpPr>
        <p:spPr bwMode="auto">
          <a:xfrm>
            <a:off x="3759200" y="4521200"/>
            <a:ext cx="196850" cy="508000"/>
          </a:xfrm>
          <a:prstGeom prst="roundRect">
            <a:avLst>
              <a:gd name="adj" fmla="val 16667"/>
            </a:avLst>
          </a:prstGeom>
          <a:solidFill>
            <a:srgbClr val="DCE6F2">
              <a:alpha val="10196"/>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n-US" sz="1800">
              <a:solidFill>
                <a:schemeClr val="lt1"/>
              </a:solidFill>
              <a:latin typeface="+mn-lt"/>
              <a:ea typeface="+mn-ea"/>
            </a:endParaRPr>
          </a:p>
        </p:txBody>
      </p:sp>
      <p:sp>
        <p:nvSpPr>
          <p:cNvPr id="61" name="Rounded Rectangle 60"/>
          <p:cNvSpPr>
            <a:spLocks noChangeArrowheads="1"/>
          </p:cNvSpPr>
          <p:nvPr/>
        </p:nvSpPr>
        <p:spPr bwMode="auto">
          <a:xfrm>
            <a:off x="5156200" y="4483100"/>
            <a:ext cx="203200" cy="552450"/>
          </a:xfrm>
          <a:prstGeom prst="roundRect">
            <a:avLst>
              <a:gd name="adj" fmla="val 16667"/>
            </a:avLst>
          </a:prstGeom>
          <a:solidFill>
            <a:srgbClr val="DCE6F2">
              <a:alpha val="10196"/>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n-US" sz="1800">
              <a:solidFill>
                <a:schemeClr val="lt1"/>
              </a:solidFill>
              <a:latin typeface="+mn-lt"/>
              <a:ea typeface="+mn-ea"/>
            </a:endParaRPr>
          </a:p>
        </p:txBody>
      </p:sp>
      <p:sp>
        <p:nvSpPr>
          <p:cNvPr id="64" name="Rounded Rectangle 63"/>
          <p:cNvSpPr>
            <a:spLocks noChangeArrowheads="1"/>
          </p:cNvSpPr>
          <p:nvPr/>
        </p:nvSpPr>
        <p:spPr bwMode="auto">
          <a:xfrm>
            <a:off x="2965450" y="3022600"/>
            <a:ext cx="285750" cy="406400"/>
          </a:xfrm>
          <a:prstGeom prst="roundRect">
            <a:avLst>
              <a:gd name="adj" fmla="val 16667"/>
            </a:avLst>
          </a:prstGeom>
          <a:solidFill>
            <a:srgbClr val="DCE6F2">
              <a:alpha val="10196"/>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n-US" sz="1800">
              <a:solidFill>
                <a:schemeClr val="lt1"/>
              </a:solidFill>
              <a:latin typeface="+mn-lt"/>
              <a:ea typeface="+mn-ea"/>
            </a:endParaRPr>
          </a:p>
        </p:txBody>
      </p:sp>
      <p:sp>
        <p:nvSpPr>
          <p:cNvPr id="65" name="Rounded Rectangle 64"/>
          <p:cNvSpPr>
            <a:spLocks noChangeArrowheads="1"/>
          </p:cNvSpPr>
          <p:nvPr/>
        </p:nvSpPr>
        <p:spPr bwMode="auto">
          <a:xfrm>
            <a:off x="2241550" y="3130550"/>
            <a:ext cx="234950" cy="304800"/>
          </a:xfrm>
          <a:prstGeom prst="roundRect">
            <a:avLst>
              <a:gd name="adj" fmla="val 16667"/>
            </a:avLst>
          </a:prstGeom>
          <a:solidFill>
            <a:srgbClr val="DCE6F2">
              <a:alpha val="10196"/>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n-US" sz="1800">
              <a:solidFill>
                <a:schemeClr val="lt1"/>
              </a:solidFill>
              <a:latin typeface="+mn-lt"/>
              <a:ea typeface="+mn-ea"/>
            </a:endParaRPr>
          </a:p>
        </p:txBody>
      </p:sp>
      <p:sp>
        <p:nvSpPr>
          <p:cNvPr id="67" name="Rounded Rectangle 66"/>
          <p:cNvSpPr>
            <a:spLocks noChangeArrowheads="1"/>
          </p:cNvSpPr>
          <p:nvPr/>
        </p:nvSpPr>
        <p:spPr bwMode="auto">
          <a:xfrm>
            <a:off x="901700" y="3022600"/>
            <a:ext cx="292100" cy="361950"/>
          </a:xfrm>
          <a:prstGeom prst="roundRect">
            <a:avLst>
              <a:gd name="adj" fmla="val 16667"/>
            </a:avLst>
          </a:prstGeom>
          <a:solidFill>
            <a:srgbClr val="DCE6F2">
              <a:alpha val="10196"/>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n-US" sz="1800">
              <a:solidFill>
                <a:schemeClr val="lt1"/>
              </a:solidFill>
              <a:latin typeface="+mn-lt"/>
              <a:ea typeface="+mn-ea"/>
            </a:endParaRPr>
          </a:p>
        </p:txBody>
      </p:sp>
      <p:sp>
        <p:nvSpPr>
          <p:cNvPr id="68" name="Rounded Rectangle 67"/>
          <p:cNvSpPr>
            <a:spLocks noChangeArrowheads="1"/>
          </p:cNvSpPr>
          <p:nvPr/>
        </p:nvSpPr>
        <p:spPr bwMode="auto">
          <a:xfrm>
            <a:off x="266700" y="4838700"/>
            <a:ext cx="292100" cy="361950"/>
          </a:xfrm>
          <a:prstGeom prst="roundRect">
            <a:avLst>
              <a:gd name="adj" fmla="val 16667"/>
            </a:avLst>
          </a:prstGeom>
          <a:solidFill>
            <a:srgbClr val="DCE6F2">
              <a:alpha val="10196"/>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n-US" sz="1800">
              <a:solidFill>
                <a:schemeClr val="lt1"/>
              </a:solidFill>
              <a:latin typeface="+mn-lt"/>
              <a:ea typeface="+mn-ea"/>
            </a:endParaRPr>
          </a:p>
        </p:txBody>
      </p:sp>
      <p:sp>
        <p:nvSpPr>
          <p:cNvPr id="69" name="Rounded Rectangle 68"/>
          <p:cNvSpPr>
            <a:spLocks noChangeArrowheads="1"/>
          </p:cNvSpPr>
          <p:nvPr/>
        </p:nvSpPr>
        <p:spPr bwMode="auto">
          <a:xfrm>
            <a:off x="260350" y="5283200"/>
            <a:ext cx="292100" cy="361950"/>
          </a:xfrm>
          <a:prstGeom prst="roundRect">
            <a:avLst>
              <a:gd name="adj" fmla="val 16667"/>
            </a:avLst>
          </a:prstGeom>
          <a:solidFill>
            <a:srgbClr val="DCE6F2">
              <a:alpha val="10196"/>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n-US" sz="1800">
              <a:solidFill>
                <a:schemeClr val="lt1"/>
              </a:solidFill>
              <a:latin typeface="+mn-lt"/>
              <a:ea typeface="+mn-ea"/>
            </a:endParaRPr>
          </a:p>
        </p:txBody>
      </p:sp>
      <p:sp>
        <p:nvSpPr>
          <p:cNvPr id="18472" name="Content Placeholder 2"/>
          <p:cNvSpPr txBox="1">
            <a:spLocks/>
          </p:cNvSpPr>
          <p:nvPr/>
        </p:nvSpPr>
        <p:spPr bwMode="auto">
          <a:xfrm>
            <a:off x="5086350" y="1858963"/>
            <a:ext cx="16002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Clr>
                <a:srgbClr val="FF8000"/>
              </a:buClr>
            </a:pPr>
            <a:r>
              <a:rPr lang="en-US" sz="1200" b="1">
                <a:latin typeface="Calibri" pitchFamily="34" charset="0"/>
              </a:rPr>
              <a:t>523 and 623</a:t>
            </a:r>
            <a:br>
              <a:rPr lang="en-US" sz="1200" b="1">
                <a:latin typeface="Calibri" pitchFamily="34" charset="0"/>
              </a:rPr>
            </a:br>
            <a:r>
              <a:rPr lang="en-US" sz="1200" b="1">
                <a:latin typeface="Calibri" pitchFamily="34" charset="0"/>
              </a:rPr>
              <a:t>Pressure </a:t>
            </a:r>
            <a:br>
              <a:rPr lang="en-US" sz="1200" b="1">
                <a:latin typeface="Calibri" pitchFamily="34" charset="0"/>
              </a:rPr>
            </a:br>
            <a:r>
              <a:rPr lang="en-US" sz="1200" b="1">
                <a:latin typeface="Calibri" pitchFamily="34" charset="0"/>
              </a:rPr>
              <a:t>Vacuum Vent</a:t>
            </a:r>
          </a:p>
        </p:txBody>
      </p:sp>
      <p:cxnSp>
        <p:nvCxnSpPr>
          <p:cNvPr id="18473" name="Straight Connector 16"/>
          <p:cNvCxnSpPr>
            <a:cxnSpLocks noChangeShapeType="1"/>
          </p:cNvCxnSpPr>
          <p:nvPr/>
        </p:nvCxnSpPr>
        <p:spPr bwMode="auto">
          <a:xfrm flipH="1">
            <a:off x="4965700" y="2000250"/>
            <a:ext cx="184150" cy="9525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cxnSp>
      <p:sp>
        <p:nvSpPr>
          <p:cNvPr id="18474" name="Content Placeholder 2"/>
          <p:cNvSpPr txBox="1">
            <a:spLocks/>
          </p:cNvSpPr>
          <p:nvPr/>
        </p:nvSpPr>
        <p:spPr bwMode="auto">
          <a:xfrm>
            <a:off x="63500" y="2316163"/>
            <a:ext cx="1041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spcBef>
                <a:spcPct val="20000"/>
              </a:spcBef>
              <a:buClr>
                <a:srgbClr val="FF8000"/>
              </a:buClr>
            </a:pPr>
            <a:r>
              <a:rPr lang="en-US" sz="1200" b="1">
                <a:latin typeface="Calibri" pitchFamily="34" charset="0"/>
              </a:rPr>
              <a:t>821 Solenoid Valve</a:t>
            </a:r>
          </a:p>
        </p:txBody>
      </p:sp>
      <p:cxnSp>
        <p:nvCxnSpPr>
          <p:cNvPr id="18475" name="Straight Connector 11"/>
          <p:cNvCxnSpPr>
            <a:cxnSpLocks noChangeShapeType="1"/>
          </p:cNvCxnSpPr>
          <p:nvPr/>
        </p:nvCxnSpPr>
        <p:spPr bwMode="auto">
          <a:xfrm>
            <a:off x="1060450" y="2470150"/>
            <a:ext cx="0" cy="36195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cxnSp>
      <p:sp>
        <p:nvSpPr>
          <p:cNvPr id="18476" name="Content Placeholder 2"/>
          <p:cNvSpPr txBox="1">
            <a:spLocks/>
          </p:cNvSpPr>
          <p:nvPr/>
        </p:nvSpPr>
        <p:spPr bwMode="auto">
          <a:xfrm>
            <a:off x="1123950" y="3200400"/>
            <a:ext cx="8509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ts val="1000"/>
              </a:lnSpc>
              <a:spcBef>
                <a:spcPct val="20000"/>
              </a:spcBef>
              <a:buClr>
                <a:srgbClr val="FF8000"/>
              </a:buClr>
            </a:pPr>
            <a:r>
              <a:rPr lang="en-US" sz="1100" b="1">
                <a:latin typeface="Calibri" pitchFamily="34" charset="0"/>
              </a:rPr>
              <a:t>82RV </a:t>
            </a:r>
          </a:p>
          <a:p>
            <a:pPr>
              <a:lnSpc>
                <a:spcPts val="1000"/>
              </a:lnSpc>
              <a:spcBef>
                <a:spcPct val="20000"/>
              </a:spcBef>
              <a:buClr>
                <a:srgbClr val="FF8000"/>
              </a:buClr>
            </a:pPr>
            <a:r>
              <a:rPr lang="en-US" sz="1100" b="1">
                <a:latin typeface="Calibri" pitchFamily="34" charset="0"/>
              </a:rPr>
              <a:t>Valve</a:t>
            </a:r>
          </a:p>
        </p:txBody>
      </p:sp>
      <p:cxnSp>
        <p:nvCxnSpPr>
          <p:cNvPr id="18477" name="Straight Connector 11"/>
          <p:cNvCxnSpPr>
            <a:cxnSpLocks noChangeShapeType="1"/>
          </p:cNvCxnSpPr>
          <p:nvPr/>
        </p:nvCxnSpPr>
        <p:spPr bwMode="auto">
          <a:xfrm flipH="1">
            <a:off x="1162050" y="3271838"/>
            <a:ext cx="1588" cy="303212"/>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cxnSp>
      <p:sp>
        <p:nvSpPr>
          <p:cNvPr id="18478" name="Content Placeholder 2"/>
          <p:cNvSpPr txBox="1">
            <a:spLocks/>
          </p:cNvSpPr>
          <p:nvPr/>
        </p:nvSpPr>
        <p:spPr bwMode="auto">
          <a:xfrm>
            <a:off x="889000" y="5230813"/>
            <a:ext cx="203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ts val="1300"/>
              </a:lnSpc>
              <a:spcBef>
                <a:spcPct val="20000"/>
              </a:spcBef>
              <a:buClr>
                <a:srgbClr val="FF8000"/>
              </a:buClr>
            </a:pPr>
            <a:r>
              <a:rPr lang="en-US" sz="1200" b="1">
                <a:latin typeface="Calibri" pitchFamily="34" charset="0"/>
              </a:rPr>
              <a:t>178S Emergency </a:t>
            </a:r>
            <a:br>
              <a:rPr lang="en-US" sz="1200" b="1">
                <a:latin typeface="Calibri" pitchFamily="34" charset="0"/>
              </a:rPr>
            </a:br>
            <a:r>
              <a:rPr lang="en-US" sz="1200" b="1">
                <a:latin typeface="Calibri" pitchFamily="34" charset="0"/>
              </a:rPr>
              <a:t>Shut-off Valve</a:t>
            </a:r>
          </a:p>
        </p:txBody>
      </p:sp>
      <p:cxnSp>
        <p:nvCxnSpPr>
          <p:cNvPr id="18479" name="Straight Connector 16"/>
          <p:cNvCxnSpPr>
            <a:cxnSpLocks noChangeShapeType="1"/>
          </p:cNvCxnSpPr>
          <p:nvPr/>
        </p:nvCxnSpPr>
        <p:spPr bwMode="auto">
          <a:xfrm flipH="1">
            <a:off x="515938" y="5370513"/>
            <a:ext cx="431800" cy="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3713780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04800" y="4017764"/>
            <a:ext cx="8001000" cy="584775"/>
          </a:xfrm>
          <a:prstGeom prst="rect">
            <a:avLst/>
          </a:prstGeom>
          <a:noFill/>
        </p:spPr>
        <p:txBody>
          <a:bodyPr wrap="square" rtlCol="0">
            <a:spAutoFit/>
          </a:bodyPr>
          <a:lstStyle/>
          <a:p>
            <a:endParaRPr lang="en-US" sz="1400" dirty="0" smtClean="0"/>
          </a:p>
          <a:p>
            <a:endParaRPr lang="en-US" dirty="0"/>
          </a:p>
        </p:txBody>
      </p:sp>
      <p:sp>
        <p:nvSpPr>
          <p:cNvPr id="3" name="Content Placeholder 2"/>
          <p:cNvSpPr txBox="1">
            <a:spLocks/>
          </p:cNvSpPr>
          <p:nvPr/>
        </p:nvSpPr>
        <p:spPr bwMode="auto">
          <a:xfrm>
            <a:off x="228599" y="872507"/>
            <a:ext cx="5630311" cy="469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defTabSz="457200" fontAlgn="base">
              <a:spcBef>
                <a:spcPct val="20000"/>
              </a:spcBef>
              <a:spcAft>
                <a:spcPts val="600"/>
              </a:spcAft>
              <a:buClr>
                <a:srgbClr val="FF8000"/>
              </a:buClr>
            </a:pPr>
            <a:r>
              <a:rPr lang="en-US" sz="2000" b="1" i="1" dirty="0" smtClean="0">
                <a:solidFill>
                  <a:srgbClr val="1478AD"/>
                </a:solidFill>
                <a:latin typeface="Calibri" pitchFamily="34" charset="0"/>
              </a:rPr>
              <a:t>Required for NFPA-30A</a:t>
            </a:r>
          </a:p>
          <a:p>
            <a:pPr marL="285750" indent="-285750">
              <a:spcBef>
                <a:spcPts val="600"/>
              </a:spcBef>
              <a:buFont typeface="Arial" pitchFamily="34" charset="0"/>
              <a:buChar char="•"/>
            </a:pPr>
            <a:r>
              <a:rPr lang="en-US" sz="1600" dirty="0" smtClean="0"/>
              <a:t>Vapor-tight emergency vent</a:t>
            </a:r>
          </a:p>
          <a:p>
            <a:pPr marL="285750" indent="-285750">
              <a:spcBef>
                <a:spcPts val="600"/>
              </a:spcBef>
              <a:buFont typeface="Arial" pitchFamily="34" charset="0"/>
              <a:buChar char="•"/>
            </a:pPr>
            <a:r>
              <a:rPr lang="en-US" sz="1600" dirty="0"/>
              <a:t>Overfill </a:t>
            </a:r>
            <a:r>
              <a:rPr lang="en-US" sz="1600" dirty="0" smtClean="0"/>
              <a:t>protection</a:t>
            </a:r>
          </a:p>
          <a:p>
            <a:pPr marL="1028700" lvl="1">
              <a:spcBef>
                <a:spcPts val="600"/>
              </a:spcBef>
              <a:buFont typeface="Arial" pitchFamily="34" charset="0"/>
              <a:buChar char="•"/>
            </a:pPr>
            <a:r>
              <a:rPr lang="en-US" sz="1600" dirty="0" smtClean="0">
                <a:solidFill>
                  <a:srgbClr val="0663B5"/>
                </a:solidFill>
              </a:rPr>
              <a:t>Audible alarm</a:t>
            </a:r>
          </a:p>
          <a:p>
            <a:pPr marL="1028700" lvl="1">
              <a:spcBef>
                <a:spcPts val="600"/>
              </a:spcBef>
              <a:buFont typeface="Arial" pitchFamily="34" charset="0"/>
              <a:buChar char="•"/>
            </a:pPr>
            <a:r>
              <a:rPr lang="en-US" sz="1600" dirty="0" smtClean="0">
                <a:solidFill>
                  <a:srgbClr val="0663B5"/>
                </a:solidFill>
              </a:rPr>
              <a:t>Automatically </a:t>
            </a:r>
            <a:r>
              <a:rPr lang="en-US" sz="1600" dirty="0">
                <a:solidFill>
                  <a:srgbClr val="0663B5"/>
                </a:solidFill>
              </a:rPr>
              <a:t>stop flow</a:t>
            </a:r>
          </a:p>
          <a:p>
            <a:pPr marL="285750" indent="-285750">
              <a:spcBef>
                <a:spcPts val="600"/>
              </a:spcBef>
              <a:buFont typeface="Arial" pitchFamily="34" charset="0"/>
              <a:buChar char="•"/>
            </a:pPr>
            <a:r>
              <a:rPr lang="en-US" sz="1600" dirty="0" smtClean="0"/>
              <a:t>Liquid level determination</a:t>
            </a:r>
          </a:p>
          <a:p>
            <a:pPr marL="285750" indent="-285750">
              <a:spcBef>
                <a:spcPts val="600"/>
              </a:spcBef>
              <a:buFont typeface="Arial" pitchFamily="34" charset="0"/>
              <a:buChar char="•"/>
            </a:pPr>
            <a:r>
              <a:rPr lang="en-US" sz="1600" dirty="0" smtClean="0"/>
              <a:t>Siphon flow release prevention</a:t>
            </a:r>
          </a:p>
          <a:p>
            <a:pPr marL="285750" indent="-285750">
              <a:spcBef>
                <a:spcPts val="600"/>
              </a:spcBef>
              <a:buFont typeface="Arial" pitchFamily="34" charset="0"/>
              <a:buChar char="•"/>
            </a:pPr>
            <a:r>
              <a:rPr lang="en-US" sz="1600" dirty="0" smtClean="0"/>
              <a:t>Shutoff and check valves with pressure-relieving device</a:t>
            </a:r>
          </a:p>
          <a:p>
            <a:pPr marL="1028700" lvl="1">
              <a:spcBef>
                <a:spcPts val="600"/>
              </a:spcBef>
              <a:buFont typeface="Arial" pitchFamily="34" charset="0"/>
              <a:buChar char="•"/>
            </a:pPr>
            <a:r>
              <a:rPr lang="en-US" sz="1600" dirty="0" smtClean="0">
                <a:solidFill>
                  <a:srgbClr val="0663B5"/>
                </a:solidFill>
              </a:rPr>
              <a:t>Quick-connect coupling</a:t>
            </a:r>
          </a:p>
          <a:p>
            <a:pPr marL="1028700" lvl="1">
              <a:spcBef>
                <a:spcPts val="600"/>
              </a:spcBef>
              <a:buFont typeface="Arial" pitchFamily="34" charset="0"/>
              <a:buChar char="•"/>
            </a:pPr>
            <a:r>
              <a:rPr lang="en-US" sz="1600" dirty="0" smtClean="0">
                <a:solidFill>
                  <a:srgbClr val="0663B5"/>
                </a:solidFill>
              </a:rPr>
              <a:t>Check </a:t>
            </a:r>
            <a:r>
              <a:rPr lang="en-US" sz="1600" dirty="0">
                <a:solidFill>
                  <a:srgbClr val="0663B5"/>
                </a:solidFill>
              </a:rPr>
              <a:t>valve with </a:t>
            </a:r>
            <a:r>
              <a:rPr lang="en-US" sz="1600" dirty="0" smtClean="0">
                <a:solidFill>
                  <a:srgbClr val="0663B5"/>
                </a:solidFill>
              </a:rPr>
              <a:t>dry-break </a:t>
            </a:r>
            <a:r>
              <a:rPr lang="en-US" sz="1600" dirty="0">
                <a:solidFill>
                  <a:srgbClr val="0663B5"/>
                </a:solidFill>
              </a:rPr>
              <a:t>coupling</a:t>
            </a:r>
            <a:endParaRPr lang="en-US" sz="1600" dirty="0" smtClean="0">
              <a:solidFill>
                <a:srgbClr val="0663B5"/>
              </a:solidFill>
            </a:endParaRPr>
          </a:p>
          <a:p>
            <a:pPr marL="285750" indent="-285750">
              <a:spcBef>
                <a:spcPts val="600"/>
              </a:spcBef>
              <a:buFont typeface="Arial" pitchFamily="34" charset="0"/>
              <a:buChar char="•"/>
            </a:pPr>
            <a:r>
              <a:rPr lang="en-US" sz="1600" dirty="0" smtClean="0"/>
              <a:t>Accurate daily inventory</a:t>
            </a:r>
            <a:endParaRPr lang="en-US" sz="1600" dirty="0"/>
          </a:p>
          <a:p>
            <a:pPr marL="285750" indent="-285750">
              <a:spcBef>
                <a:spcPts val="600"/>
              </a:spcBef>
              <a:buFont typeface="Arial" pitchFamily="34" charset="0"/>
              <a:buChar char="•"/>
            </a:pPr>
            <a:r>
              <a:rPr lang="en-US" sz="1600" dirty="0" smtClean="0"/>
              <a:t>Tanks filled </a:t>
            </a:r>
            <a:r>
              <a:rPr lang="en-US" sz="1600" dirty="0"/>
              <a:t>through liquid tight connection</a:t>
            </a:r>
          </a:p>
          <a:p>
            <a:pPr marL="285750" indent="-285750">
              <a:spcBef>
                <a:spcPts val="600"/>
              </a:spcBef>
              <a:buFont typeface="Arial" pitchFamily="34" charset="0"/>
              <a:buChar char="•"/>
            </a:pPr>
            <a:r>
              <a:rPr lang="en-US" sz="1600" dirty="0"/>
              <a:t>Tamper-proof </a:t>
            </a:r>
            <a:r>
              <a:rPr lang="en-US" sz="1600" dirty="0" smtClean="0"/>
              <a:t>/ physical damage protection</a:t>
            </a:r>
            <a:endParaRPr lang="en-US" sz="1400" dirty="0"/>
          </a:p>
          <a:p>
            <a:pPr algn="ctr" defTabSz="457200" fontAlgn="base">
              <a:spcBef>
                <a:spcPct val="20000"/>
              </a:spcBef>
              <a:spcAft>
                <a:spcPts val="600"/>
              </a:spcAft>
              <a:buClr>
                <a:srgbClr val="FF8000"/>
              </a:buClr>
            </a:pPr>
            <a:r>
              <a:rPr lang="en-US" sz="2000" b="1" i="1" dirty="0" smtClean="0">
                <a:solidFill>
                  <a:srgbClr val="1478AD"/>
                </a:solidFill>
                <a:latin typeface="Calibri" pitchFamily="34" charset="0"/>
              </a:rPr>
              <a:t> </a:t>
            </a:r>
            <a:endParaRPr lang="en-US" sz="2000" b="1" i="1" dirty="0">
              <a:solidFill>
                <a:srgbClr val="1478AD"/>
              </a:solidFill>
              <a:latin typeface="Calibri" pitchFamily="34" charset="0"/>
            </a:endParaRPr>
          </a:p>
        </p:txBody>
      </p:sp>
      <p:sp>
        <p:nvSpPr>
          <p:cNvPr id="2" name="Slide Number Placeholder 1"/>
          <p:cNvSpPr>
            <a:spLocks noGrp="1"/>
          </p:cNvSpPr>
          <p:nvPr>
            <p:ph type="sldNum" sz="quarter" idx="12"/>
          </p:nvPr>
        </p:nvSpPr>
        <p:spPr>
          <a:xfrm>
            <a:off x="6251133" y="6527707"/>
            <a:ext cx="2793436" cy="474741"/>
          </a:xfrm>
        </p:spPr>
        <p:txBody>
          <a:bodyPr/>
          <a:lstStyle/>
          <a:p>
            <a:pPr>
              <a:defRPr/>
            </a:pPr>
            <a:fld id="{2C5C3954-3372-4D52-84D4-642B22E65098}" type="slidenum">
              <a:rPr lang="en-US" smtClean="0"/>
              <a:pPr>
                <a:defRPr/>
              </a:pPr>
              <a:t>41</a:t>
            </a:fld>
            <a:endParaRPr lang="en-US"/>
          </a:p>
        </p:txBody>
      </p:sp>
      <p:pic>
        <p:nvPicPr>
          <p:cNvPr id="4" name="Picture 4" descr="OPW-201.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55277" y="647276"/>
            <a:ext cx="1301046" cy="1393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61fstop w_Kamvalok Adaptor.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05600" y="583411"/>
            <a:ext cx="1089610" cy="3825049"/>
          </a:xfrm>
          <a:prstGeom prst="rect">
            <a:avLst/>
          </a:prstGeom>
          <a:noFill/>
          <a:ln>
            <a:noFill/>
          </a:ln>
          <a:effectLst>
            <a:outerShdw dist="38100" dir="2700000" rotWithShape="0">
              <a:srgbClr val="B3B3B3">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200tg-1.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02371" y="1982871"/>
            <a:ext cx="1415621" cy="2426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444TA-image.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87598" y="4383418"/>
            <a:ext cx="1110407" cy="97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199ASV.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92161" y="5029200"/>
            <a:ext cx="627639" cy="1304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21bv_new.pn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5867400" y="4756432"/>
            <a:ext cx="1515570" cy="85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SolenoidValve.pn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239000" y="4592121"/>
            <a:ext cx="838200" cy="108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858910" y="1524000"/>
            <a:ext cx="815686" cy="1652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4" name="Picture 2" descr="G:\FC Projects\Sales &amp; Marketing\Presentations\2013 Distributor Meeting\New KAMVALOK Adaptor.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831337" y="3501936"/>
            <a:ext cx="914400" cy="1132924"/>
          </a:xfrm>
          <a:prstGeom prst="rect">
            <a:avLst/>
          </a:prstGeom>
          <a:noFill/>
          <a:extLst>
            <a:ext uri="{909E8E84-426E-40DD-AFC4-6F175D3DCCD1}">
              <a14:hiddenFill xmlns:a14="http://schemas.microsoft.com/office/drawing/2010/main">
                <a:solidFill>
                  <a:srgbClr val="FFFFFF"/>
                </a:solidFill>
              </a14:hiddenFill>
            </a:ext>
          </a:extLst>
        </p:spPr>
      </p:pic>
      <p:pic>
        <p:nvPicPr>
          <p:cNvPr id="49155" name="Picture 3" descr="G:\FC Projects\Sales &amp; Marketing\Presentations\2013 Distributor Meeting\634BK  dust cap.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012756" y="760630"/>
            <a:ext cx="673001" cy="548566"/>
          </a:xfrm>
          <a:prstGeom prst="rect">
            <a:avLst/>
          </a:prstGeom>
          <a:noFill/>
          <a:extLst>
            <a:ext uri="{909E8E84-426E-40DD-AFC4-6F175D3DCCD1}">
              <a14:hiddenFill xmlns:a14="http://schemas.microsoft.com/office/drawing/2010/main">
                <a:solidFill>
                  <a:srgbClr val="FFFFFF"/>
                </a:solidFill>
              </a14:hiddenFill>
            </a:ext>
          </a:extLst>
        </p:spPr>
      </p:pic>
      <p:pic>
        <p:nvPicPr>
          <p:cNvPr id="49157" name="Picture 5" descr="G:\FC Projects\Sales &amp; Marketing\Presentations\2013 Distributor Meeting\331-332ast-direct-fill spill bucket.jpg"/>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4876800" y="647276"/>
            <a:ext cx="853440" cy="1006231"/>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1"/>
          <p:cNvSpPr txBox="1">
            <a:spLocks/>
          </p:cNvSpPr>
          <p:nvPr/>
        </p:nvSpPr>
        <p:spPr bwMode="auto">
          <a:xfrm>
            <a:off x="215901" y="228600"/>
            <a:ext cx="8775700" cy="425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lnSpc>
                <a:spcPts val="3400"/>
              </a:lnSpc>
              <a:spcBef>
                <a:spcPct val="0"/>
              </a:spcBef>
              <a:spcAft>
                <a:spcPct val="0"/>
              </a:spcAft>
              <a:defRPr sz="3200" b="1" kern="1200">
                <a:solidFill>
                  <a:srgbClr val="0663B5"/>
                </a:solidFill>
                <a:latin typeface="+mj-lt"/>
                <a:ea typeface="ＭＳ Ｐゴシック" pitchFamily="-105" charset="-128"/>
                <a:cs typeface="ＭＳ Ｐゴシック" pitchFamily="-105" charset="-128"/>
              </a:defRPr>
            </a:lvl1pPr>
            <a:lvl2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2pPr>
            <a:lvl3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3pPr>
            <a:lvl4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4pPr>
            <a:lvl5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5pPr>
            <a:lvl6pPr marL="4572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6pPr>
            <a:lvl7pPr marL="9144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7pPr>
            <a:lvl8pPr marL="13716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8pPr>
            <a:lvl9pPr marL="18288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9pPr>
          </a:lstStyle>
          <a:p>
            <a:pPr algn="ctr"/>
            <a:r>
              <a:rPr lang="en-US" sz="2100" dirty="0" smtClean="0">
                <a:ea typeface="ＭＳ Ｐゴシック" charset="-128"/>
              </a:rPr>
              <a:t>Above Ground Storage Tank Product requirements</a:t>
            </a:r>
          </a:p>
        </p:txBody>
      </p:sp>
      <p:pic>
        <p:nvPicPr>
          <p:cNvPr id="1026" name="Picture 2"/>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845719" y="5465884"/>
            <a:ext cx="758032" cy="89630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514600" y="5447733"/>
            <a:ext cx="838200" cy="9326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600200" y="5405212"/>
            <a:ext cx="513107" cy="956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097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04800" y="4017764"/>
            <a:ext cx="8001000" cy="584775"/>
          </a:xfrm>
          <a:prstGeom prst="rect">
            <a:avLst/>
          </a:prstGeom>
          <a:noFill/>
        </p:spPr>
        <p:txBody>
          <a:bodyPr wrap="square" rtlCol="0">
            <a:spAutoFit/>
          </a:bodyPr>
          <a:lstStyle/>
          <a:p>
            <a:endParaRPr lang="en-US" sz="1400" dirty="0" smtClean="0"/>
          </a:p>
          <a:p>
            <a:endParaRPr lang="en-US" dirty="0"/>
          </a:p>
        </p:txBody>
      </p:sp>
      <p:sp>
        <p:nvSpPr>
          <p:cNvPr id="2" name="Slide Number Placeholder 1"/>
          <p:cNvSpPr>
            <a:spLocks noGrp="1"/>
          </p:cNvSpPr>
          <p:nvPr>
            <p:ph type="sldNum" sz="quarter" idx="12"/>
          </p:nvPr>
        </p:nvSpPr>
        <p:spPr>
          <a:xfrm>
            <a:off x="6251133" y="6527707"/>
            <a:ext cx="2793436" cy="474741"/>
          </a:xfrm>
        </p:spPr>
        <p:txBody>
          <a:bodyPr/>
          <a:lstStyle/>
          <a:p>
            <a:pPr>
              <a:defRPr/>
            </a:pPr>
            <a:fld id="{2C5C3954-3372-4D52-84D4-642B22E65098}" type="slidenum">
              <a:rPr lang="en-US" smtClean="0"/>
              <a:pPr>
                <a:defRPr/>
              </a:pPr>
              <a:t>42</a:t>
            </a:fld>
            <a:endParaRPr lang="en-US"/>
          </a:p>
        </p:txBody>
      </p:sp>
      <p:pic>
        <p:nvPicPr>
          <p:cNvPr id="4" name="Picture 4" descr="OPW-201.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55277" y="647276"/>
            <a:ext cx="1301046" cy="1393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61fstop w_Kamvalok Adaptor.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05600" y="583411"/>
            <a:ext cx="1089610" cy="3825049"/>
          </a:xfrm>
          <a:prstGeom prst="rect">
            <a:avLst/>
          </a:prstGeom>
          <a:noFill/>
          <a:ln>
            <a:noFill/>
          </a:ln>
          <a:effectLst>
            <a:outerShdw dist="38100" dir="2700000" rotWithShape="0">
              <a:srgbClr val="B3B3B3">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200tg-1.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02371" y="1982871"/>
            <a:ext cx="1415621" cy="2426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444TA-image.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87598" y="4383418"/>
            <a:ext cx="1110407" cy="97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199ASV.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92161" y="5029200"/>
            <a:ext cx="627639" cy="1304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21bv_new.pn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5867400" y="4756432"/>
            <a:ext cx="1515570" cy="85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SolenoidValve.pn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239000" y="4592121"/>
            <a:ext cx="838200" cy="108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858910" y="1524000"/>
            <a:ext cx="815686" cy="1652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4" name="Picture 2" descr="G:\FC Projects\Sales &amp; Marketing\Presentations\2013 Distributor Meeting\New KAMVALOK Adaptor.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831337" y="3501936"/>
            <a:ext cx="914400" cy="1132924"/>
          </a:xfrm>
          <a:prstGeom prst="rect">
            <a:avLst/>
          </a:prstGeom>
          <a:noFill/>
          <a:extLst>
            <a:ext uri="{909E8E84-426E-40DD-AFC4-6F175D3DCCD1}">
              <a14:hiddenFill xmlns:a14="http://schemas.microsoft.com/office/drawing/2010/main">
                <a:solidFill>
                  <a:srgbClr val="FFFFFF"/>
                </a:solidFill>
              </a14:hiddenFill>
            </a:ext>
          </a:extLst>
        </p:spPr>
      </p:pic>
      <p:pic>
        <p:nvPicPr>
          <p:cNvPr id="49155" name="Picture 3" descr="G:\FC Projects\Sales &amp; Marketing\Presentations\2013 Distributor Meeting\634BK  dust cap.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012756" y="760630"/>
            <a:ext cx="673001" cy="548566"/>
          </a:xfrm>
          <a:prstGeom prst="rect">
            <a:avLst/>
          </a:prstGeom>
          <a:noFill/>
          <a:extLst>
            <a:ext uri="{909E8E84-426E-40DD-AFC4-6F175D3DCCD1}">
              <a14:hiddenFill xmlns:a14="http://schemas.microsoft.com/office/drawing/2010/main">
                <a:solidFill>
                  <a:srgbClr val="FFFFFF"/>
                </a:solidFill>
              </a14:hiddenFill>
            </a:ext>
          </a:extLst>
        </p:spPr>
      </p:pic>
      <p:pic>
        <p:nvPicPr>
          <p:cNvPr id="49157" name="Picture 5" descr="G:\FC Projects\Sales &amp; Marketing\Presentations\2013 Distributor Meeting\331-332ast-direct-fill spill bucket.jpg"/>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4876800" y="647276"/>
            <a:ext cx="853440" cy="1006231"/>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1"/>
          <p:cNvSpPr txBox="1">
            <a:spLocks/>
          </p:cNvSpPr>
          <p:nvPr/>
        </p:nvSpPr>
        <p:spPr bwMode="auto">
          <a:xfrm>
            <a:off x="215901" y="228600"/>
            <a:ext cx="8775700" cy="425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lnSpc>
                <a:spcPts val="3400"/>
              </a:lnSpc>
              <a:spcBef>
                <a:spcPct val="0"/>
              </a:spcBef>
              <a:spcAft>
                <a:spcPct val="0"/>
              </a:spcAft>
              <a:defRPr sz="3200" b="1" kern="1200">
                <a:solidFill>
                  <a:srgbClr val="0663B5"/>
                </a:solidFill>
                <a:latin typeface="+mj-lt"/>
                <a:ea typeface="ＭＳ Ｐゴシック" pitchFamily="-105" charset="-128"/>
                <a:cs typeface="ＭＳ Ｐゴシック" pitchFamily="-105" charset="-128"/>
              </a:defRPr>
            </a:lvl1pPr>
            <a:lvl2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2pPr>
            <a:lvl3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3pPr>
            <a:lvl4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4pPr>
            <a:lvl5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5pPr>
            <a:lvl6pPr marL="4572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6pPr>
            <a:lvl7pPr marL="9144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7pPr>
            <a:lvl8pPr marL="13716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8pPr>
            <a:lvl9pPr marL="18288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9pPr>
          </a:lstStyle>
          <a:p>
            <a:pPr algn="ctr"/>
            <a:r>
              <a:rPr lang="en-US" sz="2100" dirty="0" smtClean="0">
                <a:ea typeface="ＭＳ Ｐゴシック" charset="-128"/>
              </a:rPr>
              <a:t>Above Ground Storage Tank Product requirements</a:t>
            </a:r>
          </a:p>
        </p:txBody>
      </p:sp>
      <p:pic>
        <p:nvPicPr>
          <p:cNvPr id="1026" name="Picture 2"/>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845719" y="5465884"/>
            <a:ext cx="758032" cy="89630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514600" y="5447733"/>
            <a:ext cx="838200" cy="9326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600200" y="5405212"/>
            <a:ext cx="513107" cy="95697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txBox="1">
            <a:spLocks/>
          </p:cNvSpPr>
          <p:nvPr/>
        </p:nvSpPr>
        <p:spPr bwMode="auto">
          <a:xfrm>
            <a:off x="228599" y="1523999"/>
            <a:ext cx="5630311" cy="403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a:spcBef>
                <a:spcPts val="600"/>
              </a:spcBef>
            </a:pPr>
            <a:r>
              <a:rPr lang="en-US" sz="2000" b="1" i="1" dirty="0" smtClean="0">
                <a:solidFill>
                  <a:srgbClr val="1478AD"/>
                </a:solidFill>
                <a:latin typeface="Calibri" pitchFamily="34" charset="0"/>
              </a:rPr>
              <a:t>Required </a:t>
            </a:r>
            <a:r>
              <a:rPr lang="en-US" sz="2000" b="1" i="1" dirty="0">
                <a:solidFill>
                  <a:srgbClr val="1478AD"/>
                </a:solidFill>
                <a:latin typeface="Calibri" pitchFamily="34" charset="0"/>
              </a:rPr>
              <a:t>for PEI/RP-200-13</a:t>
            </a:r>
          </a:p>
          <a:p>
            <a:pPr marL="285750" indent="-285750">
              <a:spcBef>
                <a:spcPts val="600"/>
              </a:spcBef>
              <a:buFont typeface="Arial" pitchFamily="34" charset="0"/>
              <a:buChar char="•"/>
            </a:pPr>
            <a:r>
              <a:rPr lang="en-US" sz="1600" dirty="0" smtClean="0"/>
              <a:t>Fire </a:t>
            </a:r>
            <a:r>
              <a:rPr lang="en-US" sz="1600" dirty="0"/>
              <a:t>valve </a:t>
            </a:r>
            <a:r>
              <a:rPr lang="en-US" sz="1600" dirty="0" smtClean="0"/>
              <a:t>at tank opening</a:t>
            </a:r>
          </a:p>
          <a:p>
            <a:pPr marL="285750" indent="-285750">
              <a:spcBef>
                <a:spcPts val="600"/>
              </a:spcBef>
              <a:buFont typeface="Arial" pitchFamily="34" charset="0"/>
              <a:buChar char="•"/>
            </a:pPr>
            <a:r>
              <a:rPr lang="en-US" sz="1600" dirty="0" smtClean="0"/>
              <a:t>Block valve @ each connection where product </a:t>
            </a:r>
            <a:r>
              <a:rPr lang="en-US" sz="1600" dirty="0"/>
              <a:t>normally </a:t>
            </a:r>
            <a:r>
              <a:rPr lang="en-US" sz="1600" dirty="0" smtClean="0"/>
              <a:t>flows</a:t>
            </a:r>
          </a:p>
          <a:p>
            <a:pPr marL="285750" indent="-285750">
              <a:spcBef>
                <a:spcPts val="600"/>
              </a:spcBef>
              <a:buFont typeface="Arial" pitchFamily="34" charset="0"/>
              <a:buChar char="•"/>
            </a:pPr>
            <a:r>
              <a:rPr lang="en-US" sz="1600" dirty="0" smtClean="0"/>
              <a:t>Anti-siphon valve</a:t>
            </a:r>
          </a:p>
          <a:p>
            <a:pPr marL="285750" indent="-285750">
              <a:spcBef>
                <a:spcPts val="600"/>
              </a:spcBef>
              <a:buFont typeface="Arial" pitchFamily="34" charset="0"/>
              <a:buChar char="•"/>
            </a:pPr>
            <a:r>
              <a:rPr lang="en-US" sz="1600" dirty="0" smtClean="0"/>
              <a:t>Suction pumping systems - check valve</a:t>
            </a:r>
            <a:endParaRPr lang="en-US" sz="1600" dirty="0"/>
          </a:p>
          <a:p>
            <a:pPr marL="285750" indent="-285750">
              <a:spcBef>
                <a:spcPts val="600"/>
              </a:spcBef>
              <a:buFont typeface="Arial" pitchFamily="34" charset="0"/>
              <a:buChar char="•"/>
            </a:pPr>
            <a:r>
              <a:rPr lang="en-US" sz="1600" dirty="0" smtClean="0"/>
              <a:t>Pressure </a:t>
            </a:r>
            <a:r>
              <a:rPr lang="en-US" sz="1600" dirty="0"/>
              <a:t>relief </a:t>
            </a:r>
            <a:r>
              <a:rPr lang="en-US" sz="1600" dirty="0" smtClean="0"/>
              <a:t>for piping subjected </a:t>
            </a:r>
            <a:r>
              <a:rPr lang="en-US" sz="1600" dirty="0"/>
              <a:t>to thermal expansion</a:t>
            </a:r>
          </a:p>
          <a:p>
            <a:pPr>
              <a:spcBef>
                <a:spcPts val="600"/>
              </a:spcBef>
            </a:pPr>
            <a:endParaRPr lang="en-US" sz="1600" dirty="0"/>
          </a:p>
          <a:p>
            <a:pPr algn="ctr" defTabSz="457200" fontAlgn="base">
              <a:spcBef>
                <a:spcPts val="600"/>
              </a:spcBef>
              <a:spcAft>
                <a:spcPts val="600"/>
              </a:spcAft>
              <a:buClr>
                <a:srgbClr val="FF8000"/>
              </a:buClr>
            </a:pPr>
            <a:r>
              <a:rPr lang="en-US" sz="2000" b="1" i="1" dirty="0" smtClean="0">
                <a:solidFill>
                  <a:srgbClr val="1478AD"/>
                </a:solidFill>
                <a:latin typeface="Calibri" pitchFamily="34" charset="0"/>
              </a:rPr>
              <a:t> </a:t>
            </a:r>
            <a:endParaRPr lang="en-US" sz="2000" b="1" i="1" dirty="0">
              <a:solidFill>
                <a:srgbClr val="1478AD"/>
              </a:solidFill>
              <a:latin typeface="Calibri" pitchFamily="34" charset="0"/>
            </a:endParaRPr>
          </a:p>
        </p:txBody>
      </p:sp>
    </p:spTree>
    <p:extLst>
      <p:ext uri="{BB962C8B-B14F-4D97-AF65-F5344CB8AC3E}">
        <p14:creationId xmlns:p14="http://schemas.microsoft.com/office/powerpoint/2010/main" val="466400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434975" y="149225"/>
            <a:ext cx="8229600" cy="600075"/>
          </a:xfrm>
        </p:spPr>
        <p:txBody>
          <a:bodyPr/>
          <a:lstStyle/>
          <a:p>
            <a:pPr algn="ctr">
              <a:spcBef>
                <a:spcPct val="20000"/>
              </a:spcBef>
            </a:pPr>
            <a:r>
              <a:rPr lang="en-US" sz="2400" dirty="0" smtClean="0">
                <a:ea typeface="ＭＳ Ｐゴシック" pitchFamily="34" charset="-128"/>
              </a:rPr>
              <a:t>301 &amp; 202 Series Emergency Vents</a:t>
            </a:r>
          </a:p>
        </p:txBody>
      </p:sp>
      <p:sp>
        <p:nvSpPr>
          <p:cNvPr id="1945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20B2630-2DE6-4FA6-A55E-8A04B217BE70}" type="slidenum">
              <a:rPr lang="en-US" sz="1200">
                <a:solidFill>
                  <a:srgbClr val="0663B5"/>
                </a:solidFill>
                <a:latin typeface="Calibri" pitchFamily="34" charset="0"/>
              </a:rPr>
              <a:pPr eaLnBrk="1" hangingPunct="1"/>
              <a:t>43</a:t>
            </a:fld>
            <a:endParaRPr lang="en-US" sz="1200">
              <a:solidFill>
                <a:srgbClr val="0663B5"/>
              </a:solidFill>
              <a:latin typeface="Calibri" pitchFamily="34" charset="0"/>
            </a:endParaRPr>
          </a:p>
        </p:txBody>
      </p:sp>
      <p:sp>
        <p:nvSpPr>
          <p:cNvPr id="19459" name="Content Placeholder 2"/>
          <p:cNvSpPr>
            <a:spLocks noGrp="1"/>
          </p:cNvSpPr>
          <p:nvPr>
            <p:ph idx="4294967295"/>
          </p:nvPr>
        </p:nvSpPr>
        <p:spPr>
          <a:xfrm>
            <a:off x="2438400" y="874712"/>
            <a:ext cx="6578601" cy="2782887"/>
          </a:xfrm>
        </p:spPr>
        <p:txBody>
          <a:bodyPr/>
          <a:lstStyle/>
          <a:p>
            <a:pPr marL="0" indent="0">
              <a:buNone/>
            </a:pPr>
            <a:r>
              <a:rPr lang="en-US" sz="1600" dirty="0" smtClean="0">
                <a:ea typeface="ＭＳ Ｐゴシック" pitchFamily="34" charset="-128"/>
              </a:rPr>
              <a:t>OPW Emergency Vents prevent above ground storage tanks from becoming over-pressurized by providing high-capacity venting in the event of a fire or sudden pressure increase</a:t>
            </a:r>
          </a:p>
          <a:p>
            <a:pPr marL="173038" indent="-173038"/>
            <a:endParaRPr lang="en-US" sz="1400" dirty="0" smtClean="0">
              <a:ea typeface="ＭＳ Ｐゴシック" pitchFamily="34" charset="-128"/>
            </a:endParaRPr>
          </a:p>
          <a:p>
            <a:pPr marL="173038" indent="-173038"/>
            <a:r>
              <a:rPr lang="en-US" sz="1400" dirty="0" smtClean="0">
                <a:ea typeface="ＭＳ Ｐゴシック" pitchFamily="34" charset="-128"/>
              </a:rPr>
              <a:t>301 is a weighted, mushroom-style emergency vent that </a:t>
            </a:r>
            <a:r>
              <a:rPr lang="en-US" sz="1400" dirty="0" smtClean="0">
                <a:ea typeface="ＭＳ Ｐゴシック" charset="-128"/>
              </a:rPr>
              <a:t>automatically resets.   The unique vapor seal </a:t>
            </a:r>
            <a:r>
              <a:rPr lang="en-US" sz="1400" dirty="0">
                <a:ea typeface="ＭＳ Ｐゴシック" charset="-128"/>
              </a:rPr>
              <a:t>&amp; stainless steel plate </a:t>
            </a:r>
            <a:r>
              <a:rPr lang="en-US" sz="1400" dirty="0" smtClean="0">
                <a:ea typeface="ＭＳ Ｐゴシック" charset="-128"/>
              </a:rPr>
              <a:t>= </a:t>
            </a:r>
            <a:r>
              <a:rPr lang="en-US" sz="1400" i="1" dirty="0" smtClean="0">
                <a:ea typeface="ＭＳ Ｐゴシック" charset="-128"/>
              </a:rPr>
              <a:t>zero emissions</a:t>
            </a:r>
            <a:r>
              <a:rPr lang="en-US" sz="1400" dirty="0" smtClean="0">
                <a:ea typeface="ＭＳ Ｐゴシック" charset="-128"/>
              </a:rPr>
              <a:t> </a:t>
            </a:r>
          </a:p>
          <a:p>
            <a:pPr marL="204788" indent="-238125">
              <a:spcBef>
                <a:spcPct val="0"/>
              </a:spcBef>
              <a:spcAft>
                <a:spcPts val="1500"/>
              </a:spcAft>
              <a:buFont typeface="Lucida Grande" charset="0"/>
              <a:buChar char="•"/>
            </a:pPr>
            <a:endParaRPr lang="en-US" sz="1400" dirty="0" smtClean="0">
              <a:ea typeface="ＭＳ Ｐゴシック" pitchFamily="34" charset="-128"/>
            </a:endParaRPr>
          </a:p>
          <a:p>
            <a:pPr marL="204788" indent="-238125">
              <a:spcBef>
                <a:spcPct val="0"/>
              </a:spcBef>
              <a:spcAft>
                <a:spcPts val="1500"/>
              </a:spcAft>
              <a:buFont typeface="Lucida Grande" charset="0"/>
              <a:buChar char="•"/>
            </a:pPr>
            <a:r>
              <a:rPr lang="en-US" sz="1400" dirty="0" smtClean="0">
                <a:ea typeface="ＭＳ Ｐゴシック" pitchFamily="34" charset="-128"/>
              </a:rPr>
              <a:t>The </a:t>
            </a:r>
            <a:r>
              <a:rPr lang="en-US" sz="1400" dirty="0">
                <a:ea typeface="ＭＳ Ｐゴシック" pitchFamily="34" charset="-128"/>
              </a:rPr>
              <a:t>202 is a vapor-tight, spring-loaded emergency </a:t>
            </a:r>
            <a:r>
              <a:rPr lang="en-US" sz="1400" dirty="0" smtClean="0">
                <a:ea typeface="ＭＳ Ｐゴシック" pitchFamily="34" charset="-128"/>
              </a:rPr>
              <a:t>vent that has a manual reset feature  </a:t>
            </a:r>
            <a:endParaRPr lang="en-US" sz="1400" dirty="0">
              <a:ea typeface="ＭＳ Ｐゴシック" pitchFamily="34" charset="-128"/>
            </a:endParaRPr>
          </a:p>
          <a:p>
            <a:pPr marL="204788" indent="-238125">
              <a:spcBef>
                <a:spcPct val="0"/>
              </a:spcBef>
              <a:spcAft>
                <a:spcPts val="1500"/>
              </a:spcAft>
              <a:buFont typeface="Lucida Grande" charset="0"/>
              <a:buChar char="•"/>
            </a:pPr>
            <a:endParaRPr lang="en-US" sz="1600" dirty="0">
              <a:ea typeface="ＭＳ Ｐゴシック" charset="-128"/>
            </a:endParaRPr>
          </a:p>
          <a:p>
            <a:pPr marL="173038" indent="-173038"/>
            <a:r>
              <a:rPr lang="en-US" sz="1600" dirty="0" smtClean="0">
                <a:ea typeface="ＭＳ Ｐゴシック" pitchFamily="34" charset="-128"/>
              </a:rPr>
              <a:t> </a:t>
            </a:r>
          </a:p>
        </p:txBody>
      </p:sp>
      <p:sp>
        <p:nvSpPr>
          <p:cNvPr id="19460" name="TextBox 9"/>
          <p:cNvSpPr txBox="1">
            <a:spLocks noChangeArrowheads="1"/>
          </p:cNvSpPr>
          <p:nvPr/>
        </p:nvSpPr>
        <p:spPr bwMode="auto">
          <a:xfrm>
            <a:off x="3175000" y="377507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sz="1800"/>
          </a:p>
        </p:txBody>
      </p:sp>
      <p:pic>
        <p:nvPicPr>
          <p:cNvPr id="19461" name="Picture 2" descr="201-Emergency-Vent.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850" y="874712"/>
            <a:ext cx="2086008" cy="223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descr="202-EmergencyVen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8450" y="3213154"/>
            <a:ext cx="2876550" cy="2755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Box 10"/>
          <p:cNvSpPr txBox="1">
            <a:spLocks noChangeArrowheads="1"/>
          </p:cNvSpPr>
          <p:nvPr/>
        </p:nvSpPr>
        <p:spPr bwMode="auto">
          <a:xfrm>
            <a:off x="426959" y="3048000"/>
            <a:ext cx="13700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000" b="1" dirty="0"/>
              <a:t>301 </a:t>
            </a:r>
            <a:br>
              <a:rPr lang="en-US" sz="1000" b="1" dirty="0"/>
            </a:br>
            <a:r>
              <a:rPr lang="en-US" sz="1000" b="1" dirty="0"/>
              <a:t>Emergency </a:t>
            </a:r>
            <a:br>
              <a:rPr lang="en-US" sz="1000" b="1" dirty="0"/>
            </a:br>
            <a:r>
              <a:rPr lang="en-US" sz="1000" b="1" dirty="0"/>
              <a:t>Vent</a:t>
            </a:r>
          </a:p>
        </p:txBody>
      </p:sp>
      <p:sp>
        <p:nvSpPr>
          <p:cNvPr id="19464" name="TextBox 11"/>
          <p:cNvSpPr txBox="1">
            <a:spLocks noChangeArrowheads="1"/>
          </p:cNvSpPr>
          <p:nvPr/>
        </p:nvSpPr>
        <p:spPr bwMode="auto">
          <a:xfrm>
            <a:off x="960438" y="4005263"/>
            <a:ext cx="13700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000" b="1"/>
              <a:t>202</a:t>
            </a:r>
            <a:br>
              <a:rPr lang="en-US" sz="1000" b="1"/>
            </a:br>
            <a:r>
              <a:rPr lang="en-US" sz="1000" b="1"/>
              <a:t>Emergency </a:t>
            </a:r>
            <a:br>
              <a:rPr lang="en-US" sz="1000" b="1"/>
            </a:br>
            <a:r>
              <a:rPr lang="en-US" sz="1000" b="1"/>
              <a:t>Vent</a:t>
            </a:r>
          </a:p>
        </p:txBody>
      </p:sp>
      <p:pic>
        <p:nvPicPr>
          <p:cNvPr id="19465"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293308" y="3564952"/>
            <a:ext cx="3771900" cy="2751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8767513"/>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434975" y="149225"/>
            <a:ext cx="8229600" cy="600075"/>
          </a:xfrm>
        </p:spPr>
        <p:txBody>
          <a:bodyPr/>
          <a:lstStyle/>
          <a:p>
            <a:pPr algn="ctr"/>
            <a:r>
              <a:rPr lang="en-US" sz="2400" smtClean="0">
                <a:ea typeface="ＭＳ Ｐゴシック" pitchFamily="34" charset="-128"/>
              </a:rPr>
              <a:t>61ƒSTOP </a:t>
            </a:r>
            <a:r>
              <a:rPr lang="en-US" altLang="en-US" sz="2400" smtClean="0">
                <a:ea typeface="ＭＳ Ｐゴシック" pitchFamily="34" charset="-128"/>
              </a:rPr>
              <a:t>“</a:t>
            </a:r>
            <a:r>
              <a:rPr lang="en-US" sz="2400" smtClean="0">
                <a:ea typeface="ＭＳ Ｐゴシック" pitchFamily="34" charset="-128"/>
              </a:rPr>
              <a:t>THE STOPPER</a:t>
            </a:r>
            <a:r>
              <a:rPr lang="en-US" altLang="en-US" sz="2400" smtClean="0">
                <a:ea typeface="ＭＳ Ｐゴシック" pitchFamily="34" charset="-128"/>
              </a:rPr>
              <a:t>”</a:t>
            </a:r>
            <a:r>
              <a:rPr lang="en-US" sz="2400" smtClean="0">
                <a:ea typeface="ＭＳ Ｐゴシック" pitchFamily="34" charset="-128"/>
              </a:rPr>
              <a:t> Overfill Prevention Valves </a:t>
            </a:r>
          </a:p>
        </p:txBody>
      </p:sp>
      <p:sp>
        <p:nvSpPr>
          <p:cNvPr id="1638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EC2E2FE-80E2-4BB6-93B4-0AF3C4BF7C16}" type="slidenum">
              <a:rPr lang="en-US" sz="1200">
                <a:solidFill>
                  <a:srgbClr val="0663B5"/>
                </a:solidFill>
                <a:latin typeface="Calibri" pitchFamily="34" charset="0"/>
              </a:rPr>
              <a:pPr eaLnBrk="1" hangingPunct="1"/>
              <a:t>44</a:t>
            </a:fld>
            <a:endParaRPr lang="en-US" sz="1200">
              <a:solidFill>
                <a:srgbClr val="0663B5"/>
              </a:solidFill>
              <a:latin typeface="Calibri" pitchFamily="34" charset="0"/>
            </a:endParaRPr>
          </a:p>
        </p:txBody>
      </p:sp>
      <p:pic>
        <p:nvPicPr>
          <p:cNvPr id="16387" name="Picture 8" descr="Drop-Tub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04603" y="4627492"/>
            <a:ext cx="661668" cy="1614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2" descr="1000EVR-FSTOP.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6678" y="1371600"/>
            <a:ext cx="1067145" cy="396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a:spLocks noGrp="1"/>
          </p:cNvSpPr>
          <p:nvPr>
            <p:ph idx="4294967295"/>
          </p:nvPr>
        </p:nvSpPr>
        <p:spPr>
          <a:xfrm>
            <a:off x="3787775" y="692150"/>
            <a:ext cx="5073650" cy="3117850"/>
          </a:xfrm>
        </p:spPr>
        <p:txBody>
          <a:bodyPr/>
          <a:lstStyle/>
          <a:p>
            <a:pPr marL="0" indent="0" algn="ctr">
              <a:buNone/>
            </a:pPr>
            <a:r>
              <a:rPr lang="en-US" sz="1600" dirty="0" smtClean="0">
                <a:ea typeface="ＭＳ Ｐゴシック" pitchFamily="34" charset="-128"/>
              </a:rPr>
              <a:t>The OPW 61ƒSTOP (</a:t>
            </a:r>
            <a:r>
              <a:rPr lang="en-US" altLang="en-US" sz="1600" dirty="0" smtClean="0">
                <a:ea typeface="ＭＳ Ｐゴシック" pitchFamily="34" charset="-128"/>
              </a:rPr>
              <a:t>“</a:t>
            </a:r>
            <a:r>
              <a:rPr lang="en-US" sz="1600" dirty="0" smtClean="0">
                <a:ea typeface="ＭＳ Ｐゴシック" pitchFamily="34" charset="-128"/>
              </a:rPr>
              <a:t>The Stopper</a:t>
            </a:r>
            <a:r>
              <a:rPr lang="en-US" altLang="en-US" sz="1600" dirty="0" smtClean="0">
                <a:ea typeface="ＭＳ Ｐゴシック" pitchFamily="34" charset="-128"/>
              </a:rPr>
              <a:t>”</a:t>
            </a:r>
            <a:r>
              <a:rPr lang="en-US" sz="1600" dirty="0" smtClean="0">
                <a:ea typeface="ＭＳ Ｐゴシック" pitchFamily="34" charset="-128"/>
              </a:rPr>
              <a:t>)  prevents overfilling  by providing  positive shut-off during a pressurized-fill (pump-on fill) delivery</a:t>
            </a:r>
          </a:p>
          <a:p>
            <a:pPr marL="0" indent="0">
              <a:buNone/>
            </a:pPr>
            <a:endParaRPr lang="en-US" sz="1400" dirty="0" smtClean="0">
              <a:ea typeface="ＭＳ Ｐゴシック" pitchFamily="34" charset="-128"/>
            </a:endParaRPr>
          </a:p>
          <a:p>
            <a:pPr>
              <a:spcBef>
                <a:spcPct val="0"/>
              </a:spcBef>
              <a:spcAft>
                <a:spcPts val="1500"/>
              </a:spcAft>
              <a:buClr>
                <a:srgbClr val="FF8000"/>
              </a:buClr>
              <a:buFont typeface="Lucida Grande" charset="0"/>
              <a:buChar char="•"/>
            </a:pPr>
            <a:r>
              <a:rPr lang="en-US" sz="1400" dirty="0" smtClean="0">
                <a:solidFill>
                  <a:prstClr val="black"/>
                </a:solidFill>
              </a:rPr>
              <a:t>Available </a:t>
            </a:r>
            <a:r>
              <a:rPr lang="en-US" sz="1400" dirty="0">
                <a:solidFill>
                  <a:prstClr val="black"/>
                </a:solidFill>
              </a:rPr>
              <a:t>for direct or remote fill</a:t>
            </a:r>
          </a:p>
          <a:p>
            <a:pPr>
              <a:spcBef>
                <a:spcPct val="0"/>
              </a:spcBef>
              <a:spcAft>
                <a:spcPts val="1500"/>
              </a:spcAft>
              <a:buClr>
                <a:srgbClr val="FF8000"/>
              </a:buClr>
              <a:buFont typeface="Lucida Grande" charset="0"/>
              <a:buChar char="•"/>
            </a:pPr>
            <a:r>
              <a:rPr lang="en-US" sz="1400" dirty="0">
                <a:solidFill>
                  <a:prstClr val="black"/>
                </a:solidFill>
              </a:rPr>
              <a:t>Integral Anti-Siphon valve </a:t>
            </a:r>
            <a:r>
              <a:rPr lang="en-US" sz="1400" dirty="0" smtClean="0">
                <a:solidFill>
                  <a:prstClr val="black"/>
                </a:solidFill>
              </a:rPr>
              <a:t>isolates tank </a:t>
            </a:r>
            <a:r>
              <a:rPr lang="en-US" sz="1400" dirty="0">
                <a:solidFill>
                  <a:prstClr val="black"/>
                </a:solidFill>
              </a:rPr>
              <a:t>from </a:t>
            </a:r>
            <a:r>
              <a:rPr lang="en-US" sz="1400" dirty="0" smtClean="0">
                <a:solidFill>
                  <a:prstClr val="black"/>
                </a:solidFill>
              </a:rPr>
              <a:t>leaking fill </a:t>
            </a:r>
            <a:r>
              <a:rPr lang="en-US" sz="1400" dirty="0">
                <a:solidFill>
                  <a:prstClr val="black"/>
                </a:solidFill>
              </a:rPr>
              <a:t>pipe</a:t>
            </a:r>
          </a:p>
          <a:p>
            <a:pPr>
              <a:spcAft>
                <a:spcPts val="1500"/>
              </a:spcAft>
              <a:buClr>
                <a:srgbClr val="FF8000"/>
              </a:buClr>
              <a:buFont typeface="Lucida Grande" charset="0"/>
              <a:buChar char="•"/>
            </a:pPr>
            <a:r>
              <a:rPr lang="en-US" sz="1400" dirty="0" smtClean="0">
                <a:cs typeface="Arial" pitchFamily="34" charset="0"/>
              </a:rPr>
              <a:t>No </a:t>
            </a:r>
            <a:r>
              <a:rPr lang="en-US" sz="1400" dirty="0">
                <a:cs typeface="Arial" pitchFamily="34" charset="0"/>
              </a:rPr>
              <a:t>pre-checks to </a:t>
            </a:r>
            <a:r>
              <a:rPr lang="en-US" sz="1400" dirty="0" smtClean="0">
                <a:cs typeface="Arial" pitchFamily="34" charset="0"/>
              </a:rPr>
              <a:t>perform</a:t>
            </a:r>
            <a:r>
              <a:rPr lang="en-US" sz="1400" dirty="0">
                <a:cs typeface="Arial" pitchFamily="34" charset="0"/>
              </a:rPr>
              <a:t>, no resets or </a:t>
            </a:r>
            <a:r>
              <a:rPr lang="en-US" sz="1400" dirty="0" smtClean="0">
                <a:cs typeface="Arial" pitchFamily="34" charset="0"/>
              </a:rPr>
              <a:t>overrides</a:t>
            </a:r>
          </a:p>
          <a:p>
            <a:pPr>
              <a:spcAft>
                <a:spcPts val="1500"/>
              </a:spcAft>
              <a:buClr>
                <a:srgbClr val="FF8000"/>
              </a:buClr>
              <a:buFont typeface="Lucida Grande" charset="0"/>
              <a:buChar char="•"/>
            </a:pPr>
            <a:r>
              <a:rPr lang="en-US" sz="1400" dirty="0" smtClean="0">
                <a:cs typeface="Arial" pitchFamily="34" charset="0"/>
              </a:rPr>
              <a:t>150 </a:t>
            </a:r>
            <a:r>
              <a:rPr lang="en-US" sz="1400" dirty="0">
                <a:cs typeface="Arial" pitchFamily="34" charset="0"/>
              </a:rPr>
              <a:t>PSI </a:t>
            </a:r>
            <a:r>
              <a:rPr lang="en-US" sz="1400" dirty="0" smtClean="0">
                <a:cs typeface="Arial" pitchFamily="34" charset="0"/>
              </a:rPr>
              <a:t>pressure rated, low pressure drop = fastest fill rates</a:t>
            </a:r>
            <a:endParaRPr lang="en-US" sz="1400" dirty="0">
              <a:cs typeface="Arial" pitchFamily="34" charset="0"/>
            </a:endParaRPr>
          </a:p>
        </p:txBody>
      </p:sp>
      <p:sp>
        <p:nvSpPr>
          <p:cNvPr id="16390" name="TextBox 10"/>
          <p:cNvSpPr txBox="1">
            <a:spLocks noChangeArrowheads="1"/>
          </p:cNvSpPr>
          <p:nvPr/>
        </p:nvSpPr>
        <p:spPr bwMode="auto">
          <a:xfrm>
            <a:off x="152400" y="990600"/>
            <a:ext cx="121585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000" b="1" dirty="0"/>
              <a:t>61ƒSTOP Overfill Prevention Valve</a:t>
            </a:r>
          </a:p>
          <a:p>
            <a:pPr eaLnBrk="1" hangingPunct="1"/>
            <a:endParaRPr lang="en-US" sz="1000" b="1" dirty="0"/>
          </a:p>
        </p:txBody>
      </p:sp>
      <p:sp>
        <p:nvSpPr>
          <p:cNvPr id="16391" name="TextBox 11"/>
          <p:cNvSpPr txBox="1">
            <a:spLocks noChangeArrowheads="1"/>
          </p:cNvSpPr>
          <p:nvPr/>
        </p:nvSpPr>
        <p:spPr bwMode="auto">
          <a:xfrm>
            <a:off x="1741488" y="5722938"/>
            <a:ext cx="1611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000" b="1" dirty="0"/>
              <a:t>61FT Drop Tube</a:t>
            </a:r>
          </a:p>
          <a:p>
            <a:pPr eaLnBrk="1" hangingPunct="1"/>
            <a:endParaRPr lang="en-US" sz="1000" b="1" dirty="0"/>
          </a:p>
        </p:txBody>
      </p:sp>
      <p:pic>
        <p:nvPicPr>
          <p:cNvPr id="16392"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60800" y="4000500"/>
            <a:ext cx="3225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331-332 ast spill  container.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263824" y="685800"/>
            <a:ext cx="2560178" cy="394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93805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screen">
            <a:extLst>
              <a:ext uri="{28A0092B-C50C-407E-A947-70E740481C1C}">
                <a14:useLocalDpi xmlns:a14="http://schemas.microsoft.com/office/drawing/2010/main"/>
              </a:ext>
            </a:extLst>
          </a:blip>
          <a:srcRect l="3272" t="5204" r="9455" b="13399"/>
          <a:stretch/>
        </p:blipFill>
        <p:spPr>
          <a:xfrm>
            <a:off x="1004454" y="715818"/>
            <a:ext cx="2078182" cy="5541818"/>
          </a:xfrm>
          <a:prstGeom prst="roundRect">
            <a:avLst>
              <a:gd name="adj" fmla="val 5445"/>
            </a:avLst>
          </a:prstGeom>
          <a:ln>
            <a:solidFill>
              <a:srgbClr val="0663B5"/>
            </a:solidFill>
          </a:ln>
        </p:spPr>
      </p:pic>
      <p:sp>
        <p:nvSpPr>
          <p:cNvPr id="27650" name="Title 1"/>
          <p:cNvSpPr>
            <a:spLocks noGrp="1"/>
          </p:cNvSpPr>
          <p:nvPr>
            <p:ph type="title"/>
          </p:nvPr>
        </p:nvSpPr>
        <p:spPr>
          <a:xfrm>
            <a:off x="434975" y="231775"/>
            <a:ext cx="8229600" cy="600075"/>
          </a:xfrm>
        </p:spPr>
        <p:txBody>
          <a:bodyPr/>
          <a:lstStyle/>
          <a:p>
            <a:pPr algn="ctr"/>
            <a:r>
              <a:rPr lang="en-US" sz="2400" smtClean="0">
                <a:ea typeface="ＭＳ Ｐゴシック" pitchFamily="34" charset="-128"/>
              </a:rPr>
              <a:t>AST Direct-Fill Application</a:t>
            </a:r>
          </a:p>
        </p:txBody>
      </p:sp>
      <p:sp>
        <p:nvSpPr>
          <p:cNvPr id="2765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C347C73-47C3-4825-94DB-9082161281BA}" type="slidenum">
              <a:rPr lang="en-US" sz="1200">
                <a:solidFill>
                  <a:srgbClr val="0663B5"/>
                </a:solidFill>
                <a:latin typeface="Calibri" pitchFamily="34" charset="0"/>
              </a:rPr>
              <a:pPr eaLnBrk="1" hangingPunct="1"/>
              <a:t>45</a:t>
            </a:fld>
            <a:endParaRPr lang="en-US" sz="1200">
              <a:solidFill>
                <a:srgbClr val="0663B5"/>
              </a:solidFill>
              <a:latin typeface="Calibri" pitchFamily="34" charset="0"/>
            </a:endParaRPr>
          </a:p>
        </p:txBody>
      </p:sp>
      <p:grpSp>
        <p:nvGrpSpPr>
          <p:cNvPr id="27652" name="Group 8"/>
          <p:cNvGrpSpPr>
            <a:grpSpLocks/>
          </p:cNvGrpSpPr>
          <p:nvPr/>
        </p:nvGrpSpPr>
        <p:grpSpPr bwMode="auto">
          <a:xfrm>
            <a:off x="1547813" y="1458913"/>
            <a:ext cx="336550" cy="369887"/>
            <a:chOff x="1718734" y="2292351"/>
            <a:chExt cx="336550" cy="369332"/>
          </a:xfrm>
        </p:grpSpPr>
        <p:sp>
          <p:nvSpPr>
            <p:cNvPr id="3" name="Oval 2"/>
            <p:cNvSpPr>
              <a:spLocks noChangeArrowheads="1"/>
            </p:cNvSpPr>
            <p:nvPr/>
          </p:nvSpPr>
          <p:spPr bwMode="auto">
            <a:xfrm>
              <a:off x="1739371" y="2374777"/>
              <a:ext cx="247650" cy="247278"/>
            </a:xfrm>
            <a:prstGeom prst="ellipse">
              <a:avLst/>
            </a:prstGeom>
            <a:solidFill>
              <a:srgbClr val="FF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n-US" sz="1800">
                <a:solidFill>
                  <a:srgbClr val="000000"/>
                </a:solidFill>
                <a:latin typeface="+mn-lt"/>
                <a:ea typeface="+mn-ea"/>
              </a:endParaRPr>
            </a:p>
          </p:txBody>
        </p:sp>
        <p:sp>
          <p:nvSpPr>
            <p:cNvPr id="27700" name="TextBox 4"/>
            <p:cNvSpPr txBox="1">
              <a:spLocks noChangeArrowheads="1"/>
            </p:cNvSpPr>
            <p:nvPr/>
          </p:nvSpPr>
          <p:spPr bwMode="auto">
            <a:xfrm>
              <a:off x="1718734" y="2292351"/>
              <a:ext cx="336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solidFill>
                    <a:schemeClr val="bg1"/>
                  </a:solidFill>
                  <a:latin typeface="Calibri" pitchFamily="34" charset="0"/>
                </a:rPr>
                <a:t>2</a:t>
              </a:r>
            </a:p>
          </p:txBody>
        </p:sp>
      </p:grpSp>
      <p:grpSp>
        <p:nvGrpSpPr>
          <p:cNvPr id="27653" name="Group 14"/>
          <p:cNvGrpSpPr>
            <a:grpSpLocks/>
          </p:cNvGrpSpPr>
          <p:nvPr/>
        </p:nvGrpSpPr>
        <p:grpSpPr bwMode="auto">
          <a:xfrm>
            <a:off x="1547813" y="1844675"/>
            <a:ext cx="336550" cy="368300"/>
            <a:chOff x="1718734" y="2292351"/>
            <a:chExt cx="336550" cy="369332"/>
          </a:xfrm>
        </p:grpSpPr>
        <p:sp>
          <p:nvSpPr>
            <p:cNvPr id="16" name="Oval 15"/>
            <p:cNvSpPr>
              <a:spLocks noChangeArrowheads="1"/>
            </p:cNvSpPr>
            <p:nvPr/>
          </p:nvSpPr>
          <p:spPr bwMode="auto">
            <a:xfrm>
              <a:off x="1739371" y="2375132"/>
              <a:ext cx="247650" cy="246752"/>
            </a:xfrm>
            <a:prstGeom prst="ellipse">
              <a:avLst/>
            </a:prstGeom>
            <a:solidFill>
              <a:srgbClr val="FF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n-US" sz="1800">
                <a:solidFill>
                  <a:srgbClr val="000000"/>
                </a:solidFill>
                <a:latin typeface="+mn-lt"/>
                <a:ea typeface="+mn-ea"/>
              </a:endParaRPr>
            </a:p>
          </p:txBody>
        </p:sp>
        <p:sp>
          <p:nvSpPr>
            <p:cNvPr id="27698" name="TextBox 16"/>
            <p:cNvSpPr txBox="1">
              <a:spLocks noChangeArrowheads="1"/>
            </p:cNvSpPr>
            <p:nvPr/>
          </p:nvSpPr>
          <p:spPr bwMode="auto">
            <a:xfrm>
              <a:off x="1718734" y="2292351"/>
              <a:ext cx="336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solidFill>
                    <a:schemeClr val="bg1"/>
                  </a:solidFill>
                  <a:latin typeface="Calibri" pitchFamily="34" charset="0"/>
                </a:rPr>
                <a:t>3</a:t>
              </a:r>
            </a:p>
          </p:txBody>
        </p:sp>
      </p:grpSp>
      <p:sp>
        <p:nvSpPr>
          <p:cNvPr id="10" name="TextBox 9"/>
          <p:cNvSpPr txBox="1"/>
          <p:nvPr/>
        </p:nvSpPr>
        <p:spPr>
          <a:xfrm>
            <a:off x="3827463" y="2135188"/>
            <a:ext cx="1622425" cy="862012"/>
          </a:xfrm>
          <a:prstGeom prst="rect">
            <a:avLst/>
          </a:prstGeom>
          <a:noFill/>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ts val="1200"/>
              </a:lnSpc>
            </a:pPr>
            <a:r>
              <a:rPr lang="en-US" sz="1000" b="1">
                <a:latin typeface="Calibri" pitchFamily="34" charset="0"/>
              </a:rPr>
              <a:t>1711D Series </a:t>
            </a:r>
            <a:br>
              <a:rPr lang="en-US" sz="1000" b="1">
                <a:latin typeface="Calibri" pitchFamily="34" charset="0"/>
              </a:rPr>
            </a:br>
            <a:r>
              <a:rPr lang="en-US" sz="1000" b="1">
                <a:latin typeface="Calibri" pitchFamily="34" charset="0"/>
              </a:rPr>
              <a:t>Kamvalok® Couplers</a:t>
            </a:r>
          </a:p>
          <a:p>
            <a:pPr eaLnBrk="1" hangingPunct="1">
              <a:lnSpc>
                <a:spcPts val="1200"/>
              </a:lnSpc>
            </a:pPr>
            <a:endParaRPr lang="en-US" sz="1000" b="1">
              <a:latin typeface="Calibri" pitchFamily="34" charset="0"/>
            </a:endParaRPr>
          </a:p>
          <a:p>
            <a:pPr eaLnBrk="1" hangingPunct="1">
              <a:lnSpc>
                <a:spcPts val="1200"/>
              </a:lnSpc>
            </a:pPr>
            <a:endParaRPr lang="en-US" sz="1000" b="1">
              <a:latin typeface="Calibri" pitchFamily="34" charset="0"/>
            </a:endParaRPr>
          </a:p>
          <a:p>
            <a:pPr eaLnBrk="1" hangingPunct="1">
              <a:lnSpc>
                <a:spcPts val="1200"/>
              </a:lnSpc>
            </a:pPr>
            <a:endParaRPr lang="en-US" sz="1000" b="1">
              <a:latin typeface="Calibri" pitchFamily="34" charset="0"/>
            </a:endParaRPr>
          </a:p>
        </p:txBody>
      </p:sp>
      <p:grpSp>
        <p:nvGrpSpPr>
          <p:cNvPr id="27655" name="Group 33"/>
          <p:cNvGrpSpPr>
            <a:grpSpLocks/>
          </p:cNvGrpSpPr>
          <p:nvPr/>
        </p:nvGrpSpPr>
        <p:grpSpPr bwMode="auto">
          <a:xfrm>
            <a:off x="3571875" y="2066925"/>
            <a:ext cx="336550" cy="369888"/>
            <a:chOff x="1718734" y="2292351"/>
            <a:chExt cx="336550" cy="369332"/>
          </a:xfrm>
        </p:grpSpPr>
        <p:sp>
          <p:nvSpPr>
            <p:cNvPr id="35" name="Oval 34"/>
            <p:cNvSpPr>
              <a:spLocks noChangeArrowheads="1"/>
            </p:cNvSpPr>
            <p:nvPr/>
          </p:nvSpPr>
          <p:spPr bwMode="auto">
            <a:xfrm>
              <a:off x="1739372" y="2374777"/>
              <a:ext cx="247650" cy="247278"/>
            </a:xfrm>
            <a:prstGeom prst="ellipse">
              <a:avLst/>
            </a:prstGeom>
            <a:solidFill>
              <a:srgbClr val="FF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n-US" sz="1800">
                <a:solidFill>
                  <a:srgbClr val="000000"/>
                </a:solidFill>
                <a:latin typeface="+mn-lt"/>
                <a:ea typeface="+mn-ea"/>
              </a:endParaRPr>
            </a:p>
          </p:txBody>
        </p:sp>
        <p:sp>
          <p:nvSpPr>
            <p:cNvPr id="27696" name="TextBox 35"/>
            <p:cNvSpPr txBox="1">
              <a:spLocks noChangeArrowheads="1"/>
            </p:cNvSpPr>
            <p:nvPr/>
          </p:nvSpPr>
          <p:spPr bwMode="auto">
            <a:xfrm>
              <a:off x="1718734" y="2292351"/>
              <a:ext cx="336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solidFill>
                    <a:schemeClr val="bg1"/>
                  </a:solidFill>
                  <a:latin typeface="Calibri" pitchFamily="34" charset="0"/>
                </a:rPr>
                <a:t>1</a:t>
              </a:r>
            </a:p>
          </p:txBody>
        </p:sp>
      </p:grpSp>
      <p:grpSp>
        <p:nvGrpSpPr>
          <p:cNvPr id="27656" name="Group 36"/>
          <p:cNvGrpSpPr>
            <a:grpSpLocks/>
          </p:cNvGrpSpPr>
          <p:nvPr/>
        </p:nvGrpSpPr>
        <p:grpSpPr bwMode="auto">
          <a:xfrm>
            <a:off x="1290638" y="2887663"/>
            <a:ext cx="336550" cy="368300"/>
            <a:chOff x="1718734" y="2292351"/>
            <a:chExt cx="336550" cy="369332"/>
          </a:xfrm>
        </p:grpSpPr>
        <p:sp>
          <p:nvSpPr>
            <p:cNvPr id="38" name="Oval 37"/>
            <p:cNvSpPr>
              <a:spLocks noChangeArrowheads="1"/>
            </p:cNvSpPr>
            <p:nvPr/>
          </p:nvSpPr>
          <p:spPr bwMode="auto">
            <a:xfrm>
              <a:off x="1739371" y="2375132"/>
              <a:ext cx="247650" cy="246751"/>
            </a:xfrm>
            <a:prstGeom prst="ellipse">
              <a:avLst/>
            </a:prstGeom>
            <a:solidFill>
              <a:srgbClr val="FF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n-US" sz="1800">
                <a:solidFill>
                  <a:srgbClr val="000000"/>
                </a:solidFill>
                <a:latin typeface="+mn-lt"/>
                <a:ea typeface="+mn-ea"/>
              </a:endParaRPr>
            </a:p>
          </p:txBody>
        </p:sp>
        <p:sp>
          <p:nvSpPr>
            <p:cNvPr id="27694" name="TextBox 38"/>
            <p:cNvSpPr txBox="1">
              <a:spLocks noChangeArrowheads="1"/>
            </p:cNvSpPr>
            <p:nvPr/>
          </p:nvSpPr>
          <p:spPr bwMode="auto">
            <a:xfrm>
              <a:off x="1718734" y="2292351"/>
              <a:ext cx="336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solidFill>
                    <a:schemeClr val="bg1"/>
                  </a:solidFill>
                  <a:latin typeface="Calibri" pitchFamily="34" charset="0"/>
                </a:rPr>
                <a:t>4</a:t>
              </a:r>
            </a:p>
          </p:txBody>
        </p:sp>
      </p:grpSp>
      <p:grpSp>
        <p:nvGrpSpPr>
          <p:cNvPr id="27657" name="Group 39"/>
          <p:cNvGrpSpPr>
            <a:grpSpLocks/>
          </p:cNvGrpSpPr>
          <p:nvPr/>
        </p:nvGrpSpPr>
        <p:grpSpPr bwMode="auto">
          <a:xfrm>
            <a:off x="1547813" y="863600"/>
            <a:ext cx="336550" cy="368300"/>
            <a:chOff x="1718734" y="2292351"/>
            <a:chExt cx="336550" cy="369332"/>
          </a:xfrm>
        </p:grpSpPr>
        <p:sp>
          <p:nvSpPr>
            <p:cNvPr id="41" name="Oval 40"/>
            <p:cNvSpPr>
              <a:spLocks noChangeArrowheads="1"/>
            </p:cNvSpPr>
            <p:nvPr/>
          </p:nvSpPr>
          <p:spPr bwMode="auto">
            <a:xfrm>
              <a:off x="1739371" y="2375132"/>
              <a:ext cx="247650" cy="246752"/>
            </a:xfrm>
            <a:prstGeom prst="ellipse">
              <a:avLst/>
            </a:prstGeom>
            <a:solidFill>
              <a:srgbClr val="FF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n-US" sz="1800">
                <a:solidFill>
                  <a:srgbClr val="000000"/>
                </a:solidFill>
                <a:latin typeface="+mn-lt"/>
                <a:ea typeface="+mn-ea"/>
              </a:endParaRPr>
            </a:p>
          </p:txBody>
        </p:sp>
        <p:sp>
          <p:nvSpPr>
            <p:cNvPr id="27692" name="TextBox 41"/>
            <p:cNvSpPr txBox="1">
              <a:spLocks noChangeArrowheads="1"/>
            </p:cNvSpPr>
            <p:nvPr/>
          </p:nvSpPr>
          <p:spPr bwMode="auto">
            <a:xfrm>
              <a:off x="1718734" y="2292351"/>
              <a:ext cx="336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solidFill>
                    <a:schemeClr val="bg1"/>
                  </a:solidFill>
                  <a:latin typeface="Calibri" pitchFamily="34" charset="0"/>
                </a:rPr>
                <a:t>1</a:t>
              </a:r>
            </a:p>
          </p:txBody>
        </p:sp>
      </p:grpSp>
      <p:grpSp>
        <p:nvGrpSpPr>
          <p:cNvPr id="27658" name="Group 56"/>
          <p:cNvGrpSpPr>
            <a:grpSpLocks/>
          </p:cNvGrpSpPr>
          <p:nvPr/>
        </p:nvGrpSpPr>
        <p:grpSpPr bwMode="auto">
          <a:xfrm>
            <a:off x="5529263" y="2073275"/>
            <a:ext cx="1878012" cy="468313"/>
            <a:chOff x="2209800" y="5854124"/>
            <a:chExt cx="1878058" cy="468802"/>
          </a:xfrm>
        </p:grpSpPr>
        <p:sp>
          <p:nvSpPr>
            <p:cNvPr id="43" name="TextBox 42"/>
            <p:cNvSpPr txBox="1"/>
            <p:nvPr/>
          </p:nvSpPr>
          <p:spPr>
            <a:xfrm>
              <a:off x="2465393" y="5922458"/>
              <a:ext cx="1622465" cy="400468"/>
            </a:xfrm>
            <a:prstGeom prst="rect">
              <a:avLst/>
            </a:prstGeom>
            <a:noFill/>
          </p:spPr>
          <p:txBody>
            <a:bodyPr>
              <a:spAutoFit/>
            </a:bodyPr>
            <a:lstStyle/>
            <a:p>
              <a:pPr>
                <a:lnSpc>
                  <a:spcPts val="1200"/>
                </a:lnSpc>
                <a:defRPr/>
              </a:pPr>
              <a:r>
                <a:rPr lang="en-US" sz="1000" b="1" dirty="0">
                  <a:latin typeface="+mj-lt"/>
                  <a:ea typeface="ＭＳ Ｐゴシック" charset="-128"/>
                </a:rPr>
                <a:t>634B Series </a:t>
              </a:r>
              <a:br>
                <a:rPr lang="en-US" sz="1000" b="1" dirty="0">
                  <a:latin typeface="+mj-lt"/>
                  <a:ea typeface="ＭＳ Ｐゴシック" charset="-128"/>
                </a:rPr>
              </a:br>
              <a:r>
                <a:rPr lang="en-US" sz="1000" b="1" dirty="0">
                  <a:latin typeface="+mj-lt"/>
                  <a:ea typeface="ＭＳ Ｐゴシック" charset="-128"/>
                </a:rPr>
                <a:t>Dust Caps</a:t>
              </a:r>
            </a:p>
          </p:txBody>
        </p:sp>
        <p:grpSp>
          <p:nvGrpSpPr>
            <p:cNvPr id="27688" name="Group 43"/>
            <p:cNvGrpSpPr>
              <a:grpSpLocks/>
            </p:cNvGrpSpPr>
            <p:nvPr/>
          </p:nvGrpSpPr>
          <p:grpSpPr bwMode="auto">
            <a:xfrm>
              <a:off x="2209800" y="5854124"/>
              <a:ext cx="336550" cy="369332"/>
              <a:chOff x="1718734" y="2292351"/>
              <a:chExt cx="336550" cy="369332"/>
            </a:xfrm>
          </p:grpSpPr>
          <p:sp>
            <p:nvSpPr>
              <p:cNvPr id="45" name="Oval 44"/>
              <p:cNvSpPr>
                <a:spLocks noChangeArrowheads="1"/>
              </p:cNvSpPr>
              <p:nvPr/>
            </p:nvSpPr>
            <p:spPr bwMode="auto">
              <a:xfrm>
                <a:off x="1739371" y="2374987"/>
                <a:ext cx="247656" cy="246320"/>
              </a:xfrm>
              <a:prstGeom prst="ellipse">
                <a:avLst/>
              </a:prstGeom>
              <a:solidFill>
                <a:srgbClr val="FF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n-US" sz="1800">
                  <a:solidFill>
                    <a:srgbClr val="000000"/>
                  </a:solidFill>
                  <a:latin typeface="+mn-lt"/>
                  <a:ea typeface="+mn-ea"/>
                </a:endParaRPr>
              </a:p>
            </p:txBody>
          </p:sp>
          <p:sp>
            <p:nvSpPr>
              <p:cNvPr id="27690" name="TextBox 45"/>
              <p:cNvSpPr txBox="1">
                <a:spLocks noChangeArrowheads="1"/>
              </p:cNvSpPr>
              <p:nvPr/>
            </p:nvSpPr>
            <p:spPr bwMode="auto">
              <a:xfrm>
                <a:off x="1718734" y="2292351"/>
                <a:ext cx="336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solidFill>
                      <a:schemeClr val="bg1"/>
                    </a:solidFill>
                    <a:latin typeface="Calibri" pitchFamily="34" charset="0"/>
                  </a:rPr>
                  <a:t>2</a:t>
                </a:r>
              </a:p>
            </p:txBody>
          </p:sp>
        </p:grpSp>
      </p:grpSp>
      <p:sp>
        <p:nvSpPr>
          <p:cNvPr id="47" name="TextBox 46"/>
          <p:cNvSpPr txBox="1"/>
          <p:nvPr/>
        </p:nvSpPr>
        <p:spPr>
          <a:xfrm>
            <a:off x="7312025" y="2147888"/>
            <a:ext cx="1620838" cy="708025"/>
          </a:xfrm>
          <a:prstGeom prst="rect">
            <a:avLst/>
          </a:prstGeom>
          <a:noFill/>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ts val="1200"/>
              </a:lnSpc>
            </a:pPr>
            <a:r>
              <a:rPr lang="en-US" sz="1000" b="1">
                <a:latin typeface="Calibri" pitchFamily="34" charset="0"/>
              </a:rPr>
              <a:t>1611AN or 1612AN Series </a:t>
            </a:r>
            <a:br>
              <a:rPr lang="en-US" sz="1000" b="1">
                <a:latin typeface="Calibri" pitchFamily="34" charset="0"/>
              </a:rPr>
            </a:br>
            <a:r>
              <a:rPr lang="en-US" sz="1000" b="1">
                <a:latin typeface="Calibri" pitchFamily="34" charset="0"/>
              </a:rPr>
              <a:t>Direct Fill Kamvalok</a:t>
            </a:r>
            <a:r>
              <a:rPr lang="en-US" sz="1000" b="1" baseline="30000"/>
              <a:t>®</a:t>
            </a:r>
            <a:r>
              <a:rPr lang="en-US" sz="1000" b="1">
                <a:latin typeface="Calibri" pitchFamily="34" charset="0"/>
              </a:rPr>
              <a:t> Adaptors – </a:t>
            </a:r>
            <a:br>
              <a:rPr lang="en-US" sz="1000" b="1">
                <a:latin typeface="Calibri" pitchFamily="34" charset="0"/>
              </a:rPr>
            </a:br>
            <a:r>
              <a:rPr lang="en-US" sz="1000" b="1">
                <a:latin typeface="Calibri" pitchFamily="34" charset="0"/>
              </a:rPr>
              <a:t>2</a:t>
            </a:r>
            <a:r>
              <a:rPr lang="en-US" altLang="en-US" sz="1000" b="1">
                <a:latin typeface="Calibri" pitchFamily="34" charset="0"/>
              </a:rPr>
              <a:t>”</a:t>
            </a:r>
            <a:r>
              <a:rPr lang="en-US" sz="1000" b="1">
                <a:latin typeface="Calibri" pitchFamily="34" charset="0"/>
              </a:rPr>
              <a:t> or 3</a:t>
            </a:r>
            <a:r>
              <a:rPr lang="en-US" altLang="en-US" sz="1000" b="1">
                <a:latin typeface="Calibri" pitchFamily="34" charset="0"/>
              </a:rPr>
              <a:t>”</a:t>
            </a:r>
            <a:endParaRPr lang="en-US" sz="1000" b="1">
              <a:latin typeface="Calibri" pitchFamily="34" charset="0"/>
            </a:endParaRPr>
          </a:p>
        </p:txBody>
      </p:sp>
      <p:grpSp>
        <p:nvGrpSpPr>
          <p:cNvPr id="27660" name="Group 47"/>
          <p:cNvGrpSpPr>
            <a:grpSpLocks/>
          </p:cNvGrpSpPr>
          <p:nvPr/>
        </p:nvGrpSpPr>
        <p:grpSpPr bwMode="auto">
          <a:xfrm>
            <a:off x="7054850" y="2078038"/>
            <a:ext cx="336550" cy="369887"/>
            <a:chOff x="1718734" y="2292351"/>
            <a:chExt cx="336550" cy="369332"/>
          </a:xfrm>
        </p:grpSpPr>
        <p:sp>
          <p:nvSpPr>
            <p:cNvPr id="49" name="Oval 48"/>
            <p:cNvSpPr>
              <a:spLocks noChangeArrowheads="1"/>
            </p:cNvSpPr>
            <p:nvPr/>
          </p:nvSpPr>
          <p:spPr bwMode="auto">
            <a:xfrm>
              <a:off x="1739372" y="2374777"/>
              <a:ext cx="247650" cy="247278"/>
            </a:xfrm>
            <a:prstGeom prst="ellipse">
              <a:avLst/>
            </a:prstGeom>
            <a:solidFill>
              <a:srgbClr val="FF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n-US" sz="1800">
                <a:solidFill>
                  <a:srgbClr val="000000"/>
                </a:solidFill>
                <a:latin typeface="+mn-lt"/>
                <a:ea typeface="+mn-ea"/>
              </a:endParaRPr>
            </a:p>
          </p:txBody>
        </p:sp>
        <p:sp>
          <p:nvSpPr>
            <p:cNvPr id="27686" name="TextBox 49"/>
            <p:cNvSpPr txBox="1">
              <a:spLocks noChangeArrowheads="1"/>
            </p:cNvSpPr>
            <p:nvPr/>
          </p:nvSpPr>
          <p:spPr bwMode="auto">
            <a:xfrm>
              <a:off x="1718734" y="2292351"/>
              <a:ext cx="336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solidFill>
                    <a:schemeClr val="bg1"/>
                  </a:solidFill>
                  <a:latin typeface="Calibri" pitchFamily="34" charset="0"/>
                </a:rPr>
                <a:t>3</a:t>
              </a:r>
            </a:p>
          </p:txBody>
        </p:sp>
      </p:grpSp>
      <p:pic>
        <p:nvPicPr>
          <p:cNvPr id="27661" name="Picture 11" descr="634B-Dust-Cap.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19775" y="1403350"/>
            <a:ext cx="784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50" descr="1711D-Kavalok.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30663" y="825500"/>
            <a:ext cx="8731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Box 51"/>
          <p:cNvSpPr txBox="1"/>
          <p:nvPr/>
        </p:nvSpPr>
        <p:spPr>
          <a:xfrm>
            <a:off x="3835400" y="4641850"/>
            <a:ext cx="1273175" cy="708025"/>
          </a:xfrm>
          <a:prstGeom prst="rect">
            <a:avLst/>
          </a:prstGeom>
          <a:noFill/>
        </p:spPr>
        <p:txBody>
          <a:bodyPr>
            <a:spAutoFit/>
          </a:bodyPr>
          <a:lstStyle/>
          <a:p>
            <a:pPr>
              <a:lnSpc>
                <a:spcPts val="1200"/>
              </a:lnSpc>
              <a:defRPr/>
            </a:pPr>
            <a:r>
              <a:rPr lang="en-US" sz="1000" b="1" dirty="0">
                <a:latin typeface="+mj-lt"/>
                <a:ea typeface="ＭＳ Ｐゴシック" charset="0"/>
                <a:cs typeface="ＭＳ Ｐゴシック" charset="0"/>
              </a:rPr>
              <a:t>331 and 332 AST Direct-Fill Spill Container</a:t>
            </a:r>
          </a:p>
          <a:p>
            <a:pPr>
              <a:lnSpc>
                <a:spcPts val="1200"/>
              </a:lnSpc>
              <a:defRPr/>
            </a:pPr>
            <a:r>
              <a:rPr lang="en-US" sz="1000" b="1" dirty="0">
                <a:latin typeface="+mj-lt"/>
                <a:ea typeface="ＭＳ Ｐゴシック" charset="-128"/>
              </a:rPr>
              <a:t>	</a:t>
            </a:r>
          </a:p>
        </p:txBody>
      </p:sp>
      <p:grpSp>
        <p:nvGrpSpPr>
          <p:cNvPr id="27664" name="Group 52"/>
          <p:cNvGrpSpPr>
            <a:grpSpLocks/>
          </p:cNvGrpSpPr>
          <p:nvPr/>
        </p:nvGrpSpPr>
        <p:grpSpPr bwMode="auto">
          <a:xfrm>
            <a:off x="3579813" y="4572000"/>
            <a:ext cx="336550" cy="369888"/>
            <a:chOff x="1718734" y="2292351"/>
            <a:chExt cx="336550" cy="369332"/>
          </a:xfrm>
        </p:grpSpPr>
        <p:sp>
          <p:nvSpPr>
            <p:cNvPr id="54" name="Oval 53"/>
            <p:cNvSpPr>
              <a:spLocks noChangeArrowheads="1"/>
            </p:cNvSpPr>
            <p:nvPr/>
          </p:nvSpPr>
          <p:spPr bwMode="auto">
            <a:xfrm>
              <a:off x="1739371" y="2374777"/>
              <a:ext cx="247650" cy="247278"/>
            </a:xfrm>
            <a:prstGeom prst="ellipse">
              <a:avLst/>
            </a:prstGeom>
            <a:solidFill>
              <a:srgbClr val="FF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n-US" sz="1800">
                <a:solidFill>
                  <a:srgbClr val="000000"/>
                </a:solidFill>
                <a:latin typeface="+mn-lt"/>
                <a:ea typeface="+mn-ea"/>
              </a:endParaRPr>
            </a:p>
          </p:txBody>
        </p:sp>
        <p:sp>
          <p:nvSpPr>
            <p:cNvPr id="27684" name="TextBox 54"/>
            <p:cNvSpPr txBox="1">
              <a:spLocks noChangeArrowheads="1"/>
            </p:cNvSpPr>
            <p:nvPr/>
          </p:nvSpPr>
          <p:spPr bwMode="auto">
            <a:xfrm>
              <a:off x="1718734" y="2292351"/>
              <a:ext cx="336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solidFill>
                    <a:schemeClr val="bg1"/>
                  </a:solidFill>
                  <a:latin typeface="Calibri" pitchFamily="34" charset="0"/>
                </a:rPr>
                <a:t>4</a:t>
              </a:r>
            </a:p>
          </p:txBody>
        </p:sp>
      </p:grpSp>
      <p:grpSp>
        <p:nvGrpSpPr>
          <p:cNvPr id="27665" name="Group 58"/>
          <p:cNvGrpSpPr>
            <a:grpSpLocks/>
          </p:cNvGrpSpPr>
          <p:nvPr/>
        </p:nvGrpSpPr>
        <p:grpSpPr bwMode="auto">
          <a:xfrm>
            <a:off x="1562100" y="4457700"/>
            <a:ext cx="336550" cy="368300"/>
            <a:chOff x="1718734" y="2292351"/>
            <a:chExt cx="336550" cy="369332"/>
          </a:xfrm>
        </p:grpSpPr>
        <p:sp>
          <p:nvSpPr>
            <p:cNvPr id="60" name="Oval 59"/>
            <p:cNvSpPr>
              <a:spLocks noChangeArrowheads="1"/>
            </p:cNvSpPr>
            <p:nvPr/>
          </p:nvSpPr>
          <p:spPr bwMode="auto">
            <a:xfrm>
              <a:off x="1739372" y="2375132"/>
              <a:ext cx="247650" cy="246752"/>
            </a:xfrm>
            <a:prstGeom prst="ellipse">
              <a:avLst/>
            </a:prstGeom>
            <a:solidFill>
              <a:srgbClr val="FF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n-US" sz="1800">
                <a:solidFill>
                  <a:srgbClr val="000000"/>
                </a:solidFill>
                <a:latin typeface="+mn-lt"/>
                <a:ea typeface="+mn-ea"/>
              </a:endParaRPr>
            </a:p>
          </p:txBody>
        </p:sp>
        <p:sp>
          <p:nvSpPr>
            <p:cNvPr id="27682" name="TextBox 60"/>
            <p:cNvSpPr txBox="1">
              <a:spLocks noChangeArrowheads="1"/>
            </p:cNvSpPr>
            <p:nvPr/>
          </p:nvSpPr>
          <p:spPr bwMode="auto">
            <a:xfrm>
              <a:off x="1718734" y="2292351"/>
              <a:ext cx="336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solidFill>
                    <a:schemeClr val="bg1"/>
                  </a:solidFill>
                  <a:latin typeface="Calibri" pitchFamily="34" charset="0"/>
                </a:rPr>
                <a:t>5</a:t>
              </a:r>
            </a:p>
          </p:txBody>
        </p:sp>
      </p:grpSp>
      <p:grpSp>
        <p:nvGrpSpPr>
          <p:cNvPr id="27666" name="Group 61"/>
          <p:cNvGrpSpPr>
            <a:grpSpLocks/>
          </p:cNvGrpSpPr>
          <p:nvPr/>
        </p:nvGrpSpPr>
        <p:grpSpPr bwMode="auto">
          <a:xfrm>
            <a:off x="1608138" y="5467350"/>
            <a:ext cx="336550" cy="369888"/>
            <a:chOff x="1718734" y="2292351"/>
            <a:chExt cx="336550" cy="369332"/>
          </a:xfrm>
        </p:grpSpPr>
        <p:sp>
          <p:nvSpPr>
            <p:cNvPr id="63" name="Oval 62"/>
            <p:cNvSpPr>
              <a:spLocks noChangeArrowheads="1"/>
            </p:cNvSpPr>
            <p:nvPr/>
          </p:nvSpPr>
          <p:spPr bwMode="auto">
            <a:xfrm>
              <a:off x="1739371" y="2374777"/>
              <a:ext cx="247650" cy="247278"/>
            </a:xfrm>
            <a:prstGeom prst="ellipse">
              <a:avLst/>
            </a:prstGeom>
            <a:solidFill>
              <a:srgbClr val="FF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n-US" sz="1800">
                <a:solidFill>
                  <a:srgbClr val="000000"/>
                </a:solidFill>
                <a:latin typeface="+mn-lt"/>
                <a:ea typeface="+mn-ea"/>
              </a:endParaRPr>
            </a:p>
          </p:txBody>
        </p:sp>
        <p:sp>
          <p:nvSpPr>
            <p:cNvPr id="27680" name="TextBox 63"/>
            <p:cNvSpPr txBox="1">
              <a:spLocks noChangeArrowheads="1"/>
            </p:cNvSpPr>
            <p:nvPr/>
          </p:nvSpPr>
          <p:spPr bwMode="auto">
            <a:xfrm>
              <a:off x="1718734" y="2292351"/>
              <a:ext cx="336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solidFill>
                    <a:schemeClr val="bg1"/>
                  </a:solidFill>
                  <a:latin typeface="Calibri" pitchFamily="34" charset="0"/>
                </a:rPr>
                <a:t>6</a:t>
              </a:r>
            </a:p>
          </p:txBody>
        </p:sp>
      </p:grpSp>
      <p:sp>
        <p:nvSpPr>
          <p:cNvPr id="65" name="TextBox 64"/>
          <p:cNvSpPr txBox="1"/>
          <p:nvPr/>
        </p:nvSpPr>
        <p:spPr>
          <a:xfrm>
            <a:off x="5691188" y="4608513"/>
            <a:ext cx="785812" cy="862012"/>
          </a:xfrm>
          <a:prstGeom prst="rect">
            <a:avLst/>
          </a:prstGeom>
          <a:noFill/>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ts val="1200"/>
              </a:lnSpc>
            </a:pPr>
            <a:r>
              <a:rPr lang="en-US" sz="1000" b="1">
                <a:latin typeface="Calibri" pitchFamily="34" charset="0"/>
              </a:rPr>
              <a:t>61ƒSTOP </a:t>
            </a:r>
            <a:br>
              <a:rPr lang="en-US" sz="1000" b="1">
                <a:latin typeface="Calibri" pitchFamily="34" charset="0"/>
              </a:rPr>
            </a:br>
            <a:r>
              <a:rPr lang="en-US" sz="1000" b="1">
                <a:latin typeface="Calibri" pitchFamily="34" charset="0"/>
              </a:rPr>
              <a:t>Overfill Prevention Valves </a:t>
            </a:r>
          </a:p>
          <a:p>
            <a:pPr eaLnBrk="1" hangingPunct="1">
              <a:lnSpc>
                <a:spcPts val="1200"/>
              </a:lnSpc>
            </a:pPr>
            <a:endParaRPr lang="en-US" sz="1000" b="1">
              <a:latin typeface="Calibri" pitchFamily="34" charset="0"/>
            </a:endParaRPr>
          </a:p>
        </p:txBody>
      </p:sp>
      <p:grpSp>
        <p:nvGrpSpPr>
          <p:cNvPr id="27668" name="Group 65"/>
          <p:cNvGrpSpPr>
            <a:grpSpLocks/>
          </p:cNvGrpSpPr>
          <p:nvPr/>
        </p:nvGrpSpPr>
        <p:grpSpPr bwMode="auto">
          <a:xfrm>
            <a:off x="5435600" y="4540250"/>
            <a:ext cx="336550" cy="369888"/>
            <a:chOff x="1718734" y="2292351"/>
            <a:chExt cx="336550" cy="369332"/>
          </a:xfrm>
        </p:grpSpPr>
        <p:sp>
          <p:nvSpPr>
            <p:cNvPr id="67" name="Oval 66"/>
            <p:cNvSpPr>
              <a:spLocks noChangeArrowheads="1"/>
            </p:cNvSpPr>
            <p:nvPr/>
          </p:nvSpPr>
          <p:spPr bwMode="auto">
            <a:xfrm>
              <a:off x="1739372" y="2374777"/>
              <a:ext cx="247650" cy="247278"/>
            </a:xfrm>
            <a:prstGeom prst="ellipse">
              <a:avLst/>
            </a:prstGeom>
            <a:solidFill>
              <a:srgbClr val="FF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n-US" sz="1800">
                <a:solidFill>
                  <a:srgbClr val="000000"/>
                </a:solidFill>
                <a:latin typeface="+mn-lt"/>
                <a:ea typeface="+mn-ea"/>
              </a:endParaRPr>
            </a:p>
          </p:txBody>
        </p:sp>
        <p:sp>
          <p:nvSpPr>
            <p:cNvPr id="27678" name="TextBox 67"/>
            <p:cNvSpPr txBox="1">
              <a:spLocks noChangeArrowheads="1"/>
            </p:cNvSpPr>
            <p:nvPr/>
          </p:nvSpPr>
          <p:spPr bwMode="auto">
            <a:xfrm>
              <a:off x="1718734" y="2292351"/>
              <a:ext cx="336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solidFill>
                    <a:schemeClr val="bg1"/>
                  </a:solidFill>
                  <a:latin typeface="Calibri" pitchFamily="34" charset="0"/>
                </a:rPr>
                <a:t>5</a:t>
              </a:r>
            </a:p>
          </p:txBody>
        </p:sp>
      </p:grpSp>
      <p:sp>
        <p:nvSpPr>
          <p:cNvPr id="69" name="TextBox 68"/>
          <p:cNvSpPr txBox="1"/>
          <p:nvPr/>
        </p:nvSpPr>
        <p:spPr>
          <a:xfrm>
            <a:off x="7427913" y="4611688"/>
            <a:ext cx="688975" cy="554037"/>
          </a:xfrm>
          <a:prstGeom prst="rect">
            <a:avLst/>
          </a:prstGeom>
          <a:noFill/>
        </p:spPr>
        <p:txBody>
          <a:bodyPr>
            <a:spAutoFit/>
          </a:bodyPr>
          <a:lstStyle/>
          <a:p>
            <a:pPr>
              <a:defRPr/>
            </a:pPr>
            <a:r>
              <a:rPr lang="en-US" sz="1000" b="1" dirty="0">
                <a:latin typeface="+mj-lt"/>
                <a:ea typeface="ＭＳ Ｐゴシック" charset="-128"/>
              </a:rPr>
              <a:t>61FT Drop Tube</a:t>
            </a:r>
          </a:p>
        </p:txBody>
      </p:sp>
      <p:grpSp>
        <p:nvGrpSpPr>
          <p:cNvPr id="27670" name="Group 69"/>
          <p:cNvGrpSpPr>
            <a:grpSpLocks/>
          </p:cNvGrpSpPr>
          <p:nvPr/>
        </p:nvGrpSpPr>
        <p:grpSpPr bwMode="auto">
          <a:xfrm>
            <a:off x="7170738" y="4541838"/>
            <a:ext cx="336550" cy="369887"/>
            <a:chOff x="1718734" y="2292351"/>
            <a:chExt cx="336550" cy="369332"/>
          </a:xfrm>
        </p:grpSpPr>
        <p:sp>
          <p:nvSpPr>
            <p:cNvPr id="71" name="Oval 70"/>
            <p:cNvSpPr>
              <a:spLocks noChangeArrowheads="1"/>
            </p:cNvSpPr>
            <p:nvPr/>
          </p:nvSpPr>
          <p:spPr bwMode="auto">
            <a:xfrm>
              <a:off x="1739371" y="2374777"/>
              <a:ext cx="247650" cy="247278"/>
            </a:xfrm>
            <a:prstGeom prst="ellipse">
              <a:avLst/>
            </a:prstGeom>
            <a:solidFill>
              <a:srgbClr val="FF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endParaRPr lang="en-US" sz="1800">
                <a:solidFill>
                  <a:srgbClr val="000000"/>
                </a:solidFill>
                <a:latin typeface="+mn-lt"/>
                <a:ea typeface="+mn-ea"/>
              </a:endParaRPr>
            </a:p>
          </p:txBody>
        </p:sp>
        <p:sp>
          <p:nvSpPr>
            <p:cNvPr id="27676" name="TextBox 71"/>
            <p:cNvSpPr txBox="1">
              <a:spLocks noChangeArrowheads="1"/>
            </p:cNvSpPr>
            <p:nvPr/>
          </p:nvSpPr>
          <p:spPr bwMode="auto">
            <a:xfrm>
              <a:off x="1718734" y="2292351"/>
              <a:ext cx="336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solidFill>
                    <a:schemeClr val="bg1"/>
                  </a:solidFill>
                  <a:latin typeface="Calibri" pitchFamily="34" charset="0"/>
                </a:rPr>
                <a:t>6</a:t>
              </a:r>
            </a:p>
          </p:txBody>
        </p:sp>
      </p:grpSp>
      <p:pic>
        <p:nvPicPr>
          <p:cNvPr id="27671" name="Picture 5" descr="211AST Spill Container.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670300" y="2695575"/>
            <a:ext cx="1370013"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2" name="Picture 5" descr="1611AN-1612AN-Adaptor.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58075" y="996950"/>
            <a:ext cx="9588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77" descr="61fstop w_Kamvalok Adaptor.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248400" y="2770188"/>
            <a:ext cx="735013" cy="2779712"/>
          </a:xfrm>
          <a:prstGeom prst="rect">
            <a:avLst/>
          </a:prstGeom>
          <a:noFill/>
          <a:ln>
            <a:noFill/>
          </a:ln>
          <a:effectLst>
            <a:outerShdw blurRad="50800" dist="38100" dir="2700000" rotWithShape="0">
              <a:srgbClr val="F5F4ED">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4" name="Picture 7" descr="Drop-Tube.pn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867650" y="3584575"/>
            <a:ext cx="671513"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4902394"/>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514600" y="76200"/>
            <a:ext cx="4215679" cy="608012"/>
          </a:xfrm>
        </p:spPr>
        <p:txBody>
          <a:bodyPr/>
          <a:lstStyle/>
          <a:p>
            <a:r>
              <a:rPr lang="en-US" sz="2800" dirty="0" smtClean="0">
                <a:ea typeface="ＭＳ Ｐゴシック" charset="-128"/>
              </a:rPr>
              <a:t>Overfill Valve Comparison</a:t>
            </a:r>
          </a:p>
        </p:txBody>
      </p:sp>
      <p:sp>
        <p:nvSpPr>
          <p:cNvPr id="4" name="Slide Number Placeholder 3"/>
          <p:cNvSpPr>
            <a:spLocks noGrp="1"/>
          </p:cNvSpPr>
          <p:nvPr>
            <p:ph type="sldNum" sz="quarter" idx="12"/>
          </p:nvPr>
        </p:nvSpPr>
        <p:spPr/>
        <p:txBody>
          <a:bodyPr/>
          <a:lstStyle/>
          <a:p>
            <a:pPr>
              <a:defRPr/>
            </a:pPr>
            <a:fld id="{312A1BE0-5FC2-4601-A367-AE734E6ACD14}" type="slidenum">
              <a:rPr lang="en-US" smtClean="0"/>
              <a:pPr>
                <a:defRPr/>
              </a:pPr>
              <a:t>46</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802736169"/>
              </p:ext>
            </p:extLst>
          </p:nvPr>
        </p:nvGraphicFramePr>
        <p:xfrm>
          <a:off x="1229197" y="609600"/>
          <a:ext cx="6527801" cy="2979382"/>
        </p:xfrm>
        <a:graphic>
          <a:graphicData uri="http://schemas.openxmlformats.org/drawingml/2006/table">
            <a:tbl>
              <a:tblPr firstRow="1" bandRow="1">
                <a:tableStyleId>{D7AC3CCA-C797-4891-BE02-D94E43425B78}</a:tableStyleId>
              </a:tblPr>
              <a:tblGrid>
                <a:gridCol w="2267816"/>
                <a:gridCol w="2333591"/>
                <a:gridCol w="1926394"/>
              </a:tblGrid>
              <a:tr h="403097">
                <a:tc>
                  <a:txBody>
                    <a:bodyPr/>
                    <a:lstStyle/>
                    <a:p>
                      <a:pPr algn="ctr"/>
                      <a:r>
                        <a:rPr lang="en-US" sz="1400" kern="1200" dirty="0" smtClean="0">
                          <a:solidFill>
                            <a:schemeClr val="tx1"/>
                          </a:solidFill>
                          <a:latin typeface="+mn-lt"/>
                          <a:ea typeface="+mn-ea"/>
                          <a:cs typeface="+mn-cs"/>
                        </a:rPr>
                        <a:t>OPW 61FSTOP </a:t>
                      </a:r>
                    </a:p>
                  </a:txBody>
                  <a:tcPr marL="91425" marR="91425" marT="45703" marB="45703" anchor="ctr">
                    <a:solidFill>
                      <a:schemeClr val="bg1">
                        <a:lumMod val="65000"/>
                      </a:schemeClr>
                    </a:solidFill>
                  </a:tcPr>
                </a:tc>
                <a:tc>
                  <a:txBody>
                    <a:bodyPr/>
                    <a:lstStyle/>
                    <a:p>
                      <a:pPr algn="ctr"/>
                      <a:r>
                        <a:rPr lang="en-US" sz="1400" kern="1200" dirty="0" smtClean="0">
                          <a:solidFill>
                            <a:schemeClr val="tx1"/>
                          </a:solidFill>
                          <a:latin typeface="+mn-lt"/>
                          <a:ea typeface="+mn-ea"/>
                          <a:cs typeface="+mn-cs"/>
                        </a:rPr>
                        <a:t>Competitor</a:t>
                      </a:r>
                      <a:r>
                        <a:rPr lang="en-US" sz="1400" kern="1200" baseline="0" dirty="0" smtClean="0">
                          <a:solidFill>
                            <a:schemeClr val="tx1"/>
                          </a:solidFill>
                          <a:latin typeface="+mn-lt"/>
                          <a:ea typeface="+mn-ea"/>
                          <a:cs typeface="+mn-cs"/>
                        </a:rPr>
                        <a:t> A</a:t>
                      </a:r>
                      <a:r>
                        <a:rPr lang="en-US" sz="1400" kern="1200" dirty="0" smtClean="0">
                          <a:solidFill>
                            <a:schemeClr val="tx1"/>
                          </a:solidFill>
                          <a:latin typeface="+mn-lt"/>
                          <a:ea typeface="+mn-ea"/>
                          <a:cs typeface="+mn-cs"/>
                        </a:rPr>
                        <a:t> Overfill</a:t>
                      </a:r>
                      <a:r>
                        <a:rPr lang="en-US" sz="1400" kern="1200" baseline="0" dirty="0" smtClean="0">
                          <a:solidFill>
                            <a:schemeClr val="tx1"/>
                          </a:solidFill>
                          <a:latin typeface="+mn-lt"/>
                          <a:ea typeface="+mn-ea"/>
                          <a:cs typeface="+mn-cs"/>
                        </a:rPr>
                        <a:t> Valve</a:t>
                      </a:r>
                      <a:endParaRPr lang="en-US" sz="1400" kern="1200" dirty="0">
                        <a:solidFill>
                          <a:schemeClr val="tx1"/>
                        </a:solidFill>
                        <a:latin typeface="+mn-lt"/>
                        <a:ea typeface="+mn-ea"/>
                        <a:cs typeface="+mn-cs"/>
                      </a:endParaRPr>
                    </a:p>
                  </a:txBody>
                  <a:tcPr marL="91425" marR="91425" marT="45703" marB="45703" anchor="ctr">
                    <a:solidFill>
                      <a:schemeClr val="bg1">
                        <a:lumMod val="65000"/>
                      </a:schemeClr>
                    </a:solidFill>
                  </a:tcPr>
                </a:tc>
                <a:tc>
                  <a:txBody>
                    <a:bodyPr/>
                    <a:lstStyle/>
                    <a:p>
                      <a:pPr algn="ctr"/>
                      <a:r>
                        <a:rPr lang="en-US" sz="1400" kern="1200" dirty="0" smtClean="0">
                          <a:solidFill>
                            <a:schemeClr val="tx1"/>
                          </a:solidFill>
                          <a:latin typeface="+mn-lt"/>
                          <a:ea typeface="+mn-ea"/>
                          <a:cs typeface="+mn-cs"/>
                        </a:rPr>
                        <a:t>OPW Advantage</a:t>
                      </a:r>
                      <a:endParaRPr lang="en-US" sz="1400" kern="1200" dirty="0">
                        <a:solidFill>
                          <a:schemeClr val="tx1"/>
                        </a:solidFill>
                        <a:latin typeface="+mn-lt"/>
                        <a:ea typeface="+mn-ea"/>
                        <a:cs typeface="+mn-cs"/>
                      </a:endParaRPr>
                    </a:p>
                  </a:txBody>
                  <a:tcPr marL="91425" marR="91425" marT="45703" marB="45703" anchor="ctr">
                    <a:solidFill>
                      <a:schemeClr val="bg1">
                        <a:lumMod val="65000"/>
                      </a:schemeClr>
                    </a:solidFill>
                  </a:tcPr>
                </a:tc>
              </a:tr>
              <a:tr h="99405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mn-lt"/>
                          <a:ea typeface="+mn-ea"/>
                          <a:cs typeface="+mn-cs"/>
                        </a:rPr>
                        <a:t>Shutoff</a:t>
                      </a:r>
                      <a:r>
                        <a:rPr lang="en-US" sz="1400" kern="1200" baseline="0" dirty="0" smtClean="0">
                          <a:solidFill>
                            <a:schemeClr val="tx1"/>
                          </a:solidFill>
                          <a:latin typeface="+mn-lt"/>
                          <a:ea typeface="+mn-ea"/>
                          <a:cs typeface="+mn-cs"/>
                        </a:rPr>
                        <a:t> is activated by a cam that is rotated mechanically</a:t>
                      </a:r>
                      <a:endParaRPr lang="en-US" sz="1400" kern="1200" dirty="0" smtClean="0">
                        <a:solidFill>
                          <a:schemeClr val="tx1"/>
                        </a:solidFill>
                        <a:latin typeface="+mn-lt"/>
                        <a:ea typeface="+mn-ea"/>
                        <a:cs typeface="+mn-cs"/>
                      </a:endParaRPr>
                    </a:p>
                  </a:txBody>
                  <a:tcPr marL="91425" marR="91425" marT="45703" marB="45703" anchor="ct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 typeface="Arial" pitchFamily="34" charset="0"/>
                        <a:buNone/>
                        <a:tabLst/>
                        <a:defRPr/>
                      </a:pPr>
                      <a:r>
                        <a:rPr lang="en-US" sz="1400" dirty="0" smtClean="0"/>
                        <a:t>Shutoff is activated by hydraulic principle</a:t>
                      </a:r>
                    </a:p>
                  </a:txBody>
                  <a:tcPr marL="91425" marR="91425" marT="45703" marB="45703" anchor="ctr">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lang="en-US" sz="1400" dirty="0" smtClean="0"/>
                        <a:t>Better</a:t>
                      </a:r>
                      <a:r>
                        <a:rPr lang="en-US" sz="1400" baseline="0" dirty="0" smtClean="0"/>
                        <a:t> Performance</a:t>
                      </a:r>
                    </a:p>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lang="en-US" sz="1400" baseline="0" dirty="0" smtClean="0"/>
                        <a:t>Longer life</a:t>
                      </a:r>
                    </a:p>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lang="en-US" sz="1400" baseline="0" dirty="0" smtClean="0"/>
                        <a:t>Gravity Drop OK</a:t>
                      </a:r>
                      <a:endParaRPr lang="en-US" sz="1400" dirty="0" smtClean="0"/>
                    </a:p>
                  </a:txBody>
                  <a:tcPr marL="91425" marR="91425" marT="45703" marB="45703" anchor="ctr">
                    <a:solidFill>
                      <a:schemeClr val="bg1">
                        <a:lumMod val="85000"/>
                      </a:schemeClr>
                    </a:solidFill>
                  </a:tcPr>
                </a:tc>
              </a:tr>
              <a:tr h="812649">
                <a:tc>
                  <a:txBody>
                    <a:bodyPr/>
                    <a:lstStyle/>
                    <a:p>
                      <a:pPr algn="ctr"/>
                      <a:r>
                        <a:rPr lang="en-US" sz="1400" kern="1200" dirty="0" smtClean="0">
                          <a:solidFill>
                            <a:schemeClr val="tx1"/>
                          </a:solidFill>
                          <a:latin typeface="+mn-lt"/>
                          <a:ea typeface="+mn-ea"/>
                          <a:cs typeface="+mn-cs"/>
                        </a:rPr>
                        <a:t>Closes with the flow</a:t>
                      </a:r>
                    </a:p>
                    <a:p>
                      <a:pPr algn="ctr"/>
                      <a:endParaRPr lang="en-US" sz="1400" kern="1200" dirty="0">
                        <a:solidFill>
                          <a:schemeClr val="tx1"/>
                        </a:solidFill>
                        <a:latin typeface="+mn-lt"/>
                        <a:ea typeface="+mn-ea"/>
                        <a:cs typeface="+mn-cs"/>
                      </a:endParaRPr>
                    </a:p>
                  </a:txBody>
                  <a:tcPr marL="91425" marR="91425" marT="45703" marB="45703" anchor="ctr">
                    <a:solidFill>
                      <a:schemeClr val="bg1">
                        <a:lumMod val="85000"/>
                      </a:schemeClr>
                    </a:solidFill>
                  </a:tcPr>
                </a:tc>
                <a:tc>
                  <a:txBody>
                    <a:bodyPr/>
                    <a:lstStyle/>
                    <a:p>
                      <a:pPr algn="ctr"/>
                      <a:r>
                        <a:rPr lang="en-US" sz="1400" kern="1200" dirty="0" smtClean="0">
                          <a:solidFill>
                            <a:schemeClr val="tx1"/>
                          </a:solidFill>
                          <a:latin typeface="+mn-lt"/>
                          <a:ea typeface="+mn-ea"/>
                          <a:cs typeface="+mn-cs"/>
                        </a:rPr>
                        <a:t>Closes</a:t>
                      </a:r>
                      <a:r>
                        <a:rPr lang="en-US" sz="1400" kern="1200" baseline="0" dirty="0" smtClean="0">
                          <a:solidFill>
                            <a:schemeClr val="tx1"/>
                          </a:solidFill>
                          <a:latin typeface="+mn-lt"/>
                          <a:ea typeface="+mn-ea"/>
                          <a:cs typeface="+mn-cs"/>
                        </a:rPr>
                        <a:t> against flow</a:t>
                      </a:r>
                    </a:p>
                    <a:p>
                      <a:pPr algn="ctr"/>
                      <a:endParaRPr lang="en-US" sz="1400" kern="1200" dirty="0">
                        <a:solidFill>
                          <a:schemeClr val="tx1"/>
                        </a:solidFill>
                        <a:latin typeface="+mn-lt"/>
                        <a:ea typeface="+mn-ea"/>
                        <a:cs typeface="+mn-cs"/>
                      </a:endParaRPr>
                    </a:p>
                  </a:txBody>
                  <a:tcPr marL="91425" marR="91425" marT="45703" marB="45703" anchor="ctr">
                    <a:solidFill>
                      <a:schemeClr val="bg1">
                        <a:lumMod val="85000"/>
                      </a:schemeClr>
                    </a:solidFill>
                  </a:tcPr>
                </a:tc>
                <a:tc>
                  <a:txBody>
                    <a:bodyPr/>
                    <a:lstStyle/>
                    <a:p>
                      <a:pPr lvl="0" algn="ctr"/>
                      <a:r>
                        <a:rPr lang="en-US" sz="1400" kern="1200" dirty="0" smtClean="0">
                          <a:solidFill>
                            <a:schemeClr val="tx1"/>
                          </a:solidFill>
                          <a:latin typeface="+mn-lt"/>
                          <a:ea typeface="+mn-ea"/>
                          <a:cs typeface="+mn-cs"/>
                        </a:rPr>
                        <a:t>Fail-Safe</a:t>
                      </a:r>
                    </a:p>
                    <a:p>
                      <a:pPr lvl="0" algn="ctr"/>
                      <a:endParaRPr lang="en-US" sz="1400" kern="1200" dirty="0">
                        <a:solidFill>
                          <a:schemeClr val="tx1"/>
                        </a:solidFill>
                        <a:latin typeface="+mn-lt"/>
                        <a:ea typeface="+mn-ea"/>
                        <a:cs typeface="+mn-cs"/>
                      </a:endParaRPr>
                    </a:p>
                  </a:txBody>
                  <a:tcPr marL="91425" marR="91425" marT="45703" marB="45703" anchor="ctr">
                    <a:solidFill>
                      <a:schemeClr val="bg1">
                        <a:lumMod val="85000"/>
                      </a:schemeClr>
                    </a:solidFill>
                  </a:tcPr>
                </a:tc>
              </a:tr>
              <a:tr h="769582">
                <a:tc>
                  <a:txBody>
                    <a:bodyPr/>
                    <a:lstStyle/>
                    <a:p>
                      <a:pPr algn="ctr"/>
                      <a:r>
                        <a:rPr lang="en-US" sz="1400" kern="1200" dirty="0" smtClean="0">
                          <a:solidFill>
                            <a:schemeClr val="tx1"/>
                          </a:solidFill>
                          <a:latin typeface="+mn-lt"/>
                          <a:ea typeface="+mn-ea"/>
                          <a:cs typeface="+mn-cs"/>
                        </a:rPr>
                        <a:t>Can</a:t>
                      </a:r>
                      <a:r>
                        <a:rPr lang="en-US" sz="1400" kern="1200" baseline="0" dirty="0" smtClean="0">
                          <a:solidFill>
                            <a:schemeClr val="tx1"/>
                          </a:solidFill>
                          <a:latin typeface="+mn-lt"/>
                          <a:ea typeface="+mn-ea"/>
                          <a:cs typeface="+mn-cs"/>
                        </a:rPr>
                        <a:t> be used in gravity drop applications </a:t>
                      </a:r>
                    </a:p>
                    <a:p>
                      <a:pPr algn="ctr"/>
                      <a:r>
                        <a:rPr lang="en-US" sz="1400" kern="1200" baseline="0" dirty="0" smtClean="0">
                          <a:solidFill>
                            <a:schemeClr val="tx1"/>
                          </a:solidFill>
                          <a:latin typeface="+mn-lt"/>
                          <a:ea typeface="+mn-ea"/>
                          <a:cs typeface="+mn-cs"/>
                        </a:rPr>
                        <a:t>(25gpm minimum)</a:t>
                      </a:r>
                      <a:endParaRPr lang="en-US" sz="1400" kern="1200" dirty="0">
                        <a:solidFill>
                          <a:schemeClr val="tx1"/>
                        </a:solidFill>
                        <a:latin typeface="+mn-lt"/>
                        <a:ea typeface="+mn-ea"/>
                        <a:cs typeface="+mn-cs"/>
                      </a:endParaRPr>
                    </a:p>
                  </a:txBody>
                  <a:tcPr marL="91425" marR="91425" marT="45703" marB="45703" anchor="ctr">
                    <a:solidFill>
                      <a:schemeClr val="bg1">
                        <a:lumMod val="85000"/>
                      </a:schemeClr>
                    </a:solidFill>
                  </a:tcPr>
                </a:tc>
                <a:tc>
                  <a:txBody>
                    <a:bodyPr/>
                    <a:lstStyle/>
                    <a:p>
                      <a:pPr algn="ctr"/>
                      <a:r>
                        <a:rPr lang="en-US" sz="1400" kern="1200" baseline="0" dirty="0" smtClean="0">
                          <a:solidFill>
                            <a:schemeClr val="tx1"/>
                          </a:solidFill>
                          <a:latin typeface="+mn-lt"/>
                          <a:ea typeface="+mn-ea"/>
                          <a:cs typeface="+mn-cs"/>
                        </a:rPr>
                        <a:t>Pressure is required to operate</a:t>
                      </a:r>
                      <a:endParaRPr lang="en-US" sz="1400" kern="1200" dirty="0">
                        <a:solidFill>
                          <a:schemeClr val="tx1"/>
                        </a:solidFill>
                        <a:latin typeface="+mn-lt"/>
                        <a:ea typeface="+mn-ea"/>
                        <a:cs typeface="+mn-cs"/>
                      </a:endParaRPr>
                    </a:p>
                  </a:txBody>
                  <a:tcPr marL="91425" marR="91425" marT="45703" marB="45703" anchor="ctr">
                    <a:solidFill>
                      <a:schemeClr val="bg1">
                        <a:lumMod val="85000"/>
                      </a:schemeClr>
                    </a:solidFill>
                  </a:tcPr>
                </a:tc>
                <a:tc>
                  <a:txBody>
                    <a:bodyPr/>
                    <a:lstStyle/>
                    <a:p>
                      <a:pPr lvl="0" algn="ctr"/>
                      <a:r>
                        <a:rPr lang="en-US" sz="1400" kern="1200" dirty="0" smtClean="0">
                          <a:solidFill>
                            <a:schemeClr val="tx1"/>
                          </a:solidFill>
                          <a:latin typeface="+mn-lt"/>
                          <a:ea typeface="+mn-ea"/>
                          <a:cs typeface="+mn-cs"/>
                        </a:rPr>
                        <a:t>Broader Application</a:t>
                      </a:r>
                      <a:endParaRPr lang="en-US" sz="1400" kern="1200" dirty="0">
                        <a:solidFill>
                          <a:schemeClr val="tx1"/>
                        </a:solidFill>
                        <a:latin typeface="+mn-lt"/>
                        <a:ea typeface="+mn-ea"/>
                        <a:cs typeface="+mn-cs"/>
                      </a:endParaRPr>
                    </a:p>
                  </a:txBody>
                  <a:tcPr marL="91425" marR="91425" marT="45703" marB="45703" anchor="ctr">
                    <a:solidFill>
                      <a:schemeClr val="bg1">
                        <a:lumMod val="85000"/>
                      </a:schemeClr>
                    </a:solidFill>
                  </a:tcPr>
                </a:tc>
              </a:tr>
            </a:tbl>
          </a:graphicData>
        </a:graphic>
      </p:graphicFrame>
      <p:pic>
        <p:nvPicPr>
          <p:cNvPr id="7" name="Picture 8" descr="61fstop.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522" y="487362"/>
            <a:ext cx="1209675" cy="504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morriosnoverfill.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014172" y="487362"/>
            <a:ext cx="957263" cy="479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4549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4294967295"/>
          </p:nvPr>
        </p:nvSpPr>
        <p:spPr>
          <a:xfrm>
            <a:off x="2787650" y="874712"/>
            <a:ext cx="6073775" cy="2706687"/>
          </a:xfrm>
        </p:spPr>
        <p:txBody>
          <a:bodyPr/>
          <a:lstStyle/>
          <a:p>
            <a:pPr marL="0" indent="0">
              <a:buNone/>
            </a:pPr>
            <a:r>
              <a:rPr lang="en-US" sz="1800" dirty="0" smtClean="0">
                <a:ea typeface="ＭＳ Ｐゴシック" pitchFamily="34" charset="-128"/>
              </a:rPr>
              <a:t>For easy reading of liquid levels in above ground storage tanks</a:t>
            </a:r>
          </a:p>
          <a:p>
            <a:pPr marL="173038" indent="-173038"/>
            <a:r>
              <a:rPr lang="en-US" sz="1400" dirty="0" smtClean="0">
                <a:ea typeface="ＭＳ Ｐゴシック" pitchFamily="34" charset="-128"/>
              </a:rPr>
              <a:t>Provides accurate numerical counter readout, eliminating the need for any on-site manual gauging (sticking)</a:t>
            </a:r>
          </a:p>
          <a:p>
            <a:pPr marL="173038" indent="-173038"/>
            <a:endParaRPr lang="en-US" sz="1400" dirty="0" smtClean="0">
              <a:ea typeface="ＭＳ Ｐゴシック" pitchFamily="34" charset="-128"/>
            </a:endParaRPr>
          </a:p>
          <a:p>
            <a:pPr marL="173038" indent="-173038"/>
            <a:r>
              <a:rPr lang="en-US" sz="1400" dirty="0" smtClean="0">
                <a:ea typeface="ＭＳ Ｐゴシック" pitchFamily="34" charset="-128"/>
              </a:rPr>
              <a:t>Vapor Tight – Allows for standard tank pressure testing, sealing up to 25-psig (1.72 bar)</a:t>
            </a:r>
          </a:p>
          <a:p>
            <a:pPr marL="173038" indent="-173038"/>
            <a:endParaRPr lang="en-US" sz="1400" dirty="0" smtClean="0">
              <a:ea typeface="ＭＳ Ｐゴシック" pitchFamily="34" charset="-128"/>
            </a:endParaRPr>
          </a:p>
          <a:p>
            <a:pPr marL="173038" indent="-173038"/>
            <a:r>
              <a:rPr lang="en-US" sz="1400" dirty="0" smtClean="0">
                <a:ea typeface="ＭＳ Ｐゴシック" pitchFamily="34" charset="-128"/>
              </a:rPr>
              <a:t>Available for tanks up to 40 feet depth</a:t>
            </a:r>
          </a:p>
          <a:p>
            <a:pPr marL="173038" indent="-173038"/>
            <a:endParaRPr lang="en-US" sz="1400" dirty="0" smtClean="0">
              <a:ea typeface="ＭＳ Ｐゴシック" pitchFamily="34" charset="-128"/>
            </a:endParaRPr>
          </a:p>
          <a:p>
            <a:pPr marL="173038" indent="-173038"/>
            <a:r>
              <a:rPr lang="en-US" sz="1400" dirty="0" smtClean="0">
                <a:ea typeface="ＭＳ Ｐゴシック" pitchFamily="34" charset="-128"/>
              </a:rPr>
              <a:t>English or Metric unit readouts</a:t>
            </a:r>
          </a:p>
          <a:p>
            <a:pPr marL="173038" indent="-173038"/>
            <a:endParaRPr lang="en-US" sz="1600" dirty="0" smtClean="0">
              <a:ea typeface="ＭＳ Ｐゴシック" pitchFamily="34" charset="-128"/>
            </a:endParaRPr>
          </a:p>
          <a:p>
            <a:pPr marL="173038" indent="-173038"/>
            <a:endParaRPr lang="en-US" sz="1600" dirty="0" smtClean="0">
              <a:ea typeface="ＭＳ Ｐゴシック" pitchFamily="34" charset="-128"/>
            </a:endParaRPr>
          </a:p>
          <a:p>
            <a:pPr marL="173038" indent="-173038">
              <a:buFont typeface="Wingdings" pitchFamily="2" charset="2"/>
              <a:buNone/>
            </a:pPr>
            <a:r>
              <a:rPr lang="en-US" dirty="0" smtClean="0">
                <a:solidFill>
                  <a:srgbClr val="0663B5"/>
                </a:solidFill>
                <a:ea typeface="ＭＳ Ｐゴシック" pitchFamily="34" charset="-128"/>
              </a:rPr>
              <a:t/>
            </a:r>
            <a:br>
              <a:rPr lang="en-US" dirty="0" smtClean="0">
                <a:solidFill>
                  <a:srgbClr val="0663B5"/>
                </a:solidFill>
                <a:ea typeface="ＭＳ Ｐゴシック" pitchFamily="34" charset="-128"/>
              </a:rPr>
            </a:br>
            <a:endParaRPr lang="en-US" sz="1600" dirty="0" smtClean="0">
              <a:ea typeface="ＭＳ Ｐゴシック" pitchFamily="34" charset="-128"/>
            </a:endParaRPr>
          </a:p>
        </p:txBody>
      </p:sp>
      <p:sp>
        <p:nvSpPr>
          <p:cNvPr id="17410" name="Title 1"/>
          <p:cNvSpPr>
            <a:spLocks noGrp="1"/>
          </p:cNvSpPr>
          <p:nvPr>
            <p:ph type="title"/>
          </p:nvPr>
        </p:nvSpPr>
        <p:spPr>
          <a:xfrm>
            <a:off x="434975" y="149225"/>
            <a:ext cx="8229600" cy="600075"/>
          </a:xfrm>
        </p:spPr>
        <p:txBody>
          <a:bodyPr/>
          <a:lstStyle/>
          <a:p>
            <a:pPr algn="ctr"/>
            <a:r>
              <a:rPr lang="en-US" sz="2400" smtClean="0">
                <a:ea typeface="ＭＳ Ｐゴシック" pitchFamily="34" charset="-128"/>
              </a:rPr>
              <a:t>200TG Mechanical Tank Gauge</a:t>
            </a:r>
          </a:p>
        </p:txBody>
      </p:sp>
      <p:sp>
        <p:nvSpPr>
          <p:cNvPr id="1741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46176A9-8128-4BB9-AB20-780B34925BB3}" type="slidenum">
              <a:rPr lang="en-US" sz="1200">
                <a:solidFill>
                  <a:srgbClr val="0663B5"/>
                </a:solidFill>
                <a:latin typeface="Calibri" pitchFamily="34" charset="0"/>
              </a:rPr>
              <a:pPr eaLnBrk="1" hangingPunct="1"/>
              <a:t>47</a:t>
            </a:fld>
            <a:endParaRPr lang="en-US" sz="1200">
              <a:solidFill>
                <a:srgbClr val="0663B5"/>
              </a:solidFill>
              <a:latin typeface="Calibri" pitchFamily="34" charset="0"/>
            </a:endParaRPr>
          </a:p>
        </p:txBody>
      </p:sp>
      <p:pic>
        <p:nvPicPr>
          <p:cNvPr id="17412" name="Picture 6" descr="200tg-1.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925513"/>
            <a:ext cx="27114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62200" y="3733800"/>
            <a:ext cx="32385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t="-2247"/>
          <a:stretch/>
        </p:blipFill>
        <p:spPr>
          <a:xfrm>
            <a:off x="6022127" y="2590800"/>
            <a:ext cx="1293073" cy="3810000"/>
          </a:xfrm>
          <a:prstGeom prst="roundRect">
            <a:avLst>
              <a:gd name="adj" fmla="val 5445"/>
            </a:avLst>
          </a:prstGeom>
          <a:ln>
            <a:solidFill>
              <a:srgbClr val="0663B5"/>
            </a:solidFill>
          </a:ln>
        </p:spPr>
      </p:pic>
      <p:pic>
        <p:nvPicPr>
          <p:cNvPr id="8" name="Picture 6" descr="TGTA-0400.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43800" y="3429000"/>
            <a:ext cx="941387"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6013527"/>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804121" y="180778"/>
            <a:ext cx="5616365" cy="608012"/>
          </a:xfrm>
        </p:spPr>
        <p:txBody>
          <a:bodyPr/>
          <a:lstStyle/>
          <a:p>
            <a:r>
              <a:rPr lang="en-US" sz="2800" dirty="0" smtClean="0">
                <a:ea typeface="ＭＳ Ｐゴシック" charset="-128"/>
              </a:rPr>
              <a:t>Mechanical Tank Gauge Comparison</a:t>
            </a:r>
          </a:p>
        </p:txBody>
      </p:sp>
      <p:sp>
        <p:nvSpPr>
          <p:cNvPr id="4" name="Slide Number Placeholder 3"/>
          <p:cNvSpPr>
            <a:spLocks noGrp="1"/>
          </p:cNvSpPr>
          <p:nvPr>
            <p:ph type="sldNum" sz="quarter" idx="12"/>
          </p:nvPr>
        </p:nvSpPr>
        <p:spPr/>
        <p:txBody>
          <a:bodyPr/>
          <a:lstStyle/>
          <a:p>
            <a:pPr>
              <a:defRPr/>
            </a:pPr>
            <a:fld id="{312A1BE0-5FC2-4601-A367-AE734E6ACD14}" type="slidenum">
              <a:rPr lang="en-US" smtClean="0"/>
              <a:pPr>
                <a:defRPr/>
              </a:pPr>
              <a:t>48</a:t>
            </a:fld>
            <a:endParaRPr lang="en-US"/>
          </a:p>
        </p:txBody>
      </p:sp>
      <p:pic>
        <p:nvPicPr>
          <p:cNvPr id="6"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1" y="796925"/>
            <a:ext cx="1801813"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p:cNvGraphicFramePr>
            <a:graphicFrameLocks noGrp="1"/>
          </p:cNvGraphicFramePr>
          <p:nvPr>
            <p:extLst>
              <p:ext uri="{D42A27DB-BD31-4B8C-83A1-F6EECF244321}">
                <p14:modId xmlns:p14="http://schemas.microsoft.com/office/powerpoint/2010/main" val="2771236202"/>
              </p:ext>
            </p:extLst>
          </p:nvPr>
        </p:nvGraphicFramePr>
        <p:xfrm>
          <a:off x="1776413" y="788790"/>
          <a:ext cx="5437186" cy="4394837"/>
        </p:xfrm>
        <a:graphic>
          <a:graphicData uri="http://schemas.openxmlformats.org/drawingml/2006/table">
            <a:tbl>
              <a:tblPr firstRow="1" bandRow="1">
                <a:tableStyleId>{D7AC3CCA-C797-4891-BE02-D94E43425B78}</a:tableStyleId>
              </a:tblPr>
              <a:tblGrid>
                <a:gridCol w="1966352"/>
                <a:gridCol w="1767855"/>
                <a:gridCol w="1702979"/>
              </a:tblGrid>
              <a:tr h="831428">
                <a:tc>
                  <a:txBody>
                    <a:bodyPr/>
                    <a:lstStyle/>
                    <a:p>
                      <a:pPr algn="ctr"/>
                      <a:r>
                        <a:rPr lang="en-US" sz="1400" kern="1200" dirty="0" smtClean="0">
                          <a:solidFill>
                            <a:schemeClr val="tx1"/>
                          </a:solidFill>
                          <a:latin typeface="+mn-lt"/>
                          <a:ea typeface="+mn-ea"/>
                          <a:cs typeface="+mn-cs"/>
                        </a:rPr>
                        <a:t>OPW 200TG Mechanical Tank Gauge</a:t>
                      </a:r>
                      <a:endParaRPr lang="en-US" sz="1400" kern="1200" dirty="0">
                        <a:solidFill>
                          <a:schemeClr val="tx1"/>
                        </a:solidFill>
                        <a:latin typeface="+mn-lt"/>
                        <a:ea typeface="+mn-ea"/>
                        <a:cs typeface="+mn-cs"/>
                      </a:endParaRPr>
                    </a:p>
                  </a:txBody>
                  <a:tcPr marL="91443" marR="91443" marT="45702" marB="45702" anchor="ctr">
                    <a:solidFill>
                      <a:schemeClr val="bg1">
                        <a:lumMod val="65000"/>
                      </a:schemeClr>
                    </a:solidFill>
                  </a:tcPr>
                </a:tc>
                <a:tc>
                  <a:txBody>
                    <a:bodyPr/>
                    <a:lstStyle/>
                    <a:p>
                      <a:pPr algn="ctr"/>
                      <a:r>
                        <a:rPr lang="en-US" sz="1400" kern="1200" dirty="0" smtClean="0">
                          <a:solidFill>
                            <a:schemeClr val="tx1"/>
                          </a:solidFill>
                          <a:latin typeface="+mn-lt"/>
                          <a:ea typeface="+mn-ea"/>
                          <a:cs typeface="+mn-cs"/>
                        </a:rPr>
                        <a:t>Competitor</a:t>
                      </a:r>
                      <a:r>
                        <a:rPr lang="en-US" sz="1400" kern="1200" baseline="0" dirty="0" smtClean="0">
                          <a:solidFill>
                            <a:schemeClr val="tx1"/>
                          </a:solidFill>
                          <a:latin typeface="+mn-lt"/>
                          <a:ea typeface="+mn-ea"/>
                          <a:cs typeface="+mn-cs"/>
                        </a:rPr>
                        <a:t> A</a:t>
                      </a:r>
                      <a:r>
                        <a:rPr lang="en-US" sz="1400" kern="1200" dirty="0" smtClean="0">
                          <a:solidFill>
                            <a:schemeClr val="tx1"/>
                          </a:solidFill>
                          <a:latin typeface="+mn-lt"/>
                          <a:ea typeface="+mn-ea"/>
                          <a:cs typeface="+mn-cs"/>
                        </a:rPr>
                        <a:t> Mechanical Tank Gauge</a:t>
                      </a:r>
                      <a:endParaRPr lang="en-US" sz="1400" kern="1200" dirty="0">
                        <a:solidFill>
                          <a:schemeClr val="tx1"/>
                        </a:solidFill>
                        <a:latin typeface="+mn-lt"/>
                        <a:ea typeface="+mn-ea"/>
                        <a:cs typeface="+mn-cs"/>
                      </a:endParaRPr>
                    </a:p>
                  </a:txBody>
                  <a:tcPr marL="91443" marR="91443" marT="45702" marB="45702" anchor="ctr">
                    <a:solidFill>
                      <a:schemeClr val="bg1">
                        <a:lumMod val="65000"/>
                      </a:schemeClr>
                    </a:solidFill>
                  </a:tcPr>
                </a:tc>
                <a:tc>
                  <a:txBody>
                    <a:bodyPr/>
                    <a:lstStyle/>
                    <a:p>
                      <a:pPr algn="ctr"/>
                      <a:r>
                        <a:rPr lang="en-US" sz="1400" kern="1200" dirty="0" smtClean="0">
                          <a:solidFill>
                            <a:schemeClr val="tx1"/>
                          </a:solidFill>
                          <a:latin typeface="+mn-lt"/>
                          <a:ea typeface="+mn-ea"/>
                          <a:cs typeface="+mn-cs"/>
                        </a:rPr>
                        <a:t>OPW Advantage</a:t>
                      </a:r>
                      <a:endParaRPr lang="en-US" sz="1400" kern="1200" dirty="0">
                        <a:solidFill>
                          <a:schemeClr val="tx1"/>
                        </a:solidFill>
                        <a:latin typeface="+mn-lt"/>
                        <a:ea typeface="+mn-ea"/>
                        <a:cs typeface="+mn-cs"/>
                      </a:endParaRPr>
                    </a:p>
                  </a:txBody>
                  <a:tcPr marL="91443" marR="91443" marT="45702" marB="45702" anchor="ctr">
                    <a:solidFill>
                      <a:schemeClr val="bg1">
                        <a:lumMod val="65000"/>
                      </a:schemeClr>
                    </a:solidFill>
                  </a:tcPr>
                </a:tc>
              </a:tr>
              <a:tr h="837941">
                <a:tc>
                  <a:txBody>
                    <a:bodyPr/>
                    <a:lstStyle/>
                    <a:p>
                      <a:pPr algn="ctr"/>
                      <a:r>
                        <a:rPr lang="en-US" sz="1600" kern="1200" dirty="0" smtClean="0">
                          <a:solidFill>
                            <a:schemeClr val="tx1"/>
                          </a:solidFill>
                          <a:latin typeface="+mn-lt"/>
                          <a:ea typeface="+mn-ea"/>
                          <a:cs typeface="+mn-cs"/>
                        </a:rPr>
                        <a:t>UL listed</a:t>
                      </a:r>
                      <a:endParaRPr lang="en-US" sz="1600" kern="1200" dirty="0">
                        <a:solidFill>
                          <a:schemeClr val="tx1"/>
                        </a:solidFill>
                        <a:latin typeface="+mn-lt"/>
                        <a:ea typeface="+mn-ea"/>
                        <a:cs typeface="+mn-cs"/>
                      </a:endParaRPr>
                    </a:p>
                  </a:txBody>
                  <a:tcPr marL="91443" marR="91443" marT="45702" marB="45702" anchor="ctr">
                    <a:solidFill>
                      <a:schemeClr val="bg1">
                        <a:lumMod val="85000"/>
                      </a:schemeClr>
                    </a:solidFill>
                  </a:tcPr>
                </a:tc>
                <a:tc>
                  <a:txBody>
                    <a:bodyPr/>
                    <a:lstStyle/>
                    <a:p>
                      <a:pPr algn="ctr"/>
                      <a:r>
                        <a:rPr lang="en-US" sz="1600" kern="1200" dirty="0" smtClean="0">
                          <a:solidFill>
                            <a:schemeClr val="tx1"/>
                          </a:solidFill>
                          <a:latin typeface="+mn-lt"/>
                          <a:ea typeface="+mn-ea"/>
                          <a:cs typeface="+mn-cs"/>
                        </a:rPr>
                        <a:t>No 3rd party listing</a:t>
                      </a:r>
                      <a:endParaRPr lang="en-US" sz="1600" kern="1200" dirty="0">
                        <a:solidFill>
                          <a:schemeClr val="tx1"/>
                        </a:solidFill>
                        <a:latin typeface="+mn-lt"/>
                        <a:ea typeface="+mn-ea"/>
                        <a:cs typeface="+mn-cs"/>
                      </a:endParaRPr>
                    </a:p>
                  </a:txBody>
                  <a:tcPr marL="91443" marR="91443" marT="45702" marB="45702" anchor="ct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No risk</a:t>
                      </a:r>
                    </a:p>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100%</a:t>
                      </a:r>
                      <a:r>
                        <a:rPr lang="en-US" sz="1600" baseline="0" dirty="0" smtClean="0"/>
                        <a:t> Compliance</a:t>
                      </a:r>
                      <a:endParaRPr lang="en-US" sz="1600" dirty="0" smtClean="0"/>
                    </a:p>
                  </a:txBody>
                  <a:tcPr marL="91443" marR="91443" marT="45702" marB="45702" anchor="ctr">
                    <a:solidFill>
                      <a:schemeClr val="bg1">
                        <a:lumMod val="85000"/>
                      </a:schemeClr>
                    </a:solidFill>
                  </a:tcPr>
                </a:tc>
              </a:tr>
              <a:tr h="807809">
                <a:tc>
                  <a:txBody>
                    <a:bodyPr/>
                    <a:lstStyle/>
                    <a:p>
                      <a:pPr algn="ctr"/>
                      <a:r>
                        <a:rPr lang="en-US" sz="1600" kern="1200" dirty="0" smtClean="0">
                          <a:solidFill>
                            <a:schemeClr val="tx1"/>
                          </a:solidFill>
                          <a:latin typeface="+mn-lt"/>
                          <a:ea typeface="+mn-ea"/>
                          <a:cs typeface="+mn-cs"/>
                        </a:rPr>
                        <a:t>Vapor tight to 25 psi</a:t>
                      </a:r>
                    </a:p>
                    <a:p>
                      <a:pPr algn="ctr"/>
                      <a:r>
                        <a:rPr lang="en-US" sz="1600" kern="1200" dirty="0" smtClean="0">
                          <a:solidFill>
                            <a:schemeClr val="tx1"/>
                          </a:solidFill>
                          <a:latin typeface="+mn-lt"/>
                          <a:ea typeface="+mn-ea"/>
                          <a:cs typeface="+mn-cs"/>
                        </a:rPr>
                        <a:t>(Lab tested 50 psi !)</a:t>
                      </a:r>
                    </a:p>
                  </a:txBody>
                  <a:tcPr marL="91443" marR="91443" marT="45702" marB="45702" anchor="ctr">
                    <a:solidFill>
                      <a:schemeClr val="bg1">
                        <a:lumMod val="85000"/>
                      </a:schemeClr>
                    </a:solidFill>
                  </a:tcPr>
                </a:tc>
                <a:tc>
                  <a:txBody>
                    <a:bodyPr/>
                    <a:lstStyle/>
                    <a:p>
                      <a:pPr algn="ctr"/>
                      <a:r>
                        <a:rPr lang="en-US" sz="1600" kern="1200" dirty="0" smtClean="0">
                          <a:solidFill>
                            <a:schemeClr val="tx1"/>
                          </a:solidFill>
                          <a:latin typeface="+mn-lt"/>
                          <a:ea typeface="+mn-ea"/>
                          <a:cs typeface="+mn-cs"/>
                        </a:rPr>
                        <a:t>Vapor tight to 5 psi</a:t>
                      </a:r>
                      <a:endParaRPr lang="en-US" sz="1600" kern="1200" dirty="0">
                        <a:solidFill>
                          <a:schemeClr val="tx1"/>
                        </a:solidFill>
                        <a:latin typeface="+mn-lt"/>
                        <a:ea typeface="+mn-ea"/>
                        <a:cs typeface="+mn-cs"/>
                      </a:endParaRPr>
                    </a:p>
                  </a:txBody>
                  <a:tcPr marL="91443" marR="91443" marT="45702" marB="45702" anchor="ctr">
                    <a:solidFill>
                      <a:schemeClr val="bg1">
                        <a:lumMod val="85000"/>
                      </a:schemeClr>
                    </a:solidFill>
                  </a:tcPr>
                </a:tc>
                <a:tc>
                  <a:txBody>
                    <a:bodyPr/>
                    <a:lstStyle/>
                    <a:p>
                      <a:pPr algn="ctr"/>
                      <a:r>
                        <a:rPr lang="en-US" sz="1600" kern="1200" dirty="0" smtClean="0">
                          <a:solidFill>
                            <a:schemeClr val="tx1"/>
                          </a:solidFill>
                          <a:latin typeface="+mn-lt"/>
                          <a:ea typeface="+mn-ea"/>
                          <a:cs typeface="+mn-cs"/>
                        </a:rPr>
                        <a:t>Less Fugitive Emission</a:t>
                      </a:r>
                      <a:endParaRPr lang="en-US" sz="1600" kern="1200" dirty="0">
                        <a:solidFill>
                          <a:schemeClr val="tx1"/>
                        </a:solidFill>
                        <a:latin typeface="+mn-lt"/>
                        <a:ea typeface="+mn-ea"/>
                        <a:cs typeface="+mn-cs"/>
                      </a:endParaRPr>
                    </a:p>
                  </a:txBody>
                  <a:tcPr marL="91443" marR="91443" marT="45702" marB="45702" anchor="ctr">
                    <a:solidFill>
                      <a:schemeClr val="bg1">
                        <a:lumMod val="85000"/>
                      </a:schemeClr>
                    </a:solidFill>
                  </a:tcPr>
                </a:tc>
              </a:tr>
              <a:tr h="1086231">
                <a:tc>
                  <a:txBody>
                    <a:bodyPr/>
                    <a:lstStyle/>
                    <a:p>
                      <a:pPr algn="ctr"/>
                      <a:r>
                        <a:rPr lang="en-US" sz="1600" kern="1200" dirty="0" smtClean="0">
                          <a:solidFill>
                            <a:schemeClr val="tx1"/>
                          </a:solidFill>
                          <a:latin typeface="+mn-lt"/>
                          <a:ea typeface="+mn-ea"/>
                          <a:cs typeface="+mn-cs"/>
                        </a:rPr>
                        <a:t>Large contrasting numbers &amp;</a:t>
                      </a:r>
                      <a:r>
                        <a:rPr lang="en-US" sz="1600" kern="1200" baseline="0" dirty="0" smtClean="0">
                          <a:solidFill>
                            <a:schemeClr val="tx1"/>
                          </a:solidFill>
                          <a:latin typeface="+mn-lt"/>
                          <a:ea typeface="+mn-ea"/>
                          <a:cs typeface="+mn-cs"/>
                        </a:rPr>
                        <a:t> ergonomic </a:t>
                      </a:r>
                      <a:r>
                        <a:rPr lang="en-US" sz="1600" kern="1200" dirty="0" smtClean="0">
                          <a:solidFill>
                            <a:schemeClr val="tx1"/>
                          </a:solidFill>
                          <a:latin typeface="+mn-lt"/>
                          <a:ea typeface="+mn-ea"/>
                          <a:cs typeface="+mn-cs"/>
                        </a:rPr>
                        <a:t>tilted face</a:t>
                      </a:r>
                    </a:p>
                  </a:txBody>
                  <a:tcPr marL="91443" marR="91443" marT="45702" marB="45702" anchor="ctr">
                    <a:solidFill>
                      <a:schemeClr val="bg1">
                        <a:lumMod val="85000"/>
                      </a:schemeClr>
                    </a:solidFill>
                  </a:tcPr>
                </a:tc>
                <a:tc>
                  <a:txBody>
                    <a:bodyPr/>
                    <a:lstStyle/>
                    <a:p>
                      <a:pPr algn="ctr"/>
                      <a:r>
                        <a:rPr lang="en-US" sz="1600" kern="1200" dirty="0" smtClean="0">
                          <a:solidFill>
                            <a:schemeClr val="tx1"/>
                          </a:solidFill>
                          <a:latin typeface="+mn-lt"/>
                          <a:ea typeface="+mn-ea"/>
                          <a:cs typeface="+mn-cs"/>
                        </a:rPr>
                        <a:t>Flat</a:t>
                      </a:r>
                      <a:r>
                        <a:rPr lang="en-US" sz="1600" kern="1200" baseline="0" dirty="0" smtClean="0">
                          <a:solidFill>
                            <a:schemeClr val="tx1"/>
                          </a:solidFill>
                          <a:latin typeface="+mn-lt"/>
                          <a:ea typeface="+mn-ea"/>
                          <a:cs typeface="+mn-cs"/>
                        </a:rPr>
                        <a:t> “Clock” style</a:t>
                      </a:r>
                      <a:endParaRPr lang="en-US" sz="1600" kern="1200" dirty="0">
                        <a:solidFill>
                          <a:schemeClr val="tx1"/>
                        </a:solidFill>
                        <a:latin typeface="+mn-lt"/>
                        <a:ea typeface="+mn-ea"/>
                        <a:cs typeface="+mn-cs"/>
                      </a:endParaRPr>
                    </a:p>
                  </a:txBody>
                  <a:tcPr marL="91443" marR="91443" marT="45702" marB="45702" anchor="ct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latin typeface="+mn-lt"/>
                          <a:ea typeface="+mn-ea"/>
                          <a:cs typeface="+mn-cs"/>
                        </a:rPr>
                        <a:t>Intuitive to read</a:t>
                      </a:r>
                    </a:p>
                    <a:p>
                      <a:pPr marL="0" marR="0" indent="0" algn="ctr" defTabSz="4572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latin typeface="+mn-lt"/>
                          <a:ea typeface="+mn-ea"/>
                          <a:cs typeface="+mn-cs"/>
                        </a:rPr>
                        <a:t>Better</a:t>
                      </a:r>
                      <a:r>
                        <a:rPr lang="en-US" sz="1600" kern="1200" baseline="0" dirty="0" smtClean="0">
                          <a:solidFill>
                            <a:schemeClr val="tx1"/>
                          </a:solidFill>
                          <a:latin typeface="+mn-lt"/>
                          <a:ea typeface="+mn-ea"/>
                          <a:cs typeface="+mn-cs"/>
                        </a:rPr>
                        <a:t> </a:t>
                      </a:r>
                      <a:r>
                        <a:rPr lang="en-US" sz="1600" kern="1200" dirty="0" smtClean="0">
                          <a:solidFill>
                            <a:schemeClr val="tx1"/>
                          </a:solidFill>
                          <a:latin typeface="+mn-lt"/>
                          <a:ea typeface="+mn-ea"/>
                          <a:cs typeface="+mn-cs"/>
                        </a:rPr>
                        <a:t>Visibility Ultimate Contrast</a:t>
                      </a:r>
                    </a:p>
                  </a:txBody>
                  <a:tcPr marL="91443" marR="91443" marT="45702" marB="45702" anchor="ctr">
                    <a:solidFill>
                      <a:schemeClr val="bg1">
                        <a:lumMod val="85000"/>
                      </a:schemeClr>
                    </a:solidFill>
                  </a:tcPr>
                </a:tc>
              </a:tr>
              <a:tr h="831428">
                <a:tc>
                  <a:txBody>
                    <a:bodyPr/>
                    <a:lstStyle/>
                    <a:p>
                      <a:pPr algn="ctr"/>
                      <a:r>
                        <a:rPr lang="en-US" sz="1600" kern="1200" dirty="0" smtClean="0">
                          <a:solidFill>
                            <a:schemeClr val="tx1"/>
                          </a:solidFill>
                          <a:latin typeface="+mn-lt"/>
                          <a:ea typeface="+mn-ea"/>
                          <a:cs typeface="+mn-cs"/>
                        </a:rPr>
                        <a:t>Depths</a:t>
                      </a:r>
                      <a:r>
                        <a:rPr lang="en-US" sz="1600" kern="1200" baseline="0" dirty="0" smtClean="0">
                          <a:solidFill>
                            <a:schemeClr val="tx1"/>
                          </a:solidFill>
                          <a:latin typeface="+mn-lt"/>
                          <a:ea typeface="+mn-ea"/>
                          <a:cs typeface="+mn-cs"/>
                        </a:rPr>
                        <a:t> to</a:t>
                      </a:r>
                      <a:r>
                        <a:rPr lang="en-US" sz="1600" kern="1200" dirty="0" smtClean="0">
                          <a:solidFill>
                            <a:schemeClr val="tx1"/>
                          </a:solidFill>
                          <a:latin typeface="+mn-lt"/>
                          <a:ea typeface="+mn-ea"/>
                          <a:cs typeface="+mn-cs"/>
                        </a:rPr>
                        <a:t> </a:t>
                      </a:r>
                      <a:r>
                        <a:rPr lang="en-US" sz="1800" kern="1200" dirty="0" smtClean="0">
                          <a:solidFill>
                            <a:schemeClr val="tx1"/>
                          </a:solidFill>
                          <a:latin typeface="+mn-lt"/>
                          <a:ea typeface="+mn-ea"/>
                          <a:cs typeface="+mn-cs"/>
                        </a:rPr>
                        <a:t>40</a:t>
                      </a:r>
                      <a:r>
                        <a:rPr lang="en-US" sz="1600" kern="1200" dirty="0" smtClean="0">
                          <a:solidFill>
                            <a:schemeClr val="tx1"/>
                          </a:solidFill>
                          <a:latin typeface="+mn-lt"/>
                          <a:ea typeface="+mn-ea"/>
                          <a:cs typeface="+mn-cs"/>
                        </a:rPr>
                        <a:t> feet</a:t>
                      </a:r>
                    </a:p>
                  </a:txBody>
                  <a:tcPr marL="91443" marR="91443" marT="45702" marB="45702" anchor="ctr">
                    <a:solidFill>
                      <a:schemeClr val="bg1">
                        <a:lumMod val="85000"/>
                      </a:schemeClr>
                    </a:solidFill>
                  </a:tcPr>
                </a:tc>
                <a:tc>
                  <a:txBody>
                    <a:bodyPr/>
                    <a:lstStyle/>
                    <a:p>
                      <a:pPr algn="ctr"/>
                      <a:r>
                        <a:rPr lang="en-US" sz="1600" kern="1200" dirty="0" smtClean="0">
                          <a:solidFill>
                            <a:schemeClr val="tx1"/>
                          </a:solidFill>
                          <a:latin typeface="+mn-lt"/>
                          <a:ea typeface="+mn-ea"/>
                          <a:cs typeface="+mn-cs"/>
                        </a:rPr>
                        <a:t>Depths</a:t>
                      </a:r>
                      <a:r>
                        <a:rPr lang="en-US" sz="1600" kern="1200" baseline="0" dirty="0" smtClean="0">
                          <a:solidFill>
                            <a:schemeClr val="tx1"/>
                          </a:solidFill>
                          <a:latin typeface="+mn-lt"/>
                          <a:ea typeface="+mn-ea"/>
                          <a:cs typeface="+mn-cs"/>
                        </a:rPr>
                        <a:t> to</a:t>
                      </a:r>
                      <a:r>
                        <a:rPr lang="en-US" sz="1600" kern="1200" dirty="0" smtClean="0">
                          <a:solidFill>
                            <a:schemeClr val="tx1"/>
                          </a:solidFill>
                          <a:latin typeface="+mn-lt"/>
                          <a:ea typeface="+mn-ea"/>
                          <a:cs typeface="+mn-cs"/>
                        </a:rPr>
                        <a:t> 12 feet</a:t>
                      </a:r>
                      <a:endParaRPr lang="en-US" sz="1600" kern="1200" dirty="0">
                        <a:solidFill>
                          <a:schemeClr val="tx1"/>
                        </a:solidFill>
                        <a:latin typeface="+mn-lt"/>
                        <a:ea typeface="+mn-ea"/>
                        <a:cs typeface="+mn-cs"/>
                      </a:endParaRPr>
                    </a:p>
                  </a:txBody>
                  <a:tcPr marL="91443" marR="91443" marT="45702" marB="45702" anchor="ctr">
                    <a:solidFill>
                      <a:schemeClr val="bg1">
                        <a:lumMod val="85000"/>
                      </a:schemeClr>
                    </a:solidFill>
                  </a:tcPr>
                </a:tc>
                <a:tc>
                  <a:txBody>
                    <a:bodyPr/>
                    <a:lstStyle/>
                    <a:p>
                      <a:pPr algn="ctr"/>
                      <a:r>
                        <a:rPr lang="en-US" sz="1600" kern="1200" dirty="0" smtClean="0">
                          <a:solidFill>
                            <a:schemeClr val="tx1"/>
                          </a:solidFill>
                          <a:latin typeface="+mn-lt"/>
                          <a:ea typeface="+mn-ea"/>
                          <a:cs typeface="+mn-cs"/>
                        </a:rPr>
                        <a:t>Larger Served Market</a:t>
                      </a:r>
                      <a:endParaRPr lang="en-US" sz="1600" kern="1200" dirty="0">
                        <a:solidFill>
                          <a:schemeClr val="tx1"/>
                        </a:solidFill>
                        <a:latin typeface="+mn-lt"/>
                        <a:ea typeface="+mn-ea"/>
                        <a:cs typeface="+mn-cs"/>
                      </a:endParaRPr>
                    </a:p>
                  </a:txBody>
                  <a:tcPr marL="91443" marR="91443" marT="45702" marB="45702" anchor="ctr">
                    <a:solidFill>
                      <a:schemeClr val="bg1">
                        <a:lumMod val="85000"/>
                      </a:schemeClr>
                    </a:solidFill>
                  </a:tcPr>
                </a:tc>
              </a:tr>
            </a:tbl>
          </a:graphicData>
        </a:graphic>
      </p:graphicFrame>
      <p:pic>
        <p:nvPicPr>
          <p:cNvPr id="8" name="Picture 10" descr="morrison818.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213599" y="788790"/>
            <a:ext cx="2032000"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10200" y="3510197"/>
            <a:ext cx="2692401" cy="646331"/>
          </a:xfrm>
          <a:prstGeom prst="rect">
            <a:avLst/>
          </a:prstGeom>
          <a:solidFill>
            <a:srgbClr val="FFFF00"/>
          </a:solidFill>
        </p:spPr>
        <p:txBody>
          <a:bodyPr wrap="square" rtlCol="0">
            <a:spAutoFit/>
          </a:bodyPr>
          <a:lstStyle/>
          <a:p>
            <a:r>
              <a:rPr lang="en-US" dirty="0" smtClean="0"/>
              <a:t>Please tell me what my tank level is at 3:45 !</a:t>
            </a:r>
            <a:endParaRPr lang="en-US" dirty="0"/>
          </a:p>
        </p:txBody>
      </p:sp>
    </p:spTree>
    <p:extLst>
      <p:ext uri="{BB962C8B-B14F-4D97-AF65-F5344CB8AC3E}">
        <p14:creationId xmlns:p14="http://schemas.microsoft.com/office/powerpoint/2010/main" val="21323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76200" y="152400"/>
            <a:ext cx="8229600" cy="600075"/>
          </a:xfrm>
        </p:spPr>
        <p:txBody>
          <a:bodyPr/>
          <a:lstStyle/>
          <a:p>
            <a:r>
              <a:rPr lang="en-US" dirty="0" smtClean="0">
                <a:latin typeface="Arial Rounded MT Bold" pitchFamily="34" charset="0"/>
                <a:ea typeface="ＭＳ Ｐゴシック" charset="-128"/>
              </a:rPr>
              <a:t>Changing to meet  our customers needs! </a:t>
            </a:r>
          </a:p>
        </p:txBody>
      </p:sp>
      <p:sp>
        <p:nvSpPr>
          <p:cNvPr id="2" name="Slide Number Placeholder 1"/>
          <p:cNvSpPr>
            <a:spLocks noGrp="1"/>
          </p:cNvSpPr>
          <p:nvPr>
            <p:ph type="sldNum" sz="quarter" idx="12"/>
          </p:nvPr>
        </p:nvSpPr>
        <p:spPr/>
        <p:txBody>
          <a:bodyPr/>
          <a:lstStyle/>
          <a:p>
            <a:pPr>
              <a:defRPr/>
            </a:pPr>
            <a:fld id="{AC259B9D-EEE7-4602-A228-C5FC78849C7C}" type="slidenum">
              <a:rPr lang="en-US" smtClean="0"/>
              <a:pPr>
                <a:defRPr/>
              </a:pPr>
              <a:t>4</a:t>
            </a:fld>
            <a:endParaRPr lang="en-US"/>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6625"/>
            <a:ext cx="91440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Notched Right Arrow 6"/>
          <p:cNvSpPr/>
          <p:nvPr/>
        </p:nvSpPr>
        <p:spPr bwMode="auto">
          <a:xfrm>
            <a:off x="1580976" y="4921667"/>
            <a:ext cx="6281159" cy="581114"/>
          </a:xfrm>
          <a:prstGeom prst="notchedRightArrow">
            <a:avLst>
              <a:gd name="adj1" fmla="val 52986"/>
              <a:gd name="adj2" fmla="val 111195"/>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pPr defTabSz="457200" eaLnBrk="0" fontAlgn="base" hangingPunct="0">
              <a:spcBef>
                <a:spcPct val="0"/>
              </a:spcBef>
              <a:spcAft>
                <a:spcPct val="0"/>
              </a:spcAft>
              <a:defRPr/>
            </a:pPr>
            <a:endParaRPr lang="en-US">
              <a:solidFill>
                <a:prstClr val="black"/>
              </a:solidFill>
              <a:latin typeface="Times" pitchFamily="1" charset="0"/>
            </a:endParaRPr>
          </a:p>
        </p:txBody>
      </p:sp>
      <p:pic>
        <p:nvPicPr>
          <p:cNvPr id="9" name="Picture 3" descr="12VW Nozzle"/>
          <p:cNvPicPr>
            <a:picLocks noChangeAspect="1" noChangeArrowheads="1"/>
          </p:cNvPicPr>
          <p:nvPr/>
        </p:nvPicPr>
        <p:blipFill>
          <a:blip r:embed="rId4" cstate="print">
            <a:clrChange>
              <a:clrFrom>
                <a:srgbClr val="FDFDFD"/>
              </a:clrFrom>
              <a:clrTo>
                <a:srgbClr val="FDFDFD">
                  <a:alpha val="0"/>
                </a:srgbClr>
              </a:clrTo>
            </a:clrChange>
          </a:blip>
          <a:srcRect/>
          <a:stretch>
            <a:fillRect/>
          </a:stretch>
        </p:blipFill>
        <p:spPr bwMode="auto">
          <a:xfrm>
            <a:off x="3652206" y="2900029"/>
            <a:ext cx="1287267" cy="1351461"/>
          </a:xfrm>
          <a:prstGeom prst="rect">
            <a:avLst/>
          </a:prstGeom>
          <a:noFill/>
          <a:ln w="9525">
            <a:noFill/>
            <a:miter lim="800000"/>
            <a:headEnd/>
            <a:tailEnd/>
          </a:ln>
          <a:scene3d>
            <a:camera prst="orthographicFront">
              <a:rot lat="0" lon="10799999" rev="0"/>
            </a:camera>
            <a:lightRig rig="threePt" dir="t"/>
          </a:scene3d>
        </p:spPr>
      </p:pic>
      <p:pic>
        <p:nvPicPr>
          <p:cNvPr id="10" name="Picture 5" descr="Astrovac.jpg"/>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1490774" y="3400516"/>
            <a:ext cx="1501330" cy="1344464"/>
          </a:xfrm>
          <a:prstGeom prst="rect">
            <a:avLst/>
          </a:prstGeom>
          <a:noFill/>
          <a:ln w="9525">
            <a:noFill/>
            <a:miter lim="800000"/>
            <a:headEnd/>
            <a:tailEnd/>
          </a:ln>
          <a:scene3d>
            <a:camera prst="orthographicFront">
              <a:rot lat="0" lon="10799999" rev="0"/>
            </a:camera>
            <a:lightRig rig="threePt" dir="t"/>
          </a:scene3d>
        </p:spPr>
      </p:pic>
      <p:graphicFrame>
        <p:nvGraphicFramePr>
          <p:cNvPr id="60421" name="Object 2"/>
          <p:cNvGraphicFramePr>
            <a:graphicFrameLocks noChangeAspect="1"/>
          </p:cNvGraphicFramePr>
          <p:nvPr/>
        </p:nvGraphicFramePr>
        <p:xfrm>
          <a:off x="5503863" y="2408238"/>
          <a:ext cx="1517650" cy="1520825"/>
        </p:xfrm>
        <a:graphic>
          <a:graphicData uri="http://schemas.openxmlformats.org/presentationml/2006/ole">
            <mc:AlternateContent xmlns:mc="http://schemas.openxmlformats.org/markup-compatibility/2006">
              <mc:Choice xmlns:v="urn:schemas-microsoft-com:vml" Requires="v">
                <p:oleObj spid="_x0000_s85001" r:id="rId6" imgW="2857899" imgH="2857899" progId="">
                  <p:embed/>
                </p:oleObj>
              </mc:Choice>
              <mc:Fallback>
                <p:oleObj r:id="rId6" imgW="2857899" imgH="2857899"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3863" y="2408238"/>
                        <a:ext cx="1517650" cy="15208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Isosceles Triangle 12"/>
          <p:cNvSpPr/>
          <p:nvPr/>
        </p:nvSpPr>
        <p:spPr bwMode="auto">
          <a:xfrm>
            <a:off x="1598069" y="3767984"/>
            <a:ext cx="5614586" cy="1273324"/>
          </a:xfrm>
          <a:prstGeom prst="triangle">
            <a:avLst>
              <a:gd name="adj" fmla="val 100000"/>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scene3d>
              <a:camera prst="orthographicFront"/>
              <a:lightRig rig="glow" dir="tl">
                <a:rot lat="0" lon="0" rev="5400000"/>
              </a:lightRig>
            </a:scene3d>
            <a:sp3d contourW="12700">
              <a:bevelT w="25400" h="25400"/>
              <a:contourClr>
                <a:schemeClr val="accent6">
                  <a:shade val="73000"/>
                </a:schemeClr>
              </a:contourClr>
            </a:sp3d>
          </a:bodyPr>
          <a:lstStyle/>
          <a:p>
            <a:pPr algn="r" defTabSz="457200" eaLnBrk="0" fontAlgn="base" hangingPunct="0">
              <a:spcBef>
                <a:spcPct val="0"/>
              </a:spcBef>
              <a:spcAft>
                <a:spcPct val="0"/>
              </a:spcAft>
              <a:defRPr/>
            </a:pPr>
            <a:r>
              <a:rPr lang="en-US" sz="32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Arial Rounded MT Bold" pitchFamily="34" charset="0"/>
              </a:rPr>
              <a:t>Value</a:t>
            </a:r>
            <a:r>
              <a:rPr lang="en-US"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Arial Rounded MT Bold" pitchFamily="34" charset="0"/>
              </a:rPr>
              <a:t>     </a:t>
            </a:r>
            <a:r>
              <a:rPr lang="en-US" sz="1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Arial Rounded MT Bold" pitchFamily="34" charset="0"/>
              </a:rPr>
              <a:t>.</a:t>
            </a:r>
          </a:p>
        </p:txBody>
      </p:sp>
    </p:spTree>
    <p:extLst>
      <p:ext uri="{BB962C8B-B14F-4D97-AF65-F5344CB8AC3E}">
        <p14:creationId xmlns:p14="http://schemas.microsoft.com/office/powerpoint/2010/main" val="4059277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434975" y="149225"/>
            <a:ext cx="8229600" cy="600075"/>
          </a:xfrm>
        </p:spPr>
        <p:txBody>
          <a:bodyPr/>
          <a:lstStyle/>
          <a:p>
            <a:pPr algn="ctr"/>
            <a:r>
              <a:rPr lang="en-US" sz="2400" dirty="0" smtClean="0">
                <a:ea typeface="ＭＳ Ｐゴシック" pitchFamily="34" charset="-128"/>
              </a:rPr>
              <a:t>144TA &amp; 444TA AST Tank Alarms</a:t>
            </a:r>
          </a:p>
        </p:txBody>
      </p:sp>
      <p:sp>
        <p:nvSpPr>
          <p:cNvPr id="1843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828FD259-2105-4968-ABB2-C5AD13EE2CB3}" type="slidenum">
              <a:rPr lang="en-US" sz="1200">
                <a:solidFill>
                  <a:srgbClr val="0663B5"/>
                </a:solidFill>
                <a:latin typeface="Calibri" pitchFamily="34" charset="0"/>
              </a:rPr>
              <a:pPr eaLnBrk="1" hangingPunct="1"/>
              <a:t>49</a:t>
            </a:fld>
            <a:endParaRPr lang="en-US" sz="1200">
              <a:solidFill>
                <a:srgbClr val="0663B5"/>
              </a:solidFill>
              <a:latin typeface="Calibri" pitchFamily="34" charset="0"/>
            </a:endParaRPr>
          </a:p>
        </p:txBody>
      </p:sp>
      <p:sp>
        <p:nvSpPr>
          <p:cNvPr id="6" name="Content Placeholder 2"/>
          <p:cNvSpPr>
            <a:spLocks noGrp="1"/>
          </p:cNvSpPr>
          <p:nvPr>
            <p:ph idx="4294967295"/>
          </p:nvPr>
        </p:nvSpPr>
        <p:spPr>
          <a:xfrm>
            <a:off x="3787775" y="749300"/>
            <a:ext cx="5229225" cy="2908300"/>
          </a:xfrm>
        </p:spPr>
        <p:txBody>
          <a:bodyPr/>
          <a:lstStyle/>
          <a:p>
            <a:pPr marL="0" indent="0">
              <a:buNone/>
            </a:pPr>
            <a:r>
              <a:rPr lang="en-US" sz="1800" dirty="0" smtClean="0">
                <a:ea typeface="ＭＳ Ｐゴシック" pitchFamily="34" charset="-128"/>
              </a:rPr>
              <a:t>Sense up to four different liquid levels or other signals using just one device.</a:t>
            </a:r>
          </a:p>
          <a:p>
            <a:pPr lvl="1"/>
            <a:r>
              <a:rPr lang="en-US" sz="1400" b="0" dirty="0" smtClean="0">
                <a:ea typeface="ＭＳ Ｐゴシック" pitchFamily="34" charset="-128"/>
              </a:rPr>
              <a:t>High / Low </a:t>
            </a:r>
            <a:r>
              <a:rPr lang="en-US" sz="1400" b="0" dirty="0">
                <a:ea typeface="ＭＳ Ｐゴシック" pitchFamily="34" charset="-128"/>
              </a:rPr>
              <a:t>liquid </a:t>
            </a:r>
            <a:r>
              <a:rPr lang="en-US" sz="1400" b="0" dirty="0" smtClean="0">
                <a:ea typeface="ＭＳ Ｐゴシック" pitchFamily="34" charset="-128"/>
              </a:rPr>
              <a:t>level</a:t>
            </a:r>
          </a:p>
          <a:p>
            <a:pPr lvl="1"/>
            <a:r>
              <a:rPr lang="en-US" sz="1400" b="0" dirty="0" smtClean="0">
                <a:ea typeface="ＭＳ Ｐゴシック" pitchFamily="34" charset="-128"/>
              </a:rPr>
              <a:t>Interstitial monitoring</a:t>
            </a:r>
          </a:p>
          <a:p>
            <a:pPr lvl="1"/>
            <a:r>
              <a:rPr lang="en-US" sz="1400" b="0" dirty="0" smtClean="0">
                <a:ea typeface="ＭＳ Ｐゴシック" pitchFamily="34" charset="-128"/>
              </a:rPr>
              <a:t>One tank or four </a:t>
            </a:r>
            <a:r>
              <a:rPr lang="en-US" sz="1400" b="0" dirty="0">
                <a:ea typeface="ＭＳ Ｐゴシック" pitchFamily="34" charset="-128"/>
              </a:rPr>
              <a:t>separate tanks</a:t>
            </a:r>
            <a:endParaRPr lang="en-US" sz="1400" b="0" dirty="0" smtClean="0">
              <a:ea typeface="ＭＳ Ｐゴシック" pitchFamily="34" charset="-128"/>
            </a:endParaRPr>
          </a:p>
          <a:p>
            <a:pPr marL="173038" indent="-173038"/>
            <a:r>
              <a:rPr lang="en-US" sz="1400" dirty="0" smtClean="0">
                <a:ea typeface="ＭＳ Ｐゴシック" pitchFamily="34" charset="-128"/>
              </a:rPr>
              <a:t>Audible Alarm – 90-decibels</a:t>
            </a:r>
          </a:p>
          <a:p>
            <a:pPr marL="173038" indent="-173038"/>
            <a:r>
              <a:rPr lang="en-US" sz="1400" dirty="0" smtClean="0">
                <a:ea typeface="ＭＳ Ｐゴシック" charset="-128"/>
              </a:rPr>
              <a:t>Visual </a:t>
            </a:r>
            <a:r>
              <a:rPr lang="en-US" sz="1400" dirty="0">
                <a:ea typeface="ＭＳ Ｐゴシック" charset="-128"/>
              </a:rPr>
              <a:t>– Red alarm light </a:t>
            </a:r>
            <a:r>
              <a:rPr lang="en-US" sz="1400" dirty="0" smtClean="0">
                <a:ea typeface="ＭＳ Ｐゴシック" charset="-128"/>
              </a:rPr>
              <a:t>flashes</a:t>
            </a:r>
            <a:endParaRPr lang="en-US" sz="1400" dirty="0">
              <a:ea typeface="ＭＳ Ｐゴシック" charset="-128"/>
            </a:endParaRPr>
          </a:p>
          <a:p>
            <a:pPr marL="173038" indent="-173038"/>
            <a:r>
              <a:rPr lang="en-US" sz="1400" dirty="0" smtClean="0">
                <a:ea typeface="ＭＳ Ｐゴシック" pitchFamily="34" charset="-128"/>
              </a:rPr>
              <a:t>Intrinsically Safe – Complies with ANSI/UL 913 for Class 1, Division 1 &amp; 2 for Groups C &amp; D hazardous locations</a:t>
            </a:r>
          </a:p>
          <a:p>
            <a:pPr marL="173038" indent="-173038"/>
            <a:r>
              <a:rPr lang="en-US" sz="1400" u="sng" dirty="0" smtClean="0">
                <a:ea typeface="ＭＳ Ｐゴシック" pitchFamily="34" charset="-128"/>
              </a:rPr>
              <a:t>Remote</a:t>
            </a:r>
            <a:r>
              <a:rPr lang="en-US" sz="1400" dirty="0" smtClean="0">
                <a:ea typeface="ＭＳ Ｐゴシック" pitchFamily="34" charset="-128"/>
              </a:rPr>
              <a:t> - up to 1,000 feet away or </a:t>
            </a:r>
            <a:r>
              <a:rPr lang="en-US" sz="1400" u="sng" dirty="0">
                <a:ea typeface="ＭＳ Ｐゴシック" pitchFamily="34" charset="-128"/>
              </a:rPr>
              <a:t>d</a:t>
            </a:r>
            <a:r>
              <a:rPr lang="en-US" sz="1400" u="sng" dirty="0" smtClean="0">
                <a:ea typeface="ＭＳ Ｐゴシック" pitchFamily="34" charset="-128"/>
              </a:rPr>
              <a:t>irect</a:t>
            </a:r>
            <a:r>
              <a:rPr lang="en-US" sz="1400" dirty="0" smtClean="0">
                <a:ea typeface="ＭＳ Ｐゴシック" pitchFamily="34" charset="-128"/>
              </a:rPr>
              <a:t> on top of tank</a:t>
            </a:r>
            <a:br>
              <a:rPr lang="en-US" sz="1400" dirty="0" smtClean="0">
                <a:ea typeface="ＭＳ Ｐゴシック" pitchFamily="34" charset="-128"/>
              </a:rPr>
            </a:br>
            <a:endParaRPr lang="en-US" sz="1400" dirty="0" smtClean="0">
              <a:ea typeface="ＭＳ Ｐゴシック" pitchFamily="34" charset="-128"/>
            </a:endParaRPr>
          </a:p>
          <a:p>
            <a:pPr marL="173038" indent="-173038"/>
            <a:endParaRPr lang="en-US" sz="1400" dirty="0" smtClean="0">
              <a:ea typeface="ＭＳ Ｐゴシック" pitchFamily="34" charset="-128"/>
            </a:endParaRPr>
          </a:p>
          <a:p>
            <a:pPr marL="173038" indent="-173038">
              <a:buFont typeface="Wingdings" pitchFamily="2" charset="2"/>
              <a:buNone/>
            </a:pPr>
            <a:r>
              <a:rPr lang="en-US" dirty="0" smtClean="0">
                <a:solidFill>
                  <a:srgbClr val="0663B5"/>
                </a:solidFill>
                <a:ea typeface="ＭＳ Ｐゴシック" pitchFamily="34" charset="-128"/>
              </a:rPr>
              <a:t/>
            </a:r>
            <a:br>
              <a:rPr lang="en-US" dirty="0" smtClean="0">
                <a:solidFill>
                  <a:srgbClr val="0663B5"/>
                </a:solidFill>
                <a:ea typeface="ＭＳ Ｐゴシック" pitchFamily="34" charset="-128"/>
              </a:rPr>
            </a:br>
            <a:endParaRPr lang="en-US" sz="1600" dirty="0" smtClean="0">
              <a:ea typeface="ＭＳ Ｐゴシック" pitchFamily="34" charset="-128"/>
            </a:endParaRPr>
          </a:p>
        </p:txBody>
      </p:sp>
      <p:sp>
        <p:nvSpPr>
          <p:cNvPr id="18436" name="Rounded Rectangle 7"/>
          <p:cNvSpPr>
            <a:spLocks noChangeArrowheads="1"/>
          </p:cNvSpPr>
          <p:nvPr/>
        </p:nvSpPr>
        <p:spPr bwMode="auto">
          <a:xfrm>
            <a:off x="614363" y="3937000"/>
            <a:ext cx="2763837" cy="1841500"/>
          </a:xfrm>
          <a:prstGeom prst="roundRect">
            <a:avLst>
              <a:gd name="adj" fmla="val 9824"/>
            </a:avLst>
          </a:prstGeom>
          <a:gradFill rotWithShape="1">
            <a:gsLst>
              <a:gs pos="0">
                <a:srgbClr val="FFFFFF"/>
              </a:gs>
              <a:gs pos="100000">
                <a:schemeClr val="accent1"/>
              </a:gs>
            </a:gsLst>
            <a:lin ang="16680000"/>
          </a:gradFill>
          <a:ln w="6350">
            <a:solidFill>
              <a:srgbClr val="0663B5"/>
            </a:solidFill>
            <a:round/>
            <a:headEnd/>
            <a:tailEnd/>
          </a:ln>
        </p:spPr>
        <p:txBody>
          <a:bodyPr/>
          <a:lstStyle/>
          <a:p>
            <a:pPr eaLnBrk="0" hangingPunct="0"/>
            <a:endParaRPr lang="en-US" sz="1800"/>
          </a:p>
        </p:txBody>
      </p:sp>
      <p:pic>
        <p:nvPicPr>
          <p:cNvPr id="18437" name="Picture 6" descr="444TA-image.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0675" y="650875"/>
            <a:ext cx="342900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Content Placeholder 2"/>
          <p:cNvSpPr txBox="1">
            <a:spLocks/>
          </p:cNvSpPr>
          <p:nvPr/>
        </p:nvSpPr>
        <p:spPr bwMode="auto">
          <a:xfrm>
            <a:off x="357188" y="3433763"/>
            <a:ext cx="1371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20000"/>
              </a:spcBef>
              <a:buClr>
                <a:srgbClr val="FF8000"/>
              </a:buClr>
            </a:pPr>
            <a:r>
              <a:rPr lang="en-US" sz="1000" b="1">
                <a:latin typeface="Calibri" pitchFamily="34" charset="0"/>
              </a:rPr>
              <a:t>444TA </a:t>
            </a:r>
          </a:p>
        </p:txBody>
      </p:sp>
      <p:sp>
        <p:nvSpPr>
          <p:cNvPr id="18439" name="Content Placeholder 2"/>
          <p:cNvSpPr txBox="1">
            <a:spLocks/>
          </p:cNvSpPr>
          <p:nvPr/>
        </p:nvSpPr>
        <p:spPr bwMode="auto">
          <a:xfrm>
            <a:off x="374650" y="5426075"/>
            <a:ext cx="1371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20000"/>
              </a:spcBef>
              <a:buClr>
                <a:srgbClr val="FF8000"/>
              </a:buClr>
            </a:pPr>
            <a:r>
              <a:rPr lang="en-US" sz="1000" b="1">
                <a:latin typeface="Calibri" pitchFamily="34" charset="0"/>
              </a:rPr>
              <a:t>144TA</a:t>
            </a:r>
          </a:p>
        </p:txBody>
      </p:sp>
      <p:pic>
        <p:nvPicPr>
          <p:cNvPr id="18440" name="Picture 3" descr="144TA .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62075" y="3965575"/>
            <a:ext cx="2005013"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79850" y="3657600"/>
            <a:ext cx="32385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7577618"/>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90-Nozzl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7800" y="497454"/>
            <a:ext cx="986346" cy="1331346"/>
          </a:xfrm>
          <a:prstGeom prst="rect">
            <a:avLst/>
          </a:prstGeom>
        </p:spPr>
      </p:pic>
      <p:sp>
        <p:nvSpPr>
          <p:cNvPr id="9" name="Title 1"/>
          <p:cNvSpPr txBox="1">
            <a:spLocks/>
          </p:cNvSpPr>
          <p:nvPr/>
        </p:nvSpPr>
        <p:spPr bwMode="auto">
          <a:xfrm>
            <a:off x="76200" y="76200"/>
            <a:ext cx="2819400" cy="608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lnSpc>
                <a:spcPts val="3400"/>
              </a:lnSpc>
              <a:spcBef>
                <a:spcPct val="0"/>
              </a:spcBef>
              <a:spcAft>
                <a:spcPct val="0"/>
              </a:spcAft>
              <a:defRPr sz="3200" b="1" kern="1200">
                <a:solidFill>
                  <a:srgbClr val="0663B5"/>
                </a:solidFill>
                <a:latin typeface="+mj-lt"/>
                <a:ea typeface="ＭＳ Ｐゴシック" pitchFamily="-105" charset="-128"/>
                <a:cs typeface="ＭＳ Ｐゴシック" pitchFamily="-105" charset="-128"/>
              </a:defRPr>
            </a:lvl1pPr>
            <a:lvl2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2pPr>
            <a:lvl3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3pPr>
            <a:lvl4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4pPr>
            <a:lvl5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5pPr>
            <a:lvl6pPr marL="4572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6pPr>
            <a:lvl7pPr marL="9144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7pPr>
            <a:lvl8pPr marL="13716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8pPr>
            <a:lvl9pPr marL="18288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9pPr>
          </a:lstStyle>
          <a:p>
            <a:r>
              <a:rPr lang="en-US" sz="2800" dirty="0" smtClean="0">
                <a:ea typeface="ＭＳ Ｐゴシック" charset="-128"/>
              </a:rPr>
              <a:t>Industrial Nozzles</a:t>
            </a:r>
          </a:p>
        </p:txBody>
      </p:sp>
      <p:pic>
        <p:nvPicPr>
          <p:cNvPr id="7" name="Picture 6" descr="295SA-Nozzl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6639" y="329635"/>
            <a:ext cx="900053" cy="1473446"/>
          </a:xfrm>
          <a:prstGeom prst="rect">
            <a:avLst/>
          </a:prstGeom>
        </p:spPr>
      </p:pic>
      <p:pic>
        <p:nvPicPr>
          <p:cNvPr id="8" name="Picture 7" descr="295SAJ-Nozzl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35112" y="341243"/>
            <a:ext cx="928518" cy="1285315"/>
          </a:xfrm>
          <a:prstGeom prst="rect">
            <a:avLst/>
          </a:prstGeom>
        </p:spPr>
      </p:pic>
      <p:pic>
        <p:nvPicPr>
          <p:cNvPr id="10" name="Picture 9" descr="295-AF-Nozzle.jpg"/>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988244" y="344875"/>
            <a:ext cx="870903" cy="1864925"/>
          </a:xfrm>
          <a:prstGeom prst="rect">
            <a:avLst/>
          </a:prstGeom>
        </p:spPr>
      </p:pic>
      <p:pic>
        <p:nvPicPr>
          <p:cNvPr id="11" name="Picture 10" descr="190-Nozzle.jpg"/>
          <p:cNvPicPr>
            <a:picLocks noChangeAspect="1"/>
          </p:cNvPicPr>
          <p:nvPr/>
        </p:nvPicPr>
        <p:blipFill rotWithShape="1">
          <a:blip r:embed="rId7" cstate="screen">
            <a:extLst>
              <a:ext uri="{28A0092B-C50C-407E-A947-70E740481C1C}">
                <a14:useLocalDpi xmlns:a14="http://schemas.microsoft.com/office/drawing/2010/main"/>
              </a:ext>
            </a:extLst>
          </a:blip>
          <a:srcRect t="-920"/>
          <a:stretch/>
        </p:blipFill>
        <p:spPr>
          <a:xfrm>
            <a:off x="2434146" y="477274"/>
            <a:ext cx="929927" cy="1275326"/>
          </a:xfrm>
          <a:prstGeom prst="rect">
            <a:avLst/>
          </a:prstGeom>
        </p:spPr>
      </p:pic>
      <p:pic>
        <p:nvPicPr>
          <p:cNvPr id="12" name="Picture 11" descr="210-High-Flow-Nozzle.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69803" y="290739"/>
            <a:ext cx="1101576" cy="1371600"/>
          </a:xfrm>
          <a:prstGeom prst="rect">
            <a:avLst/>
          </a:prstGeom>
        </p:spPr>
      </p:pic>
      <p:pic>
        <p:nvPicPr>
          <p:cNvPr id="13" name="Picture 12" descr="295SC-Nozzle.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67200" y="479460"/>
            <a:ext cx="890881" cy="1438608"/>
          </a:xfrm>
          <a:prstGeom prst="rect">
            <a:avLst/>
          </a:prstGeom>
        </p:spPr>
      </p:pic>
      <p:pic>
        <p:nvPicPr>
          <p:cNvPr id="14" name="Picture 13" descr="RF400-Nozzle.jp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46942" y="613109"/>
            <a:ext cx="1139003" cy="906498"/>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3352968007"/>
              </p:ext>
            </p:extLst>
          </p:nvPr>
        </p:nvGraphicFramePr>
        <p:xfrm>
          <a:off x="457202" y="1828800"/>
          <a:ext cx="8428743" cy="4506100"/>
        </p:xfrm>
        <a:graphic>
          <a:graphicData uri="http://schemas.openxmlformats.org/drawingml/2006/table">
            <a:tbl>
              <a:tblPr firstRow="1" bandRow="1">
                <a:tableStyleId>{5C22544A-7EE6-4342-B048-85BDC9FD1C3A}</a:tableStyleId>
              </a:tblPr>
              <a:tblGrid>
                <a:gridCol w="936527"/>
                <a:gridCol w="936527"/>
                <a:gridCol w="936527"/>
                <a:gridCol w="936527"/>
                <a:gridCol w="936527"/>
                <a:gridCol w="936527"/>
                <a:gridCol w="936527"/>
                <a:gridCol w="936527"/>
                <a:gridCol w="936527"/>
              </a:tblGrid>
              <a:tr h="655930">
                <a:tc>
                  <a:txBody>
                    <a:bodyPr/>
                    <a:lstStyle/>
                    <a:p>
                      <a:pPr algn="ctr"/>
                      <a:endParaRPr lang="en-US" sz="1600" dirty="0"/>
                    </a:p>
                  </a:txBody>
                  <a:tcPr anchor="ctr"/>
                </a:tc>
                <a:tc>
                  <a:txBody>
                    <a:bodyPr/>
                    <a:lstStyle/>
                    <a:p>
                      <a:pPr algn="ctr"/>
                      <a:r>
                        <a:rPr lang="en-US" sz="1600" dirty="0" smtClean="0"/>
                        <a:t>OPW 1290</a:t>
                      </a:r>
                      <a:endParaRPr lang="en-US" sz="1600" dirty="0"/>
                    </a:p>
                  </a:txBody>
                  <a:tcPr anchor="ctr"/>
                </a:tc>
                <a:tc>
                  <a:txBody>
                    <a:bodyPr/>
                    <a:lstStyle/>
                    <a:p>
                      <a:pPr algn="ctr"/>
                      <a:r>
                        <a:rPr lang="en-US" sz="1600" dirty="0" smtClean="0"/>
                        <a:t>OPW</a:t>
                      </a:r>
                      <a:r>
                        <a:rPr lang="en-US" sz="1600" baseline="0" dirty="0" smtClean="0"/>
                        <a:t> 190</a:t>
                      </a:r>
                      <a:endParaRPr lang="en-US" sz="1600" dirty="0"/>
                    </a:p>
                  </a:txBody>
                  <a:tcPr anchor="ctr"/>
                </a:tc>
                <a:tc>
                  <a:txBody>
                    <a:bodyPr/>
                    <a:lstStyle/>
                    <a:p>
                      <a:pPr algn="ctr"/>
                      <a:r>
                        <a:rPr lang="en-US" sz="1600" dirty="0" smtClean="0"/>
                        <a:t>OPW 210</a:t>
                      </a:r>
                      <a:endParaRPr lang="en-US" sz="1600" dirty="0"/>
                    </a:p>
                  </a:txBody>
                  <a:tcPr anchor="ctr"/>
                </a:tc>
                <a:tc>
                  <a:txBody>
                    <a:bodyPr/>
                    <a:lstStyle/>
                    <a:p>
                      <a:pPr algn="ctr"/>
                      <a:r>
                        <a:rPr lang="en-US" sz="1600" dirty="0" smtClean="0"/>
                        <a:t>OPW 295SC</a:t>
                      </a:r>
                      <a:endParaRPr lang="en-US" sz="1600" dirty="0"/>
                    </a:p>
                  </a:txBody>
                  <a:tcPr anchor="ctr"/>
                </a:tc>
                <a:tc>
                  <a:txBody>
                    <a:bodyPr/>
                    <a:lstStyle/>
                    <a:p>
                      <a:pPr algn="ctr"/>
                      <a:r>
                        <a:rPr lang="en-US" sz="1600" dirty="0" smtClean="0"/>
                        <a:t>OPW 295SAJ</a:t>
                      </a:r>
                      <a:endParaRPr lang="en-US" sz="1600" dirty="0"/>
                    </a:p>
                  </a:txBody>
                  <a:tcPr anchor="ctr"/>
                </a:tc>
                <a:tc>
                  <a:txBody>
                    <a:bodyPr/>
                    <a:lstStyle/>
                    <a:p>
                      <a:pPr algn="ctr"/>
                      <a:r>
                        <a:rPr lang="en-US" sz="1600" dirty="0" smtClean="0"/>
                        <a:t>OPW 295SA</a:t>
                      </a:r>
                      <a:endParaRPr lang="en-US" sz="1600" dirty="0"/>
                    </a:p>
                  </a:txBody>
                  <a:tcPr anchor="ctr"/>
                </a:tc>
                <a:tc>
                  <a:txBody>
                    <a:bodyPr/>
                    <a:lstStyle/>
                    <a:p>
                      <a:pPr algn="ctr"/>
                      <a:r>
                        <a:rPr lang="en-US" sz="1600" dirty="0" smtClean="0"/>
                        <a:t>OPW 295AF</a:t>
                      </a:r>
                      <a:endParaRPr lang="en-US" sz="1600"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OPW</a:t>
                      </a:r>
                      <a:r>
                        <a:rPr lang="en-US" sz="1600" baseline="0" dirty="0" smtClean="0"/>
                        <a:t> RF400</a:t>
                      </a:r>
                      <a:endParaRPr lang="en-US" sz="1600" dirty="0"/>
                    </a:p>
                  </a:txBody>
                  <a:tcPr anchor="ctr"/>
                </a:tc>
              </a:tr>
              <a:tr h="609600">
                <a:tc>
                  <a:txBody>
                    <a:bodyPr/>
                    <a:lstStyle/>
                    <a:p>
                      <a:pPr algn="ctr"/>
                      <a:r>
                        <a:rPr lang="en-US" sz="1400" dirty="0" smtClean="0"/>
                        <a:t>Automatic Shutoff</a:t>
                      </a:r>
                      <a:endParaRPr lang="en-US" sz="1400" dirty="0"/>
                    </a:p>
                  </a:txBody>
                  <a:tcPr anchor="ctr"/>
                </a:tc>
                <a:tc>
                  <a:txBody>
                    <a:bodyPr/>
                    <a:lstStyle/>
                    <a:p>
                      <a:pPr algn="ctr"/>
                      <a:endParaRPr lang="en-US" sz="2400" dirty="0">
                        <a:solidFill>
                          <a:schemeClr val="accent3">
                            <a:lumMod val="75000"/>
                          </a:schemeClr>
                        </a:solidFill>
                      </a:endParaRPr>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r>
              <a:tr h="335574">
                <a:tc>
                  <a:txBody>
                    <a:bodyPr/>
                    <a:lstStyle/>
                    <a:p>
                      <a:pPr algn="ctr"/>
                      <a:r>
                        <a:rPr lang="en-US" sz="1400" dirty="0" smtClean="0"/>
                        <a:t>Dual</a:t>
                      </a:r>
                      <a:r>
                        <a:rPr lang="en-US" sz="1400" baseline="0" dirty="0" smtClean="0"/>
                        <a:t> Poppet</a:t>
                      </a:r>
                      <a:endParaRPr lang="en-US" sz="1400"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r>
              <a:tr h="335574">
                <a:tc>
                  <a:txBody>
                    <a:bodyPr/>
                    <a:lstStyle/>
                    <a:p>
                      <a:pPr algn="ctr"/>
                      <a:r>
                        <a:rPr lang="en-US" sz="1400" dirty="0" smtClean="0"/>
                        <a:t>Adj.</a:t>
                      </a:r>
                      <a:r>
                        <a:rPr lang="en-US" sz="1400" baseline="0" dirty="0" smtClean="0"/>
                        <a:t> Dash Pot</a:t>
                      </a:r>
                      <a:endParaRPr lang="en-US" sz="1400" dirty="0" smtClean="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dirty="0"/>
                    </a:p>
                  </a:txBody>
                  <a:tcPr anchor="ctr"/>
                </a:tc>
              </a:tr>
              <a:tr h="335574">
                <a:tc>
                  <a:txBody>
                    <a:bodyPr/>
                    <a:lstStyle/>
                    <a:p>
                      <a:pPr algn="ctr"/>
                      <a:r>
                        <a:rPr lang="en-US" sz="1400" dirty="0" smtClean="0"/>
                        <a:t>Built –In Swivel</a:t>
                      </a:r>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dirty="0"/>
                    </a:p>
                  </a:txBody>
                  <a:tcPr anchor="ctr"/>
                </a:tc>
              </a:tr>
              <a:tr h="335574">
                <a:tc>
                  <a:txBody>
                    <a:bodyPr/>
                    <a:lstStyle/>
                    <a:p>
                      <a:pPr algn="ctr"/>
                      <a:r>
                        <a:rPr lang="en-US" sz="1400" dirty="0" smtClean="0"/>
                        <a:t>Built-In</a:t>
                      </a:r>
                      <a:r>
                        <a:rPr lang="en-US" sz="1400" baseline="0" dirty="0" smtClean="0"/>
                        <a:t> Check Valve</a:t>
                      </a:r>
                      <a:endParaRPr lang="en-US" sz="1400"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dirty="0"/>
                    </a:p>
                  </a:txBody>
                  <a:tcPr anchor="ctr"/>
                </a:tc>
              </a:tr>
              <a:tr h="573570">
                <a:tc>
                  <a:txBody>
                    <a:bodyPr/>
                    <a:lstStyle/>
                    <a:p>
                      <a:pPr algn="ctr"/>
                      <a:r>
                        <a:rPr lang="en-US" sz="1400" dirty="0" smtClean="0"/>
                        <a:t>Aviation</a:t>
                      </a:r>
                      <a:r>
                        <a:rPr lang="en-US" sz="1400" baseline="0" dirty="0" smtClean="0"/>
                        <a:t> Fuel</a:t>
                      </a:r>
                      <a:endParaRPr lang="en-US" sz="1400" dirty="0"/>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r>
              <a:tr h="381000">
                <a:tc>
                  <a:txBody>
                    <a:bodyPr/>
                    <a:lstStyle/>
                    <a:p>
                      <a:pPr algn="ctr"/>
                      <a:r>
                        <a:rPr lang="en-US" sz="1400" dirty="0" smtClean="0"/>
                        <a:t>Fuel</a:t>
                      </a:r>
                      <a:r>
                        <a:rPr lang="en-US" sz="1400" baseline="0" dirty="0" smtClean="0"/>
                        <a:t> Oil</a:t>
                      </a:r>
                      <a:endParaRPr lang="en-US" sz="1400" dirty="0"/>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endParaRPr lang="en-US" dirty="0"/>
                    </a:p>
                  </a:txBody>
                  <a:tcPr anchor="ctr"/>
                </a:tc>
              </a:tr>
            </a:tbl>
          </a:graphicData>
        </a:graphic>
      </p:graphicFrame>
      <p:pic>
        <p:nvPicPr>
          <p:cNvPr id="60" name="Picture 2" descr="C:\Users\DouglasOlenick\AppData\Local\Microsoft\Windows\Temporary Internet Files\Content.IE5\I63F7OTC\MC900441310[1].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600200" y="2590800"/>
            <a:ext cx="416973" cy="416973"/>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C:\Users\DouglasOlenick\AppData\Local\Microsoft\Windows\Temporary Internet Files\Content.IE5\I63F7OTC\MC900441310[1].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600200" y="3184027"/>
            <a:ext cx="416973" cy="416973"/>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C:\Users\DouglasOlenick\AppData\Local\Microsoft\Windows\Temporary Internet Files\Content.IE5\I63F7OTC\MC900441310[1].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600200" y="5917926"/>
            <a:ext cx="416973" cy="41697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C:\Users\DouglasOlenick\AppData\Local\Microsoft\Windows\Temporary Internet Files\Content.IE5\I63F7OTC\MC900441310[1].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590800" y="3160173"/>
            <a:ext cx="416973" cy="41697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C:\Users\DouglasOlenick\AppData\Local\Microsoft\Windows\Temporary Internet Files\Content.IE5\I63F7OTC\MC900441310[1].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489939" y="3160173"/>
            <a:ext cx="416973" cy="41697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C:\Users\DouglasOlenick\AppData\Local\Microsoft\Windows\Temporary Internet Files\Content.IE5\I63F7OTC\MC900441310[1].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457700" y="3158804"/>
            <a:ext cx="416973" cy="416973"/>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C:\Users\DouglasOlenick\AppData\Local\Microsoft\Windows\Temporary Internet Files\Content.IE5\I63F7OTC\MC900441310[1].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215208" y="5400880"/>
            <a:ext cx="416973" cy="416973"/>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C:\Users\DouglasOlenick\AppData\Local\Microsoft\Windows\Temporary Internet Files\Content.IE5\I63F7OTC\MC900441310[1].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358177" y="5410200"/>
            <a:ext cx="416973" cy="416973"/>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C:\Users\DouglasOlenick\AppData\Local\Microsoft\Windows\Temporary Internet Files\Content.IE5\I63F7OTC\MC900441310[1].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390884" y="5410200"/>
            <a:ext cx="416973" cy="41697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C:\Users\DouglasOlenick\AppData\Local\Microsoft\Windows\Temporary Internet Files\Content.IE5\I63F7OTC\MC900441310[1].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358178" y="4167337"/>
            <a:ext cx="416973" cy="416973"/>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C:\Users\DouglasOlenick\AppData\Local\Microsoft\Windows\Temporary Internet Files\Content.IE5\I63F7OTC\MC900441310[1].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229600" y="5934214"/>
            <a:ext cx="416973" cy="416973"/>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C:\Users\DouglasOlenick\AppData\Local\Microsoft\Windows\Temporary Internet Files\Content.IE5\I63F7OTC\MC900441310[1].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457699" y="5943600"/>
            <a:ext cx="416973" cy="416973"/>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C:\Users\DouglasOlenick\AppData\Local\Microsoft\Windows\Temporary Internet Files\Content.IE5\I63F7OTC\MC900441310[1].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03618" y="5917927"/>
            <a:ext cx="416973" cy="416973"/>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C:\Users\DouglasOlenick\AppData\Local\Microsoft\Windows\Temporary Internet Files\Content.IE5\I63F7OTC\MC900441310[1].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590330" y="5917927"/>
            <a:ext cx="416973" cy="416973"/>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C:\Users\DouglasOlenick\AppData\Local\Microsoft\Windows\Temporary Internet Files\Content.IE5\I63F7OTC\MC900441310[1].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450427" y="4170414"/>
            <a:ext cx="416973" cy="416973"/>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C:\Users\DouglasOlenick\AppData\Local\Microsoft\Windows\Temporary Internet Files\Content.IE5\I63F7OTC\MC900441310[1].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457700" y="3673457"/>
            <a:ext cx="416973" cy="416973"/>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C:\Users\DouglasOlenick\AppData\Local\Microsoft\Windows\Temporary Internet Files\Content.IE5\I63F7OTC\MC900441310[1].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457698" y="4170414"/>
            <a:ext cx="416973" cy="416973"/>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C:\Users\DouglasOlenick\AppData\Local\Microsoft\Windows\Temporary Internet Files\Content.IE5\I63F7OTC\MC900441310[1].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324600" y="3160173"/>
            <a:ext cx="416973" cy="416973"/>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C:\Users\DouglasOlenick\AppData\Local\Microsoft\Windows\Temporary Internet Files\Content.IE5\I63F7OTC\MC900441310[1].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400486" y="3164427"/>
            <a:ext cx="416973" cy="416973"/>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C:\Users\DouglasOlenick\AppData\Local\Microsoft\Windows\Temporary Internet Files\Content.IE5\I63F7OTC\MC900441310[1].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310449" y="3679098"/>
            <a:ext cx="416973" cy="416973"/>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C:\Users\DouglasOlenick\AppData\Local\Microsoft\Windows\Temporary Internet Files\Content.IE5\I63F7OTC\MC900441310[1].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390883" y="3665462"/>
            <a:ext cx="416973" cy="416973"/>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descr="C:\Users\DouglasOlenick\AppData\Local\Microsoft\Windows\Temporary Internet Files\Content.IE5\I63F7OTC\MC900441310[1].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317144" y="3158803"/>
            <a:ext cx="416973" cy="416973"/>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C:\Users\DouglasOlenick\AppData\Local\Microsoft\Windows\Temporary Internet Files\Content.IE5\I63F7OTC\MC900441310[1].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457700" y="4800600"/>
            <a:ext cx="416973" cy="416973"/>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p:cNvSpPr txBox="1"/>
          <p:nvPr/>
        </p:nvSpPr>
        <p:spPr>
          <a:xfrm>
            <a:off x="4555210" y="304800"/>
            <a:ext cx="2219941" cy="1754326"/>
          </a:xfrm>
          <a:prstGeom prst="rect">
            <a:avLst/>
          </a:prstGeom>
          <a:solidFill>
            <a:srgbClr val="FFFF00"/>
          </a:solidFill>
        </p:spPr>
        <p:txBody>
          <a:bodyPr wrap="square" rtlCol="0">
            <a:spAutoFit/>
          </a:bodyPr>
          <a:lstStyle/>
          <a:p>
            <a:r>
              <a:rPr lang="en-US" dirty="0" smtClean="0"/>
              <a:t>      295 Series</a:t>
            </a:r>
          </a:p>
          <a:p>
            <a:r>
              <a:rPr lang="en-US" dirty="0" smtClean="0"/>
              <a:t>S = Swivel</a:t>
            </a:r>
          </a:p>
          <a:p>
            <a:r>
              <a:rPr lang="en-US" dirty="0" smtClean="0"/>
              <a:t>C = Check Valve</a:t>
            </a:r>
          </a:p>
          <a:p>
            <a:r>
              <a:rPr lang="en-US" dirty="0" smtClean="0"/>
              <a:t>A = Aviation Fuel</a:t>
            </a:r>
          </a:p>
          <a:p>
            <a:r>
              <a:rPr lang="en-US" dirty="0" smtClean="0"/>
              <a:t>J = Jet Fuel</a:t>
            </a:r>
          </a:p>
          <a:p>
            <a:r>
              <a:rPr lang="en-US" dirty="0" smtClean="0"/>
              <a:t>F = Flanged Nozzle</a:t>
            </a:r>
            <a:endParaRPr lang="en-US" dirty="0"/>
          </a:p>
        </p:txBody>
      </p:sp>
    </p:spTree>
    <p:extLst>
      <p:ext uri="{BB962C8B-B14F-4D97-AF65-F5344CB8AC3E}">
        <p14:creationId xmlns:p14="http://schemas.microsoft.com/office/powerpoint/2010/main" val="1601720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3657600" y="697953"/>
            <a:ext cx="5146675" cy="457200"/>
          </a:xfrm>
        </p:spPr>
        <p:txBody>
          <a:bodyPr/>
          <a:lstStyle/>
          <a:p>
            <a:r>
              <a:rPr lang="en-US" dirty="0" smtClean="0"/>
              <a:t>OPW 1290 </a:t>
            </a:r>
            <a:br>
              <a:rPr lang="en-US" dirty="0" smtClean="0"/>
            </a:br>
            <a:r>
              <a:rPr lang="en-US" dirty="0" smtClean="0"/>
              <a:t>Automatic Shut-Off Nozzles</a:t>
            </a:r>
          </a:p>
          <a:p>
            <a:r>
              <a:rPr lang="en-US" dirty="0" smtClean="0"/>
              <a:t>For Heavy-Duty, High-Flow </a:t>
            </a:r>
            <a:br>
              <a:rPr lang="en-US" dirty="0" smtClean="0"/>
            </a:br>
            <a:r>
              <a:rPr lang="en-US" dirty="0" smtClean="0"/>
              <a:t>Truck, Bus and Home Fuel Oil Delivery Service</a:t>
            </a:r>
          </a:p>
          <a:p>
            <a:endParaRPr lang="en-US" dirty="0"/>
          </a:p>
        </p:txBody>
      </p:sp>
      <p:pic>
        <p:nvPicPr>
          <p:cNvPr id="4" name="Picture 3" descr="1290-Nozzl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3675" y="684212"/>
            <a:ext cx="3231071" cy="4361221"/>
          </a:xfrm>
          <a:prstGeom prst="rect">
            <a:avLst/>
          </a:prstGeom>
        </p:spPr>
      </p:pic>
      <p:sp>
        <p:nvSpPr>
          <p:cNvPr id="6" name="TextBox 5"/>
          <p:cNvSpPr txBox="1"/>
          <p:nvPr/>
        </p:nvSpPr>
        <p:spPr>
          <a:xfrm>
            <a:off x="1516505" y="2864822"/>
            <a:ext cx="7355409" cy="3447098"/>
          </a:xfrm>
          <a:prstGeom prst="rect">
            <a:avLst/>
          </a:prstGeom>
          <a:noFill/>
        </p:spPr>
        <p:txBody>
          <a:bodyPr wrap="square" rtlCol="0">
            <a:spAutoFit/>
          </a:bodyPr>
          <a:lstStyle/>
          <a:p>
            <a:pPr marL="285750" indent="-285750">
              <a:spcBef>
                <a:spcPts val="1200"/>
              </a:spcBef>
              <a:buFont typeface="Arial" pitchFamily="34" charset="0"/>
              <a:buChar char="•"/>
            </a:pPr>
            <a:r>
              <a:rPr lang="en-US" b="1" baseline="30000" dirty="0" err="1"/>
              <a:t>Venturi</a:t>
            </a:r>
            <a:r>
              <a:rPr lang="en-US" b="1" baseline="30000" dirty="0"/>
              <a:t>-Type Shut-Off Mechanism</a:t>
            </a:r>
            <a:r>
              <a:rPr lang="en-US" baseline="30000" dirty="0"/>
              <a:t> – </a:t>
            </a:r>
            <a:r>
              <a:rPr lang="en-US" baseline="30000" dirty="0" smtClean="0"/>
              <a:t>for </a:t>
            </a:r>
            <a:r>
              <a:rPr lang="en-US" baseline="30000" dirty="0"/>
              <a:t>automatic shut-off.</a:t>
            </a:r>
          </a:p>
          <a:p>
            <a:pPr marL="285750" indent="-285750">
              <a:spcBef>
                <a:spcPts val="1200"/>
              </a:spcBef>
              <a:buFont typeface="Arial" pitchFamily="34" charset="0"/>
              <a:buChar char="•"/>
            </a:pPr>
            <a:r>
              <a:rPr lang="en-US" b="1" baseline="30000" dirty="0"/>
              <a:t>Aluminum Body</a:t>
            </a:r>
            <a:r>
              <a:rPr lang="en-US" baseline="30000" dirty="0"/>
              <a:t> – lighter in weight and easier to maneuver than other nozzles on the market.</a:t>
            </a:r>
          </a:p>
          <a:p>
            <a:pPr marL="285750" indent="-285750">
              <a:spcBef>
                <a:spcPts val="1200"/>
              </a:spcBef>
              <a:buFont typeface="Arial" pitchFamily="34" charset="0"/>
              <a:buChar char="•"/>
            </a:pPr>
            <a:r>
              <a:rPr lang="en-US" b="1" baseline="30000" dirty="0"/>
              <a:t>Two-position</a:t>
            </a:r>
            <a:r>
              <a:rPr lang="en-US" baseline="30000" dirty="0"/>
              <a:t> hold-open device.</a:t>
            </a:r>
          </a:p>
          <a:p>
            <a:pPr marL="285750" indent="-285750">
              <a:spcBef>
                <a:spcPts val="1200"/>
              </a:spcBef>
              <a:buFont typeface="Arial" pitchFamily="34" charset="0"/>
              <a:buChar char="•"/>
            </a:pPr>
            <a:r>
              <a:rPr lang="en-US" b="1" baseline="30000" dirty="0"/>
              <a:t>One-Hand Control of Hold-Open Mechanism</a:t>
            </a:r>
            <a:r>
              <a:rPr lang="en-US" baseline="30000" dirty="0"/>
              <a:t> – means easy setting </a:t>
            </a:r>
            <a:r>
              <a:rPr lang="en-US" baseline="30000" dirty="0" smtClean="0"/>
              <a:t>of </a:t>
            </a:r>
            <a:r>
              <a:rPr lang="en-US" baseline="30000" dirty="0"/>
              <a:t>flow rate.</a:t>
            </a:r>
          </a:p>
          <a:p>
            <a:pPr marL="285750" indent="-285750">
              <a:spcBef>
                <a:spcPts val="1200"/>
              </a:spcBef>
              <a:buFont typeface="Arial" pitchFamily="34" charset="0"/>
              <a:buChar char="•"/>
            </a:pPr>
            <a:r>
              <a:rPr lang="en-US" b="1" baseline="30000" dirty="0"/>
              <a:t>Right Angle Design</a:t>
            </a:r>
            <a:r>
              <a:rPr lang="en-US" baseline="30000" dirty="0"/>
              <a:t> – provides larger lever area for better grips and easier control, permitting the nozzle to fit into awkward spaces close to walls and </a:t>
            </a:r>
            <a:r>
              <a:rPr lang="en-US" baseline="30000" dirty="0" smtClean="0"/>
              <a:t>into </a:t>
            </a:r>
            <a:r>
              <a:rPr lang="en-US" baseline="30000" dirty="0"/>
              <a:t>corners.</a:t>
            </a:r>
          </a:p>
          <a:p>
            <a:pPr marL="285750" indent="-285750">
              <a:spcBef>
                <a:spcPts val="1200"/>
              </a:spcBef>
              <a:buFont typeface="Arial" pitchFamily="34" charset="0"/>
              <a:buChar char="•"/>
            </a:pPr>
            <a:r>
              <a:rPr lang="en-US" b="1" baseline="30000" dirty="0" smtClean="0"/>
              <a:t>Easily</a:t>
            </a:r>
            <a:r>
              <a:rPr lang="en-US" b="1" baseline="30000" dirty="0"/>
              <a:t>-Replaced Spout</a:t>
            </a:r>
            <a:r>
              <a:rPr lang="en-US" baseline="30000" dirty="0"/>
              <a:t> – simply remove the spout retainer nut</a:t>
            </a:r>
            <a:r>
              <a:rPr lang="en-US" baseline="30000" dirty="0" smtClean="0"/>
              <a:t>.</a:t>
            </a:r>
          </a:p>
          <a:p>
            <a:pPr marL="285750" indent="-285750">
              <a:spcBef>
                <a:spcPts val="1200"/>
              </a:spcBef>
              <a:buFont typeface="Arial" pitchFamily="34" charset="0"/>
              <a:buChar char="•"/>
            </a:pPr>
            <a:r>
              <a:rPr lang="en-US" b="1" baseline="30000" dirty="0" smtClean="0"/>
              <a:t>Built-In </a:t>
            </a:r>
            <a:r>
              <a:rPr lang="en-US" b="1" baseline="30000" dirty="0"/>
              <a:t>Outlet Check Valve</a:t>
            </a:r>
            <a:r>
              <a:rPr lang="en-US" baseline="30000" dirty="0"/>
              <a:t> – meets all known requirements of the Division of Measurement Standards.</a:t>
            </a:r>
          </a:p>
          <a:p>
            <a:pPr marL="285750" indent="-285750">
              <a:spcBef>
                <a:spcPts val="1200"/>
              </a:spcBef>
              <a:buFont typeface="Arial" pitchFamily="34" charset="0"/>
              <a:buChar char="•"/>
            </a:pPr>
            <a:r>
              <a:rPr lang="en-US" b="1" baseline="30000" dirty="0"/>
              <a:t>Dual Poppets</a:t>
            </a:r>
            <a:r>
              <a:rPr lang="en-US" baseline="30000" dirty="0"/>
              <a:t> – make nozzle easy </a:t>
            </a:r>
            <a:r>
              <a:rPr lang="en-US" baseline="30000" dirty="0" smtClean="0"/>
              <a:t>to </a:t>
            </a:r>
            <a:r>
              <a:rPr lang="en-US" baseline="30000" dirty="0"/>
              <a:t>open against high inlet pressure. </a:t>
            </a:r>
          </a:p>
          <a:p>
            <a:pPr marL="285750" indent="-285750">
              <a:spcBef>
                <a:spcPts val="1200"/>
              </a:spcBef>
              <a:buFont typeface="Arial" pitchFamily="34" charset="0"/>
              <a:buChar char="•"/>
            </a:pPr>
            <a:r>
              <a:rPr lang="en-US" b="1" baseline="30000" dirty="0"/>
              <a:t>Design working </a:t>
            </a:r>
            <a:r>
              <a:rPr lang="en-US" b="1" baseline="30000" dirty="0" smtClean="0"/>
              <a:t>pressure – </a:t>
            </a:r>
            <a:r>
              <a:rPr lang="en-US" baseline="30000" dirty="0" smtClean="0"/>
              <a:t>50 </a:t>
            </a:r>
            <a:r>
              <a:rPr lang="en-US" baseline="30000" dirty="0"/>
              <a:t>psi (3.45 bar) maximum pressure.</a:t>
            </a:r>
            <a:endParaRPr lang="en-US" dirty="0"/>
          </a:p>
        </p:txBody>
      </p:sp>
      <p:sp>
        <p:nvSpPr>
          <p:cNvPr id="9" name="Title 1"/>
          <p:cNvSpPr txBox="1">
            <a:spLocks/>
          </p:cNvSpPr>
          <p:nvPr/>
        </p:nvSpPr>
        <p:spPr bwMode="auto">
          <a:xfrm>
            <a:off x="3048000" y="76200"/>
            <a:ext cx="2819400" cy="608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lnSpc>
                <a:spcPts val="3400"/>
              </a:lnSpc>
              <a:spcBef>
                <a:spcPct val="0"/>
              </a:spcBef>
              <a:spcAft>
                <a:spcPct val="0"/>
              </a:spcAft>
              <a:defRPr sz="3200" b="1" kern="1200">
                <a:solidFill>
                  <a:srgbClr val="0663B5"/>
                </a:solidFill>
                <a:latin typeface="+mj-lt"/>
                <a:ea typeface="ＭＳ Ｐゴシック" pitchFamily="-105" charset="-128"/>
                <a:cs typeface="ＭＳ Ｐゴシック" pitchFamily="-105" charset="-128"/>
              </a:defRPr>
            </a:lvl1pPr>
            <a:lvl2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2pPr>
            <a:lvl3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3pPr>
            <a:lvl4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4pPr>
            <a:lvl5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5pPr>
            <a:lvl6pPr marL="4572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6pPr>
            <a:lvl7pPr marL="9144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7pPr>
            <a:lvl8pPr marL="13716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8pPr>
            <a:lvl9pPr marL="18288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9pPr>
          </a:lstStyle>
          <a:p>
            <a:r>
              <a:rPr lang="en-US" sz="2800" dirty="0" smtClean="0">
                <a:ea typeface="ＭＳ Ｐゴシック" charset="-128"/>
              </a:rPr>
              <a:t>Industrial Nozzles</a:t>
            </a:r>
          </a:p>
        </p:txBody>
      </p:sp>
    </p:spTree>
    <p:extLst>
      <p:ext uri="{BB962C8B-B14F-4D97-AF65-F5344CB8AC3E}">
        <p14:creationId xmlns:p14="http://schemas.microsoft.com/office/powerpoint/2010/main" val="356589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95SC-Nozzl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2951177" cy="5196590"/>
          </a:xfrm>
          <a:prstGeom prst="rect">
            <a:avLst/>
          </a:prstGeom>
        </p:spPr>
      </p:pic>
      <p:sp>
        <p:nvSpPr>
          <p:cNvPr id="4" name="Subtitle 2"/>
          <p:cNvSpPr txBox="1">
            <a:spLocks/>
          </p:cNvSpPr>
          <p:nvPr/>
        </p:nvSpPr>
        <p:spPr>
          <a:xfrm>
            <a:off x="2514600" y="685801"/>
            <a:ext cx="6102350" cy="7620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000" b="1" baseline="30000" dirty="0"/>
              <a:t>OPW 295SC High-Flow Nozzles</a:t>
            </a:r>
          </a:p>
          <a:p>
            <a:pPr marL="0" indent="0" algn="ctr">
              <a:buNone/>
            </a:pPr>
            <a:r>
              <a:rPr lang="en-US" sz="2400" baseline="30000" dirty="0"/>
              <a:t>For High-Flow, </a:t>
            </a:r>
            <a:r>
              <a:rPr lang="en-US" sz="2400" baseline="30000" dirty="0" smtClean="0"/>
              <a:t>Bulk </a:t>
            </a:r>
            <a:r>
              <a:rPr lang="en-US" sz="2400" baseline="30000" dirty="0"/>
              <a:t>Fuel Oil Delivery Service</a:t>
            </a:r>
          </a:p>
        </p:txBody>
      </p:sp>
      <p:sp>
        <p:nvSpPr>
          <p:cNvPr id="2" name="TextBox 1"/>
          <p:cNvSpPr txBox="1"/>
          <p:nvPr/>
        </p:nvSpPr>
        <p:spPr>
          <a:xfrm>
            <a:off x="2514600" y="1295400"/>
            <a:ext cx="5924550" cy="4447371"/>
          </a:xfrm>
          <a:prstGeom prst="rect">
            <a:avLst/>
          </a:prstGeom>
          <a:noFill/>
        </p:spPr>
        <p:txBody>
          <a:bodyPr wrap="square" rtlCol="0">
            <a:spAutoFit/>
          </a:bodyPr>
          <a:lstStyle/>
          <a:p>
            <a:pPr marL="285750" indent="-285750">
              <a:spcBef>
                <a:spcPts val="600"/>
              </a:spcBef>
              <a:buFont typeface="Arial" pitchFamily="34" charset="0"/>
              <a:buChar char="•"/>
            </a:pPr>
            <a:r>
              <a:rPr lang="en-US" sz="1200" b="1" dirty="0" smtClean="0"/>
              <a:t>Aluminum </a:t>
            </a:r>
            <a:r>
              <a:rPr lang="en-US" sz="1200" b="1" dirty="0"/>
              <a:t>Body </a:t>
            </a:r>
            <a:r>
              <a:rPr lang="en-US" sz="1200" dirty="0"/>
              <a:t>– lighter weight, easier to maneuver.</a:t>
            </a:r>
          </a:p>
          <a:p>
            <a:pPr marL="285750" indent="-285750">
              <a:spcBef>
                <a:spcPts val="600"/>
              </a:spcBef>
              <a:buFont typeface="Arial" pitchFamily="34" charset="0"/>
              <a:buChar char="•"/>
            </a:pPr>
            <a:r>
              <a:rPr lang="en-US" sz="1200" b="1" dirty="0" smtClean="0"/>
              <a:t>Dual </a:t>
            </a:r>
            <a:r>
              <a:rPr lang="en-US" sz="1200" b="1" dirty="0"/>
              <a:t>Poppets </a:t>
            </a:r>
            <a:r>
              <a:rPr lang="en-US" sz="1200" dirty="0"/>
              <a:t>– easy-to-open nozzle against high inlet pressures.</a:t>
            </a:r>
          </a:p>
          <a:p>
            <a:pPr marL="285750" indent="-285750">
              <a:spcBef>
                <a:spcPts val="600"/>
              </a:spcBef>
              <a:buFont typeface="Arial" pitchFamily="34" charset="0"/>
              <a:buChar char="•"/>
            </a:pPr>
            <a:r>
              <a:rPr lang="en-US" sz="1200" b="1" dirty="0" smtClean="0"/>
              <a:t>Replacement </a:t>
            </a:r>
            <a:r>
              <a:rPr lang="en-US" sz="1200" b="1" dirty="0"/>
              <a:t>Hold-Open Rack</a:t>
            </a:r>
            <a:r>
              <a:rPr lang="en-US" sz="1200" dirty="0"/>
              <a:t> – one-hand control of hold-open mechanism means easy setting of flow speed. Nozzle must be attended at all times during usage.</a:t>
            </a:r>
          </a:p>
          <a:p>
            <a:pPr marL="285750" indent="-285750">
              <a:spcBef>
                <a:spcPts val="600"/>
              </a:spcBef>
              <a:buFont typeface="Arial" pitchFamily="34" charset="0"/>
              <a:buChar char="•"/>
            </a:pPr>
            <a:r>
              <a:rPr lang="en-US" sz="1200" b="1" dirty="0" smtClean="0"/>
              <a:t>Replaceable </a:t>
            </a:r>
            <a:r>
              <a:rPr lang="en-US" sz="1200" b="1" dirty="0"/>
              <a:t>Composite Lever Guard</a:t>
            </a:r>
            <a:r>
              <a:rPr lang="en-US" sz="1200" dirty="0"/>
              <a:t> – easy, low-cost replacement.</a:t>
            </a:r>
          </a:p>
          <a:p>
            <a:pPr marL="285750" indent="-285750">
              <a:spcBef>
                <a:spcPts val="600"/>
              </a:spcBef>
              <a:buFont typeface="Arial" pitchFamily="34" charset="0"/>
              <a:buChar char="•"/>
            </a:pPr>
            <a:r>
              <a:rPr lang="en-US" sz="1200" b="1" dirty="0" smtClean="0"/>
              <a:t>Right </a:t>
            </a:r>
            <a:r>
              <a:rPr lang="en-US" sz="1200" b="1" dirty="0"/>
              <a:t>Angle Design</a:t>
            </a:r>
            <a:r>
              <a:rPr lang="en-US" sz="1200" dirty="0"/>
              <a:t> – provides larger lever area for better grip and easier control; permits nozzle to fit into awkward spaces close to walls and into corners.</a:t>
            </a:r>
          </a:p>
          <a:p>
            <a:pPr marL="285750" indent="-285750">
              <a:spcBef>
                <a:spcPts val="600"/>
              </a:spcBef>
              <a:buFont typeface="Arial" pitchFamily="34" charset="0"/>
              <a:buChar char="•"/>
            </a:pPr>
            <a:r>
              <a:rPr lang="en-US" sz="1200" b="1" dirty="0" smtClean="0"/>
              <a:t>Adjustable </a:t>
            </a:r>
            <a:r>
              <a:rPr lang="en-US" sz="1200" b="1" dirty="0"/>
              <a:t>Dash Pot</a:t>
            </a:r>
            <a:r>
              <a:rPr lang="en-US" sz="1200" dirty="0"/>
              <a:t> – permits adjusting the main poppet closure rate over a wide range of flows to overcome line shock with minimum </a:t>
            </a:r>
            <a:r>
              <a:rPr lang="en-US" sz="1200" dirty="0" smtClean="0"/>
              <a:t>after flow</a:t>
            </a:r>
            <a:r>
              <a:rPr lang="en-US" sz="1200" dirty="0"/>
              <a:t>.</a:t>
            </a:r>
          </a:p>
          <a:p>
            <a:pPr marL="285750" indent="-285750">
              <a:spcBef>
                <a:spcPts val="600"/>
              </a:spcBef>
              <a:buFont typeface="Arial" pitchFamily="34" charset="0"/>
              <a:buChar char="•"/>
            </a:pPr>
            <a:r>
              <a:rPr lang="en-US" sz="1200" b="1" dirty="0" smtClean="0"/>
              <a:t>Built</a:t>
            </a:r>
            <a:r>
              <a:rPr lang="en-US" sz="1200" b="1" dirty="0"/>
              <a:t>-In Swivel</a:t>
            </a:r>
            <a:r>
              <a:rPr lang="en-US" sz="1200" dirty="0"/>
              <a:t> – eliminates twisting and kinking of the hose. This swivel is hard-coated aluminum and has full-bearing surfaces.</a:t>
            </a:r>
          </a:p>
          <a:p>
            <a:pPr marL="285750" indent="-285750">
              <a:spcBef>
                <a:spcPts val="600"/>
              </a:spcBef>
              <a:buFont typeface="Arial" pitchFamily="34" charset="0"/>
              <a:buChar char="•"/>
            </a:pPr>
            <a:r>
              <a:rPr lang="en-US" sz="1200" b="1" dirty="0" smtClean="0"/>
              <a:t>Built</a:t>
            </a:r>
            <a:r>
              <a:rPr lang="en-US" sz="1200" b="1" dirty="0"/>
              <a:t>-In Check Valve</a:t>
            </a:r>
            <a:r>
              <a:rPr lang="en-US" sz="1200" dirty="0"/>
              <a:t> – prevents hose drainage after pump is turned off.</a:t>
            </a:r>
          </a:p>
          <a:p>
            <a:pPr marL="285750" indent="-285750">
              <a:spcBef>
                <a:spcPts val="600"/>
              </a:spcBef>
              <a:buFont typeface="Arial" pitchFamily="34" charset="0"/>
              <a:buChar char="•"/>
            </a:pPr>
            <a:r>
              <a:rPr lang="en-US" sz="1200" b="1" dirty="0" smtClean="0"/>
              <a:t>Vinyl</a:t>
            </a:r>
            <a:r>
              <a:rPr lang="en-US" sz="1200" b="1" dirty="0"/>
              <a:t>-Coated Lever </a:t>
            </a:r>
            <a:r>
              <a:rPr lang="en-US" sz="1200" dirty="0"/>
              <a:t>– insulates fingers against cold.</a:t>
            </a:r>
          </a:p>
          <a:p>
            <a:pPr marL="285750" indent="-285750">
              <a:spcBef>
                <a:spcPts val="600"/>
              </a:spcBef>
              <a:buFont typeface="Arial" pitchFamily="34" charset="0"/>
              <a:buChar char="•"/>
            </a:pPr>
            <a:r>
              <a:rPr lang="en-US" sz="1200" b="1" dirty="0" smtClean="0"/>
              <a:t>Easily </a:t>
            </a:r>
            <a:r>
              <a:rPr lang="en-US" sz="1200" b="1" dirty="0"/>
              <a:t>Replaced Spout </a:t>
            </a:r>
            <a:r>
              <a:rPr lang="en-US" sz="1200" dirty="0"/>
              <a:t>– the spout is easily threaded into the body. Replacement spouts are readily available from OPW.</a:t>
            </a:r>
          </a:p>
          <a:p>
            <a:pPr marL="285750" indent="-285750">
              <a:spcBef>
                <a:spcPts val="600"/>
              </a:spcBef>
              <a:buFont typeface="Arial" pitchFamily="34" charset="0"/>
              <a:buChar char="•"/>
            </a:pPr>
            <a:r>
              <a:rPr lang="en-US" sz="1200" b="1" dirty="0" smtClean="0"/>
              <a:t>NPT </a:t>
            </a:r>
            <a:r>
              <a:rPr lang="en-US" sz="1200" b="1" dirty="0"/>
              <a:t>Female Threads at Inlet End </a:t>
            </a:r>
            <a:r>
              <a:rPr lang="en-US" sz="1200" dirty="0"/>
              <a:t>– standard pipe threads accept all 11/4" or 11/2" male connections.</a:t>
            </a:r>
          </a:p>
          <a:p>
            <a:pPr marL="285750" indent="-285750">
              <a:spcBef>
                <a:spcPts val="600"/>
              </a:spcBef>
              <a:buFont typeface="Arial" pitchFamily="34" charset="0"/>
              <a:buChar char="•"/>
            </a:pPr>
            <a:r>
              <a:rPr lang="en-US" sz="1200" b="1" dirty="0"/>
              <a:t>Design working </a:t>
            </a:r>
            <a:r>
              <a:rPr lang="en-US" sz="1200" b="1" dirty="0" smtClean="0"/>
              <a:t>pressure </a:t>
            </a:r>
            <a:r>
              <a:rPr lang="en-US" sz="1200" dirty="0" smtClean="0"/>
              <a:t>50 </a:t>
            </a:r>
            <a:r>
              <a:rPr lang="en-US" sz="1200" dirty="0"/>
              <a:t>psi (3.45 bar) maximum pressure</a:t>
            </a:r>
          </a:p>
        </p:txBody>
      </p:sp>
      <p:sp>
        <p:nvSpPr>
          <p:cNvPr id="5" name="Title 1"/>
          <p:cNvSpPr txBox="1">
            <a:spLocks/>
          </p:cNvSpPr>
          <p:nvPr/>
        </p:nvSpPr>
        <p:spPr bwMode="auto">
          <a:xfrm>
            <a:off x="3048000" y="76200"/>
            <a:ext cx="2819400" cy="608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lnSpc>
                <a:spcPts val="3400"/>
              </a:lnSpc>
              <a:spcBef>
                <a:spcPct val="0"/>
              </a:spcBef>
              <a:spcAft>
                <a:spcPct val="0"/>
              </a:spcAft>
              <a:defRPr sz="3200" b="1" kern="1200">
                <a:solidFill>
                  <a:srgbClr val="0663B5"/>
                </a:solidFill>
                <a:latin typeface="+mj-lt"/>
                <a:ea typeface="ＭＳ Ｐゴシック" pitchFamily="-105" charset="-128"/>
                <a:cs typeface="ＭＳ Ｐゴシック" pitchFamily="-105" charset="-128"/>
              </a:defRPr>
            </a:lvl1pPr>
            <a:lvl2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2pPr>
            <a:lvl3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3pPr>
            <a:lvl4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4pPr>
            <a:lvl5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5pPr>
            <a:lvl6pPr marL="4572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6pPr>
            <a:lvl7pPr marL="9144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7pPr>
            <a:lvl8pPr marL="13716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8pPr>
            <a:lvl9pPr marL="18288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9pPr>
          </a:lstStyle>
          <a:p>
            <a:r>
              <a:rPr lang="en-US" sz="2800" dirty="0" smtClean="0">
                <a:ea typeface="ＭＳ Ｐゴシック" charset="-128"/>
              </a:rPr>
              <a:t>Industrial Nozzles</a:t>
            </a:r>
          </a:p>
        </p:txBody>
      </p:sp>
    </p:spTree>
    <p:extLst>
      <p:ext uri="{BB962C8B-B14F-4D97-AF65-F5344CB8AC3E}">
        <p14:creationId xmlns:p14="http://schemas.microsoft.com/office/powerpoint/2010/main" val="2930210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3429000" y="685800"/>
            <a:ext cx="5187950" cy="108551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000" b="1" baseline="30000" dirty="0"/>
              <a:t>OPW 190 High-Flow Nozzles</a:t>
            </a:r>
          </a:p>
          <a:p>
            <a:pPr marL="0" indent="0" algn="ctr">
              <a:buNone/>
            </a:pPr>
            <a:r>
              <a:rPr lang="en-US" sz="2800" baseline="30000" dirty="0"/>
              <a:t>For High-Flow, Bulk Fuel Oil Delivery Service</a:t>
            </a:r>
          </a:p>
          <a:p>
            <a:pPr marL="0" indent="0" algn="ctr">
              <a:buNone/>
            </a:pPr>
            <a:r>
              <a:rPr lang="en-US" sz="2400" baseline="30000" dirty="0"/>
              <a:t>Designed to handle high flow when line pressure is not a critical consideration or otherwise absorbed.</a:t>
            </a:r>
          </a:p>
        </p:txBody>
      </p:sp>
      <p:pic>
        <p:nvPicPr>
          <p:cNvPr id="3" name="Picture 2" descr="190-Nozzl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 y="117475"/>
            <a:ext cx="3203761" cy="4987925"/>
          </a:xfrm>
          <a:prstGeom prst="rect">
            <a:avLst/>
          </a:prstGeom>
        </p:spPr>
      </p:pic>
      <p:sp>
        <p:nvSpPr>
          <p:cNvPr id="2" name="TextBox 1"/>
          <p:cNvSpPr txBox="1"/>
          <p:nvPr/>
        </p:nvSpPr>
        <p:spPr>
          <a:xfrm>
            <a:off x="3175000" y="1981200"/>
            <a:ext cx="5695950" cy="3631763"/>
          </a:xfrm>
          <a:prstGeom prst="rect">
            <a:avLst/>
          </a:prstGeom>
          <a:noFill/>
        </p:spPr>
        <p:txBody>
          <a:bodyPr wrap="square" rtlCol="0">
            <a:spAutoFit/>
          </a:bodyPr>
          <a:lstStyle/>
          <a:p>
            <a:pPr marL="285750" indent="-285750">
              <a:spcBef>
                <a:spcPts val="600"/>
              </a:spcBef>
              <a:buFont typeface="Arial" pitchFamily="34" charset="0"/>
              <a:buChar char="•"/>
            </a:pPr>
            <a:r>
              <a:rPr lang="en-US" sz="1300" b="1" dirty="0"/>
              <a:t>Aluminum Body </a:t>
            </a:r>
            <a:r>
              <a:rPr lang="en-US" sz="1300" dirty="0"/>
              <a:t>– lighter weight, easier to maneuver.</a:t>
            </a:r>
          </a:p>
          <a:p>
            <a:pPr marL="285750" indent="-285750">
              <a:spcBef>
                <a:spcPts val="600"/>
              </a:spcBef>
              <a:buFont typeface="Arial" pitchFamily="34" charset="0"/>
              <a:buChar char="•"/>
            </a:pPr>
            <a:r>
              <a:rPr lang="en-US" sz="1300" b="1" dirty="0"/>
              <a:t>Dual Poppets </a:t>
            </a:r>
            <a:r>
              <a:rPr lang="en-US" sz="1300" dirty="0"/>
              <a:t>– allow for low flow metering (this nozzle is not intended for high pressure pump applications).</a:t>
            </a:r>
          </a:p>
          <a:p>
            <a:pPr marL="285750" indent="-285750">
              <a:spcBef>
                <a:spcPts val="600"/>
              </a:spcBef>
              <a:buFont typeface="Arial" pitchFamily="34" charset="0"/>
              <a:buChar char="•"/>
            </a:pPr>
            <a:r>
              <a:rPr lang="en-US" sz="1300" b="1" dirty="0"/>
              <a:t>Replaceable Hold-Open Rack </a:t>
            </a:r>
            <a:r>
              <a:rPr lang="en-US" sz="1300" dirty="0"/>
              <a:t>– for use when fueling large-capacity tanks. Nozzle must be attended at all times during usage.</a:t>
            </a:r>
          </a:p>
          <a:p>
            <a:pPr marL="285750" indent="-285750">
              <a:spcBef>
                <a:spcPts val="600"/>
              </a:spcBef>
              <a:buFont typeface="Arial" pitchFamily="34" charset="0"/>
              <a:buChar char="•"/>
            </a:pPr>
            <a:r>
              <a:rPr lang="en-US" sz="1300" b="1" dirty="0"/>
              <a:t>Right Angle Design </a:t>
            </a:r>
            <a:r>
              <a:rPr lang="en-US" sz="1300" dirty="0"/>
              <a:t>– provides larger lever area for better grip and easier control; permits nozzle to fit into awkward spaces close to walls and into corners. </a:t>
            </a:r>
          </a:p>
          <a:p>
            <a:pPr marL="285750" indent="-285750">
              <a:spcBef>
                <a:spcPts val="600"/>
              </a:spcBef>
              <a:buFont typeface="Arial" pitchFamily="34" charset="0"/>
              <a:buChar char="•"/>
            </a:pPr>
            <a:r>
              <a:rPr lang="en-US" sz="1300" b="1" dirty="0"/>
              <a:t>Drag Lugs </a:t>
            </a:r>
            <a:r>
              <a:rPr lang="en-US" sz="1300" dirty="0"/>
              <a:t>– protect the nozzle when dragged across rough surfaces; enhances long-life durability.</a:t>
            </a:r>
          </a:p>
          <a:p>
            <a:pPr marL="285750" indent="-285750">
              <a:spcBef>
                <a:spcPts val="600"/>
              </a:spcBef>
              <a:buFont typeface="Arial" pitchFamily="34" charset="0"/>
              <a:buChar char="•"/>
            </a:pPr>
            <a:r>
              <a:rPr lang="en-US" sz="1300" b="1" dirty="0" smtClean="0"/>
              <a:t>Easily </a:t>
            </a:r>
            <a:r>
              <a:rPr lang="en-US" sz="1300" b="1" dirty="0"/>
              <a:t>Replaced Spout </a:t>
            </a:r>
            <a:r>
              <a:rPr lang="en-US" sz="1300" dirty="0"/>
              <a:t>– the spout is easily threaded into the body. Replacement spouts are readily available from OPW.</a:t>
            </a:r>
          </a:p>
          <a:p>
            <a:pPr marL="285750" indent="-285750">
              <a:spcBef>
                <a:spcPts val="600"/>
              </a:spcBef>
              <a:buFont typeface="Arial" pitchFamily="34" charset="0"/>
              <a:buChar char="•"/>
            </a:pPr>
            <a:r>
              <a:rPr lang="en-US" sz="1300" b="1" dirty="0"/>
              <a:t>NPT Female Threads at Inlet End </a:t>
            </a:r>
            <a:r>
              <a:rPr lang="en-US" sz="1300" dirty="0"/>
              <a:t>–standard pipe threads accept all standard 1", 11/4", 11/2" and 2" male connections.</a:t>
            </a:r>
          </a:p>
          <a:p>
            <a:pPr marL="285750" indent="-285750">
              <a:spcBef>
                <a:spcPts val="600"/>
              </a:spcBef>
              <a:buFont typeface="Arial" pitchFamily="34" charset="0"/>
              <a:buChar char="•"/>
            </a:pPr>
            <a:r>
              <a:rPr lang="en-US" sz="1300" b="1" dirty="0"/>
              <a:t>Design working pressure </a:t>
            </a:r>
            <a:r>
              <a:rPr lang="en-US" sz="1300" dirty="0"/>
              <a:t>50 psi (3.45 bar) maximum pressure</a:t>
            </a:r>
          </a:p>
        </p:txBody>
      </p:sp>
      <p:sp>
        <p:nvSpPr>
          <p:cNvPr id="5" name="Title 1"/>
          <p:cNvSpPr txBox="1">
            <a:spLocks/>
          </p:cNvSpPr>
          <p:nvPr/>
        </p:nvSpPr>
        <p:spPr bwMode="auto">
          <a:xfrm>
            <a:off x="3048000" y="76200"/>
            <a:ext cx="2819400" cy="608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lnSpc>
                <a:spcPts val="3400"/>
              </a:lnSpc>
              <a:spcBef>
                <a:spcPct val="0"/>
              </a:spcBef>
              <a:spcAft>
                <a:spcPct val="0"/>
              </a:spcAft>
              <a:defRPr sz="3200" b="1" kern="1200">
                <a:solidFill>
                  <a:srgbClr val="0663B5"/>
                </a:solidFill>
                <a:latin typeface="+mj-lt"/>
                <a:ea typeface="ＭＳ Ｐゴシック" pitchFamily="-105" charset="-128"/>
                <a:cs typeface="ＭＳ Ｐゴシック" pitchFamily="-105" charset="-128"/>
              </a:defRPr>
            </a:lvl1pPr>
            <a:lvl2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2pPr>
            <a:lvl3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3pPr>
            <a:lvl4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4pPr>
            <a:lvl5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5pPr>
            <a:lvl6pPr marL="4572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6pPr>
            <a:lvl7pPr marL="9144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7pPr>
            <a:lvl8pPr marL="13716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8pPr>
            <a:lvl9pPr marL="18288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9pPr>
          </a:lstStyle>
          <a:p>
            <a:r>
              <a:rPr lang="en-US" sz="2800" dirty="0" smtClean="0">
                <a:ea typeface="ＭＳ Ｐゴシック" charset="-128"/>
              </a:rPr>
              <a:t>Industrial Nozzles</a:t>
            </a:r>
          </a:p>
        </p:txBody>
      </p:sp>
    </p:spTree>
    <p:extLst>
      <p:ext uri="{BB962C8B-B14F-4D97-AF65-F5344CB8AC3E}">
        <p14:creationId xmlns:p14="http://schemas.microsoft.com/office/powerpoint/2010/main" val="2224724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10-High-Flow-Nozzl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450" y="457200"/>
            <a:ext cx="3671919" cy="4572000"/>
          </a:xfrm>
          <a:prstGeom prst="rect">
            <a:avLst/>
          </a:prstGeom>
        </p:spPr>
      </p:pic>
      <p:sp>
        <p:nvSpPr>
          <p:cNvPr id="4" name="Subtitle 2"/>
          <p:cNvSpPr txBox="1">
            <a:spLocks/>
          </p:cNvSpPr>
          <p:nvPr/>
        </p:nvSpPr>
        <p:spPr>
          <a:xfrm>
            <a:off x="3155742" y="699533"/>
            <a:ext cx="5835858" cy="108551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b="1" baseline="30000" dirty="0"/>
              <a:t>OPW 210 High-Flow Nozzles</a:t>
            </a:r>
          </a:p>
          <a:p>
            <a:pPr marL="0" indent="0" algn="ctr">
              <a:buNone/>
            </a:pPr>
            <a:r>
              <a:rPr lang="en-US" sz="2800" baseline="30000" dirty="0"/>
              <a:t>For High-Flow, </a:t>
            </a:r>
            <a:r>
              <a:rPr lang="en-US" sz="2800" baseline="30000" dirty="0" smtClean="0"/>
              <a:t>Bulk </a:t>
            </a:r>
            <a:r>
              <a:rPr lang="en-US" sz="2800" baseline="30000" dirty="0"/>
              <a:t>Fuel Oil Delivery Service</a:t>
            </a:r>
            <a:endParaRPr lang="en-US" sz="3000" baseline="30000" dirty="0"/>
          </a:p>
        </p:txBody>
      </p:sp>
      <p:sp>
        <p:nvSpPr>
          <p:cNvPr id="2" name="TextBox 1"/>
          <p:cNvSpPr txBox="1"/>
          <p:nvPr/>
        </p:nvSpPr>
        <p:spPr>
          <a:xfrm>
            <a:off x="3155742" y="1600200"/>
            <a:ext cx="5695950" cy="3708708"/>
          </a:xfrm>
          <a:prstGeom prst="rect">
            <a:avLst/>
          </a:prstGeom>
          <a:noFill/>
        </p:spPr>
        <p:txBody>
          <a:bodyPr wrap="square" rtlCol="0">
            <a:spAutoFit/>
          </a:bodyPr>
          <a:lstStyle/>
          <a:p>
            <a:pPr marL="285750" indent="-285750">
              <a:spcBef>
                <a:spcPts val="600"/>
              </a:spcBef>
              <a:buFont typeface="Arial" pitchFamily="34" charset="0"/>
              <a:buChar char="•"/>
            </a:pPr>
            <a:r>
              <a:rPr lang="en-US" sz="1300" b="1" dirty="0"/>
              <a:t>Aluminum Body </a:t>
            </a:r>
            <a:r>
              <a:rPr lang="en-US" sz="1300" dirty="0"/>
              <a:t>– lighter weight, easier to maneuver.</a:t>
            </a:r>
          </a:p>
          <a:p>
            <a:pPr marL="285750" indent="-285750">
              <a:spcBef>
                <a:spcPts val="600"/>
              </a:spcBef>
              <a:buFont typeface="Arial" pitchFamily="34" charset="0"/>
              <a:buChar char="•"/>
            </a:pPr>
            <a:r>
              <a:rPr lang="en-US" sz="1300" b="1" dirty="0"/>
              <a:t>Dual Poppets </a:t>
            </a:r>
            <a:r>
              <a:rPr lang="en-US" sz="1300" dirty="0"/>
              <a:t>– allows for low-flow metering.</a:t>
            </a:r>
          </a:p>
          <a:p>
            <a:pPr marL="285750" indent="-285750">
              <a:spcBef>
                <a:spcPts val="600"/>
              </a:spcBef>
              <a:buFont typeface="Arial" pitchFamily="34" charset="0"/>
              <a:buChar char="•"/>
            </a:pPr>
            <a:r>
              <a:rPr lang="en-US" sz="1300" b="1" dirty="0"/>
              <a:t>Replaceable Hold-Open Rack </a:t>
            </a:r>
            <a:r>
              <a:rPr lang="en-US" sz="1300" dirty="0"/>
              <a:t>– for use when fueling large-capacity tanks. Nozzle must be attended at all times during usage.</a:t>
            </a:r>
          </a:p>
          <a:p>
            <a:pPr marL="285750" indent="-285750">
              <a:spcBef>
                <a:spcPts val="600"/>
              </a:spcBef>
              <a:buFont typeface="Arial" pitchFamily="34" charset="0"/>
              <a:buChar char="•"/>
            </a:pPr>
            <a:r>
              <a:rPr lang="en-US" sz="1300" b="1" dirty="0"/>
              <a:t>Dash Pot </a:t>
            </a:r>
            <a:r>
              <a:rPr lang="en-US" sz="1300" dirty="0"/>
              <a:t>– non-adjustable, to minimize closing line shock.</a:t>
            </a:r>
          </a:p>
          <a:p>
            <a:pPr marL="285750" indent="-285750">
              <a:spcBef>
                <a:spcPts val="600"/>
              </a:spcBef>
              <a:buFont typeface="Arial" pitchFamily="34" charset="0"/>
              <a:buChar char="•"/>
            </a:pPr>
            <a:r>
              <a:rPr lang="en-US" sz="1300" b="1" dirty="0"/>
              <a:t>Right Angle Design </a:t>
            </a:r>
            <a:r>
              <a:rPr lang="en-US" sz="1300" dirty="0"/>
              <a:t>– provides larger lever area for better grip and </a:t>
            </a:r>
            <a:r>
              <a:rPr lang="en-US" sz="1300" dirty="0" smtClean="0"/>
              <a:t>easier control</a:t>
            </a:r>
            <a:r>
              <a:rPr lang="en-US" sz="1300" dirty="0"/>
              <a:t>; permits nozzle to fit into </a:t>
            </a:r>
            <a:r>
              <a:rPr lang="en-US" sz="1300" dirty="0" smtClean="0"/>
              <a:t>awkward </a:t>
            </a:r>
            <a:r>
              <a:rPr lang="en-US" sz="1300" dirty="0"/>
              <a:t>spaces close to walls </a:t>
            </a:r>
            <a:r>
              <a:rPr lang="en-US" sz="1300" dirty="0" smtClean="0"/>
              <a:t>and </a:t>
            </a:r>
            <a:r>
              <a:rPr lang="en-US" sz="1300" dirty="0"/>
              <a:t>into corners. </a:t>
            </a:r>
          </a:p>
          <a:p>
            <a:pPr marL="285750" indent="-285750">
              <a:spcBef>
                <a:spcPts val="600"/>
              </a:spcBef>
              <a:buFont typeface="Arial" pitchFamily="34" charset="0"/>
              <a:buChar char="•"/>
            </a:pPr>
            <a:r>
              <a:rPr lang="en-US" sz="1300" b="1" dirty="0"/>
              <a:t>Drag Lugs </a:t>
            </a:r>
            <a:r>
              <a:rPr lang="en-US" sz="1300" dirty="0"/>
              <a:t>– protect the nozzle when dragged across rough surfaces; </a:t>
            </a:r>
            <a:r>
              <a:rPr lang="en-US" sz="1300" dirty="0" smtClean="0"/>
              <a:t>adds </a:t>
            </a:r>
            <a:r>
              <a:rPr lang="en-US" sz="1300" dirty="0"/>
              <a:t>to long life with rough usage.</a:t>
            </a:r>
          </a:p>
          <a:p>
            <a:pPr marL="285750" indent="-285750">
              <a:spcBef>
                <a:spcPts val="600"/>
              </a:spcBef>
              <a:buFont typeface="Arial" pitchFamily="34" charset="0"/>
              <a:buChar char="•"/>
            </a:pPr>
            <a:r>
              <a:rPr lang="en-US" sz="1300" b="1" dirty="0"/>
              <a:t>Easily Replaced Spout </a:t>
            </a:r>
            <a:r>
              <a:rPr lang="en-US" sz="1300" dirty="0"/>
              <a:t>– the spout </a:t>
            </a:r>
            <a:r>
              <a:rPr lang="en-US" sz="1300" dirty="0" smtClean="0"/>
              <a:t>is </a:t>
            </a:r>
            <a:r>
              <a:rPr lang="en-US" sz="1300" dirty="0"/>
              <a:t>simply threaded into the body. Replacement spouts are readily </a:t>
            </a:r>
            <a:r>
              <a:rPr lang="en-US" sz="1300" dirty="0" smtClean="0"/>
              <a:t>available </a:t>
            </a:r>
            <a:r>
              <a:rPr lang="en-US" sz="1300" dirty="0"/>
              <a:t>from OPW.</a:t>
            </a:r>
          </a:p>
          <a:p>
            <a:pPr marL="285750" indent="-285750">
              <a:spcBef>
                <a:spcPts val="600"/>
              </a:spcBef>
              <a:buFont typeface="Arial" pitchFamily="34" charset="0"/>
              <a:buChar char="•"/>
            </a:pPr>
            <a:r>
              <a:rPr lang="en-US" sz="1300" b="1" dirty="0"/>
              <a:t>NPT Female Threads at Inlet End </a:t>
            </a:r>
            <a:r>
              <a:rPr lang="en-US" sz="1300" dirty="0" smtClean="0"/>
              <a:t>– standard </a:t>
            </a:r>
            <a:r>
              <a:rPr lang="en-US" sz="1300" dirty="0"/>
              <a:t>pipe threads accept all </a:t>
            </a:r>
            <a:r>
              <a:rPr lang="en-US" sz="1300" dirty="0" smtClean="0"/>
              <a:t>standard 1¼" </a:t>
            </a:r>
            <a:r>
              <a:rPr lang="en-US" sz="1300" dirty="0"/>
              <a:t>and </a:t>
            </a:r>
            <a:r>
              <a:rPr lang="en-US" sz="1300" dirty="0" smtClean="0"/>
              <a:t>1 ½" </a:t>
            </a:r>
            <a:r>
              <a:rPr lang="en-US" sz="1300" dirty="0"/>
              <a:t>male </a:t>
            </a:r>
            <a:r>
              <a:rPr lang="en-US" sz="1300" dirty="0" smtClean="0"/>
              <a:t>connections</a:t>
            </a:r>
            <a:r>
              <a:rPr lang="en-US" sz="1300" dirty="0"/>
              <a:t>.</a:t>
            </a:r>
          </a:p>
          <a:p>
            <a:pPr marL="285750" indent="-285750">
              <a:spcBef>
                <a:spcPts val="600"/>
              </a:spcBef>
              <a:buFont typeface="Arial" pitchFamily="34" charset="0"/>
              <a:buChar char="•"/>
            </a:pPr>
            <a:r>
              <a:rPr lang="en-US" sz="1300" b="1" dirty="0"/>
              <a:t>Design working pressure </a:t>
            </a:r>
            <a:r>
              <a:rPr lang="en-US" sz="1300" b="1" dirty="0" smtClean="0"/>
              <a:t>- </a:t>
            </a:r>
            <a:r>
              <a:rPr lang="en-US" sz="1300" dirty="0" smtClean="0"/>
              <a:t>50 </a:t>
            </a:r>
            <a:r>
              <a:rPr lang="en-US" sz="1300" dirty="0"/>
              <a:t>psi (3.45 bar) maximum pressure</a:t>
            </a:r>
          </a:p>
        </p:txBody>
      </p:sp>
      <p:sp>
        <p:nvSpPr>
          <p:cNvPr id="5" name="Title 1"/>
          <p:cNvSpPr txBox="1">
            <a:spLocks/>
          </p:cNvSpPr>
          <p:nvPr/>
        </p:nvSpPr>
        <p:spPr bwMode="auto">
          <a:xfrm>
            <a:off x="3048000" y="76200"/>
            <a:ext cx="2819400" cy="608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lnSpc>
                <a:spcPts val="3400"/>
              </a:lnSpc>
              <a:spcBef>
                <a:spcPct val="0"/>
              </a:spcBef>
              <a:spcAft>
                <a:spcPct val="0"/>
              </a:spcAft>
              <a:defRPr sz="3200" b="1" kern="1200">
                <a:solidFill>
                  <a:srgbClr val="0663B5"/>
                </a:solidFill>
                <a:latin typeface="+mj-lt"/>
                <a:ea typeface="ＭＳ Ｐゴシック" pitchFamily="-105" charset="-128"/>
                <a:cs typeface="ＭＳ Ｐゴシック" pitchFamily="-105" charset="-128"/>
              </a:defRPr>
            </a:lvl1pPr>
            <a:lvl2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2pPr>
            <a:lvl3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3pPr>
            <a:lvl4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4pPr>
            <a:lvl5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5pPr>
            <a:lvl6pPr marL="4572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6pPr>
            <a:lvl7pPr marL="9144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7pPr>
            <a:lvl8pPr marL="13716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8pPr>
            <a:lvl9pPr marL="18288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9pPr>
          </a:lstStyle>
          <a:p>
            <a:r>
              <a:rPr lang="en-US" sz="2800" dirty="0" smtClean="0">
                <a:ea typeface="ＭＳ Ｐゴシック" charset="-128"/>
              </a:rPr>
              <a:t>Industrial Nozzles</a:t>
            </a:r>
          </a:p>
        </p:txBody>
      </p:sp>
    </p:spTree>
    <p:extLst>
      <p:ext uri="{BB962C8B-B14F-4D97-AF65-F5344CB8AC3E}">
        <p14:creationId xmlns:p14="http://schemas.microsoft.com/office/powerpoint/2010/main" val="2171885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95SA-Nozzl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3829" y="3352800"/>
            <a:ext cx="1544002" cy="2527632"/>
          </a:xfrm>
          <a:prstGeom prst="rect">
            <a:avLst/>
          </a:prstGeom>
        </p:spPr>
      </p:pic>
      <p:sp>
        <p:nvSpPr>
          <p:cNvPr id="8" name="TextBox 7"/>
          <p:cNvSpPr txBox="1"/>
          <p:nvPr/>
        </p:nvSpPr>
        <p:spPr>
          <a:xfrm>
            <a:off x="457201" y="5791200"/>
            <a:ext cx="1143000" cy="369332"/>
          </a:xfrm>
          <a:prstGeom prst="rect">
            <a:avLst/>
          </a:prstGeom>
          <a:noFill/>
        </p:spPr>
        <p:txBody>
          <a:bodyPr wrap="square" rtlCol="0">
            <a:spAutoFit/>
          </a:bodyPr>
          <a:lstStyle/>
          <a:p>
            <a:r>
              <a:rPr lang="en-US" b="1" baseline="30000" dirty="0" smtClean="0"/>
              <a:t>295SA-0135</a:t>
            </a:r>
            <a:endParaRPr lang="en-US" dirty="0"/>
          </a:p>
        </p:txBody>
      </p:sp>
      <p:sp>
        <p:nvSpPr>
          <p:cNvPr id="5" name="Subtitle 2"/>
          <p:cNvSpPr txBox="1">
            <a:spLocks/>
          </p:cNvSpPr>
          <p:nvPr/>
        </p:nvSpPr>
        <p:spPr>
          <a:xfrm>
            <a:off x="4419600" y="685800"/>
            <a:ext cx="3788404" cy="17526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000" b="1" baseline="30000" dirty="0"/>
              <a:t>OPW 295SA &amp; SAJ</a:t>
            </a:r>
            <a:br>
              <a:rPr lang="en-US" sz="3000" b="1" baseline="30000" dirty="0"/>
            </a:br>
            <a:r>
              <a:rPr lang="en-US" sz="3000" b="1" baseline="30000" dirty="0"/>
              <a:t>Aircraft Nozzles</a:t>
            </a:r>
          </a:p>
          <a:p>
            <a:pPr marL="0" indent="0" algn="ctr">
              <a:buNone/>
            </a:pPr>
            <a:r>
              <a:rPr lang="en-US" sz="3000" baseline="30000" dirty="0"/>
              <a:t>For </a:t>
            </a:r>
            <a:r>
              <a:rPr lang="en-US" sz="3000" baseline="30000" dirty="0" err="1"/>
              <a:t>Overwing</a:t>
            </a:r>
            <a:r>
              <a:rPr lang="en-US" sz="3000" baseline="30000" dirty="0"/>
              <a:t> Aircraft Service</a:t>
            </a:r>
          </a:p>
          <a:p>
            <a:pPr marL="0" indent="0" algn="ctr">
              <a:buNone/>
            </a:pPr>
            <a:r>
              <a:rPr lang="en-US" sz="3000" baseline="30000" dirty="0" smtClean="0"/>
              <a:t>For Heavy-Duty, High-Flow </a:t>
            </a:r>
            <a:br>
              <a:rPr lang="en-US" sz="3000" baseline="30000" dirty="0" smtClean="0"/>
            </a:br>
            <a:r>
              <a:rPr lang="en-US" sz="3000" baseline="30000" dirty="0" smtClean="0"/>
              <a:t>Truck, Bus and Home Fuel Oil Delivery Service</a:t>
            </a:r>
          </a:p>
          <a:p>
            <a:pPr marL="0" indent="0" algn="ctr">
              <a:buNone/>
            </a:pPr>
            <a:endParaRPr lang="en-US" sz="3000" dirty="0"/>
          </a:p>
        </p:txBody>
      </p:sp>
      <p:pic>
        <p:nvPicPr>
          <p:cNvPr id="6" name="Picture 5" descr="295SAJ-Nozzl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833"/>
            <a:ext cx="1919118" cy="2656567"/>
          </a:xfrm>
          <a:prstGeom prst="rect">
            <a:avLst/>
          </a:prstGeom>
        </p:spPr>
      </p:pic>
      <p:sp>
        <p:nvSpPr>
          <p:cNvPr id="9" name="TextBox 8"/>
          <p:cNvSpPr txBox="1"/>
          <p:nvPr/>
        </p:nvSpPr>
        <p:spPr>
          <a:xfrm>
            <a:off x="408725" y="2667000"/>
            <a:ext cx="1267675" cy="369332"/>
          </a:xfrm>
          <a:prstGeom prst="rect">
            <a:avLst/>
          </a:prstGeom>
          <a:noFill/>
        </p:spPr>
        <p:txBody>
          <a:bodyPr wrap="square" rtlCol="0">
            <a:spAutoFit/>
          </a:bodyPr>
          <a:lstStyle/>
          <a:p>
            <a:r>
              <a:rPr lang="en-US" b="1" baseline="30000" dirty="0" smtClean="0"/>
              <a:t>295SAJ-0200 </a:t>
            </a:r>
            <a:endParaRPr lang="en-US" dirty="0"/>
          </a:p>
        </p:txBody>
      </p:sp>
      <p:sp>
        <p:nvSpPr>
          <p:cNvPr id="10" name="TextBox 9"/>
          <p:cNvSpPr txBox="1"/>
          <p:nvPr/>
        </p:nvSpPr>
        <p:spPr>
          <a:xfrm>
            <a:off x="2514600" y="2761010"/>
            <a:ext cx="5333999" cy="3411190"/>
          </a:xfrm>
          <a:prstGeom prst="rect">
            <a:avLst/>
          </a:prstGeom>
          <a:noFill/>
        </p:spPr>
        <p:txBody>
          <a:bodyPr wrap="square" lIns="0" bIns="0" rtlCol="0">
            <a:spAutoFit/>
          </a:bodyPr>
          <a:lstStyle/>
          <a:p>
            <a:r>
              <a:rPr lang="en-US" sz="1600" b="1" baseline="30000" dirty="0"/>
              <a:t>Aluminum Body</a:t>
            </a:r>
            <a:r>
              <a:rPr lang="en-US" sz="1600" baseline="30000" dirty="0"/>
              <a:t> – lighter weight, easier to maneuver.</a:t>
            </a:r>
          </a:p>
          <a:p>
            <a:r>
              <a:rPr lang="en-US" sz="1600" b="1" baseline="30000" dirty="0"/>
              <a:t>Dual Poppets</a:t>
            </a:r>
            <a:r>
              <a:rPr lang="en-US" sz="1600" baseline="30000" dirty="0"/>
              <a:t> – easy-to-open nozzle against high inlet pressures.</a:t>
            </a:r>
          </a:p>
          <a:p>
            <a:r>
              <a:rPr lang="en-US" sz="1600" b="1" baseline="30000" dirty="0"/>
              <a:t>Color-Coded Composite Lever </a:t>
            </a:r>
            <a:r>
              <a:rPr lang="en-US" sz="1600" b="1" baseline="30000" dirty="0" smtClean="0"/>
              <a:t>Guards</a:t>
            </a:r>
            <a:r>
              <a:rPr lang="en-US" sz="1600" baseline="30000" dirty="0" smtClean="0"/>
              <a:t> </a:t>
            </a:r>
            <a:r>
              <a:rPr lang="en-US" sz="1600" baseline="30000" dirty="0"/>
              <a:t>– helps distinguish between AVGAS and Jet A. </a:t>
            </a:r>
            <a:endParaRPr lang="en-US" sz="1600" baseline="30000" dirty="0" smtClean="0"/>
          </a:p>
          <a:p>
            <a:r>
              <a:rPr lang="en-US" sz="1600" baseline="30000" dirty="0" smtClean="0"/>
              <a:t>Easily </a:t>
            </a:r>
            <a:r>
              <a:rPr lang="en-US" sz="1600" baseline="30000" dirty="0"/>
              <a:t>replaced in lever guard kit.</a:t>
            </a:r>
          </a:p>
          <a:p>
            <a:r>
              <a:rPr lang="en-US" sz="1600" b="1" baseline="30000" dirty="0" smtClean="0"/>
              <a:t>Right </a:t>
            </a:r>
            <a:r>
              <a:rPr lang="en-US" sz="1600" b="1" baseline="30000" dirty="0"/>
              <a:t>Angle Design</a:t>
            </a:r>
            <a:r>
              <a:rPr lang="en-US" sz="1600" baseline="30000" dirty="0"/>
              <a:t> – provides </a:t>
            </a:r>
            <a:r>
              <a:rPr lang="en-US" sz="1600" baseline="30000" dirty="0" smtClean="0"/>
              <a:t>larger </a:t>
            </a:r>
            <a:r>
              <a:rPr lang="en-US" sz="1600" baseline="30000" dirty="0"/>
              <a:t>lever area for better grip and easier control.</a:t>
            </a:r>
          </a:p>
          <a:p>
            <a:r>
              <a:rPr lang="en-US" sz="1600" b="1" baseline="30000" dirty="0" smtClean="0"/>
              <a:t>100 </a:t>
            </a:r>
            <a:r>
              <a:rPr lang="en-US" sz="1600" b="1" baseline="30000" dirty="0"/>
              <a:t>Mesh Strainer</a:t>
            </a:r>
            <a:r>
              <a:rPr lang="en-US" sz="1600" baseline="30000" dirty="0"/>
              <a:t> – prevents foreign matter from entering fuel tank; easy to remove and </a:t>
            </a:r>
            <a:r>
              <a:rPr lang="en-US" sz="1600" baseline="30000" dirty="0" smtClean="0"/>
              <a:t>clean.</a:t>
            </a:r>
            <a:endParaRPr lang="en-US" sz="1600" baseline="30000" dirty="0"/>
          </a:p>
          <a:p>
            <a:r>
              <a:rPr lang="en-US" sz="1600" b="1" baseline="30000" dirty="0"/>
              <a:t>Dust Cap</a:t>
            </a:r>
            <a:r>
              <a:rPr lang="en-US" sz="1600" baseline="30000" dirty="0"/>
              <a:t> – keeps spout free from dirt and stops fuel </a:t>
            </a:r>
            <a:r>
              <a:rPr lang="en-US" sz="1600" baseline="30000" dirty="0" err="1"/>
              <a:t>drippage</a:t>
            </a:r>
            <a:r>
              <a:rPr lang="en-US" sz="1600" baseline="30000" dirty="0"/>
              <a:t> when connected.</a:t>
            </a:r>
          </a:p>
          <a:p>
            <a:r>
              <a:rPr lang="en-US" sz="1600" b="1" baseline="30000" dirty="0"/>
              <a:t>Adjustable Dash Pot</a:t>
            </a:r>
            <a:r>
              <a:rPr lang="en-US" sz="1600" baseline="30000" dirty="0"/>
              <a:t> – permits adjusting the main poppet closure rate over a wide range of flows to overcome line shock with minimum </a:t>
            </a:r>
            <a:r>
              <a:rPr lang="en-US" sz="1600" baseline="30000" dirty="0" err="1"/>
              <a:t>afterflow</a:t>
            </a:r>
            <a:r>
              <a:rPr lang="en-US" sz="1600" baseline="30000" dirty="0"/>
              <a:t>.</a:t>
            </a:r>
          </a:p>
          <a:p>
            <a:r>
              <a:rPr lang="en-US" sz="1600" b="1" baseline="30000" dirty="0" smtClean="0"/>
              <a:t>Built-In </a:t>
            </a:r>
            <a:r>
              <a:rPr lang="en-US" sz="1600" b="1" baseline="30000" dirty="0"/>
              <a:t>Swivel</a:t>
            </a:r>
            <a:r>
              <a:rPr lang="en-US" sz="1600" baseline="30000" dirty="0"/>
              <a:t> – eliminates twisting </a:t>
            </a:r>
            <a:r>
              <a:rPr lang="en-US" sz="1600" baseline="30000" dirty="0" smtClean="0"/>
              <a:t>and </a:t>
            </a:r>
            <a:r>
              <a:rPr lang="en-US" sz="1600" baseline="30000" dirty="0"/>
              <a:t>kinking of the hose. This swivel </a:t>
            </a:r>
            <a:br>
              <a:rPr lang="en-US" sz="1600" baseline="30000" dirty="0"/>
            </a:br>
            <a:r>
              <a:rPr lang="en-US" sz="1600" baseline="30000" dirty="0"/>
              <a:t>is </a:t>
            </a:r>
            <a:r>
              <a:rPr lang="en-US" sz="1600" baseline="30000" dirty="0" err="1"/>
              <a:t>electroless</a:t>
            </a:r>
            <a:r>
              <a:rPr lang="en-US" sz="1600" baseline="30000" dirty="0"/>
              <a:t> nickel-plated and has </a:t>
            </a:r>
            <a:r>
              <a:rPr lang="en-US" sz="1600" baseline="30000" dirty="0" smtClean="0"/>
              <a:t>full</a:t>
            </a:r>
            <a:r>
              <a:rPr lang="en-US" sz="1600" baseline="30000" dirty="0"/>
              <a:t>-bearing surfaces.</a:t>
            </a:r>
          </a:p>
          <a:p>
            <a:r>
              <a:rPr lang="en-US" sz="1600" b="1" baseline="30000" dirty="0" smtClean="0"/>
              <a:t>NPT </a:t>
            </a:r>
            <a:r>
              <a:rPr lang="en-US" sz="1600" b="1" baseline="30000" dirty="0"/>
              <a:t>Female Threads at Inlet End </a:t>
            </a:r>
            <a:r>
              <a:rPr lang="en-US" sz="1600" b="1" baseline="30000" dirty="0" smtClean="0"/>
              <a:t>of </a:t>
            </a:r>
            <a:r>
              <a:rPr lang="en-US" sz="1600" b="1" baseline="30000" dirty="0"/>
              <a:t>295SA</a:t>
            </a:r>
            <a:r>
              <a:rPr lang="en-US" sz="1600" baseline="30000" dirty="0"/>
              <a:t> – accepts all 1", 11/</a:t>
            </a:r>
            <a:r>
              <a:rPr lang="en-US" sz="1600" baseline="30000" dirty="0" smtClean="0"/>
              <a:t>4” or </a:t>
            </a:r>
            <a:r>
              <a:rPr lang="en-US" sz="1600" baseline="30000" dirty="0"/>
              <a:t>11/2" male connections.</a:t>
            </a:r>
          </a:p>
          <a:p>
            <a:r>
              <a:rPr lang="en-US" sz="1600" b="1" baseline="30000" dirty="0" smtClean="0"/>
              <a:t>NPT </a:t>
            </a:r>
            <a:r>
              <a:rPr lang="en-US" sz="1600" b="1" baseline="30000" dirty="0"/>
              <a:t>Female Threads At Inlet </a:t>
            </a:r>
            <a:r>
              <a:rPr lang="en-US" sz="1600" b="1" baseline="30000" dirty="0" smtClean="0"/>
              <a:t>End </a:t>
            </a:r>
            <a:r>
              <a:rPr lang="en-US" sz="1600" b="1" baseline="30000" dirty="0"/>
              <a:t>Of 295SAJ</a:t>
            </a:r>
            <a:r>
              <a:rPr lang="en-US" sz="1600" baseline="30000" dirty="0"/>
              <a:t> – accepts </a:t>
            </a:r>
            <a:r>
              <a:rPr lang="en-US" sz="1600" baseline="30000" dirty="0" smtClean="0"/>
              <a:t>all 11</a:t>
            </a:r>
            <a:r>
              <a:rPr lang="en-US" sz="1600" baseline="30000" dirty="0"/>
              <a:t>/2" male connections.</a:t>
            </a:r>
          </a:p>
          <a:p>
            <a:r>
              <a:rPr lang="en-US" sz="1600" b="1" baseline="30000" dirty="0" smtClean="0"/>
              <a:t>Unique </a:t>
            </a:r>
            <a:r>
              <a:rPr lang="en-US" sz="1600" b="1" baseline="30000" dirty="0"/>
              <a:t>Jet Aircraft Spout Design of 295SAJ</a:t>
            </a:r>
            <a:r>
              <a:rPr lang="en-US" sz="1600" baseline="30000" dirty="0"/>
              <a:t> – to help prevent inadvertent fueling of piston engine aircraft with </a:t>
            </a:r>
            <a:r>
              <a:rPr lang="en-US" sz="1600" baseline="30000" dirty="0" smtClean="0"/>
              <a:t>turbine </a:t>
            </a:r>
            <a:r>
              <a:rPr lang="en-US" sz="1600" baseline="30000" dirty="0"/>
              <a:t>fuel. </a:t>
            </a:r>
          </a:p>
          <a:p>
            <a:r>
              <a:rPr lang="en-US" sz="1600" b="1" baseline="30000" dirty="0"/>
              <a:t>Ground Wire Assembly</a:t>
            </a:r>
            <a:r>
              <a:rPr lang="en-US" sz="1600" baseline="30000" dirty="0"/>
              <a:t> – included on </a:t>
            </a:r>
            <a:r>
              <a:rPr lang="en-US" sz="1600" baseline="30000" dirty="0" smtClean="0"/>
              <a:t>all </a:t>
            </a:r>
            <a:r>
              <a:rPr lang="en-US" sz="1600" baseline="30000" dirty="0"/>
              <a:t>aviation nozzles.</a:t>
            </a:r>
          </a:p>
          <a:p>
            <a:r>
              <a:rPr lang="en-US" sz="1600" b="1" baseline="30000" dirty="0"/>
              <a:t>Design working </a:t>
            </a:r>
            <a:r>
              <a:rPr lang="en-US" sz="1600" b="1" baseline="30000" dirty="0" smtClean="0"/>
              <a:t>pressure</a:t>
            </a:r>
            <a:r>
              <a:rPr lang="en-US" sz="1600" baseline="30000" dirty="0" smtClean="0"/>
              <a:t> 50 </a:t>
            </a:r>
            <a:r>
              <a:rPr lang="en-US" sz="1600" baseline="30000" dirty="0"/>
              <a:t>psi (3.45 bar) maximum pressure</a:t>
            </a:r>
            <a:endParaRPr lang="en-US" sz="1600" dirty="0"/>
          </a:p>
        </p:txBody>
      </p:sp>
      <p:sp>
        <p:nvSpPr>
          <p:cNvPr id="11" name="Title 1"/>
          <p:cNvSpPr txBox="1">
            <a:spLocks/>
          </p:cNvSpPr>
          <p:nvPr/>
        </p:nvSpPr>
        <p:spPr bwMode="auto">
          <a:xfrm>
            <a:off x="3048000" y="76200"/>
            <a:ext cx="2819400" cy="608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lnSpc>
                <a:spcPts val="3400"/>
              </a:lnSpc>
              <a:spcBef>
                <a:spcPct val="0"/>
              </a:spcBef>
              <a:spcAft>
                <a:spcPct val="0"/>
              </a:spcAft>
              <a:defRPr sz="3200" b="1" kern="1200">
                <a:solidFill>
                  <a:srgbClr val="0663B5"/>
                </a:solidFill>
                <a:latin typeface="+mj-lt"/>
                <a:ea typeface="ＭＳ Ｐゴシック" pitchFamily="-105" charset="-128"/>
                <a:cs typeface="ＭＳ Ｐゴシック" pitchFamily="-105" charset="-128"/>
              </a:defRPr>
            </a:lvl1pPr>
            <a:lvl2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2pPr>
            <a:lvl3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3pPr>
            <a:lvl4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4pPr>
            <a:lvl5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5pPr>
            <a:lvl6pPr marL="4572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6pPr>
            <a:lvl7pPr marL="9144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7pPr>
            <a:lvl8pPr marL="13716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8pPr>
            <a:lvl9pPr marL="18288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9pPr>
          </a:lstStyle>
          <a:p>
            <a:r>
              <a:rPr lang="en-US" sz="2800" dirty="0" smtClean="0">
                <a:ea typeface="ＭＳ Ｐゴシック" charset="-128"/>
              </a:rPr>
              <a:t>Industrial Nozzles</a:t>
            </a:r>
          </a:p>
        </p:txBody>
      </p:sp>
    </p:spTree>
    <p:extLst>
      <p:ext uri="{BB962C8B-B14F-4D97-AF65-F5344CB8AC3E}">
        <p14:creationId xmlns:p14="http://schemas.microsoft.com/office/powerpoint/2010/main" val="2742000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4430398" y="609600"/>
            <a:ext cx="3788404" cy="9906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000" b="1" baseline="30000" dirty="0"/>
              <a:t>OPW 295AF </a:t>
            </a:r>
            <a:br>
              <a:rPr lang="en-US" sz="3000" b="1" baseline="30000" dirty="0"/>
            </a:br>
            <a:r>
              <a:rPr lang="en-US" sz="3000" b="1" baseline="30000" dirty="0"/>
              <a:t>Aircraft Nozzles</a:t>
            </a:r>
          </a:p>
          <a:p>
            <a:pPr marL="0" indent="0" algn="ctr">
              <a:buNone/>
            </a:pPr>
            <a:r>
              <a:rPr lang="en-US" sz="3000" baseline="30000" dirty="0"/>
              <a:t>For </a:t>
            </a:r>
            <a:r>
              <a:rPr lang="en-US" sz="3000" baseline="30000" dirty="0" smtClean="0"/>
              <a:t>Over Wing </a:t>
            </a:r>
            <a:r>
              <a:rPr lang="en-US" sz="3000" baseline="30000" dirty="0"/>
              <a:t>Aircraft </a:t>
            </a:r>
            <a:r>
              <a:rPr lang="en-US" sz="3000" baseline="30000" dirty="0" smtClean="0"/>
              <a:t>Service</a:t>
            </a:r>
          </a:p>
        </p:txBody>
      </p:sp>
      <p:pic>
        <p:nvPicPr>
          <p:cNvPr id="6" name="Picture 5" descr="295-AF-Nozzle.jpg"/>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52400" y="227967"/>
            <a:ext cx="2775903" cy="5944234"/>
          </a:xfrm>
          <a:prstGeom prst="rect">
            <a:avLst/>
          </a:prstGeom>
        </p:spPr>
      </p:pic>
      <p:sp>
        <p:nvSpPr>
          <p:cNvPr id="7" name="TextBox 6"/>
          <p:cNvSpPr txBox="1"/>
          <p:nvPr/>
        </p:nvSpPr>
        <p:spPr>
          <a:xfrm>
            <a:off x="3651250" y="1663369"/>
            <a:ext cx="5308600" cy="3693319"/>
          </a:xfrm>
          <a:prstGeom prst="rect">
            <a:avLst/>
          </a:prstGeom>
          <a:noFill/>
        </p:spPr>
        <p:txBody>
          <a:bodyPr wrap="square" rtlCol="0">
            <a:spAutoFit/>
          </a:bodyPr>
          <a:lstStyle/>
          <a:p>
            <a:r>
              <a:rPr lang="en-US" sz="1300" b="1" dirty="0" smtClean="0"/>
              <a:t>Aluminum </a:t>
            </a:r>
            <a:r>
              <a:rPr lang="en-US" sz="1300" b="1" dirty="0"/>
              <a:t>Body </a:t>
            </a:r>
            <a:r>
              <a:rPr lang="en-US" sz="1300" dirty="0"/>
              <a:t>– lighter weight, easier to maneuver.</a:t>
            </a:r>
          </a:p>
          <a:p>
            <a:r>
              <a:rPr lang="en-US" sz="1300" b="1" dirty="0" smtClean="0"/>
              <a:t>Dual </a:t>
            </a:r>
            <a:r>
              <a:rPr lang="en-US" sz="1300" b="1" dirty="0"/>
              <a:t>Poppets </a:t>
            </a:r>
            <a:r>
              <a:rPr lang="en-US" sz="1300" dirty="0"/>
              <a:t>– easy-to-open nozzle against high inlet pressures.</a:t>
            </a:r>
          </a:p>
          <a:p>
            <a:r>
              <a:rPr lang="en-US" sz="1300" b="1" dirty="0" smtClean="0"/>
              <a:t>Replaceable </a:t>
            </a:r>
            <a:r>
              <a:rPr lang="en-US" sz="1300" b="1" dirty="0"/>
              <a:t>Lever Guard </a:t>
            </a:r>
            <a:r>
              <a:rPr lang="en-US" sz="1300" dirty="0"/>
              <a:t>– easy, low-cost replacement.</a:t>
            </a:r>
          </a:p>
          <a:p>
            <a:r>
              <a:rPr lang="en-US" sz="1300" b="1" dirty="0" smtClean="0"/>
              <a:t>Right </a:t>
            </a:r>
            <a:r>
              <a:rPr lang="en-US" sz="1300" b="1" dirty="0"/>
              <a:t>Angle Design</a:t>
            </a:r>
            <a:r>
              <a:rPr lang="en-US" sz="1300" dirty="0"/>
              <a:t> – provides larger lever area for better grip and easier control.</a:t>
            </a:r>
          </a:p>
          <a:p>
            <a:r>
              <a:rPr lang="en-US" sz="1300" b="1" dirty="0" smtClean="0"/>
              <a:t>Vinyl</a:t>
            </a:r>
            <a:r>
              <a:rPr lang="en-US" sz="1300" b="1" dirty="0"/>
              <a:t>-Coated Lever </a:t>
            </a:r>
            <a:r>
              <a:rPr lang="en-US" sz="1300" dirty="0"/>
              <a:t>– insulates fingers against cold.</a:t>
            </a:r>
          </a:p>
          <a:p>
            <a:r>
              <a:rPr lang="en-US" sz="1300" b="1" dirty="0" smtClean="0"/>
              <a:t>100 </a:t>
            </a:r>
            <a:r>
              <a:rPr lang="en-US" sz="1300" b="1" dirty="0"/>
              <a:t>Mesh Strainer </a:t>
            </a:r>
            <a:r>
              <a:rPr lang="en-US" sz="1300" dirty="0"/>
              <a:t>– prevents foreign matter from entering fuel tank; easy to remove and clean.</a:t>
            </a:r>
          </a:p>
          <a:p>
            <a:r>
              <a:rPr lang="en-US" sz="1300" b="1" dirty="0" smtClean="0"/>
              <a:t>Dust </a:t>
            </a:r>
            <a:r>
              <a:rPr lang="en-US" sz="1300" b="1" dirty="0"/>
              <a:t>Cap </a:t>
            </a:r>
            <a:r>
              <a:rPr lang="en-US" sz="1300" dirty="0"/>
              <a:t>– keeps spout free from dirt and stops fuel </a:t>
            </a:r>
            <a:r>
              <a:rPr lang="en-US" sz="1300" dirty="0" err="1"/>
              <a:t>drippage</a:t>
            </a:r>
            <a:r>
              <a:rPr lang="en-US" sz="1300" dirty="0"/>
              <a:t> when connected.</a:t>
            </a:r>
          </a:p>
          <a:p>
            <a:r>
              <a:rPr lang="en-US" sz="1300" b="1" dirty="0" smtClean="0"/>
              <a:t>Spout </a:t>
            </a:r>
            <a:r>
              <a:rPr lang="en-US" sz="1300" b="1" dirty="0"/>
              <a:t>Protector Ring</a:t>
            </a:r>
            <a:r>
              <a:rPr lang="en-US" sz="1300" dirty="0"/>
              <a:t> – to protect aircraft tanks and wing surface; adjustable. Furnished as standard.</a:t>
            </a:r>
          </a:p>
          <a:p>
            <a:r>
              <a:rPr lang="en-US" sz="1300" b="1" dirty="0" smtClean="0"/>
              <a:t>Special </a:t>
            </a:r>
            <a:r>
              <a:rPr lang="en-US" sz="1300" b="1" dirty="0"/>
              <a:t>Heavy-Duty Spout</a:t>
            </a:r>
            <a:r>
              <a:rPr lang="en-US" sz="1300" dirty="0"/>
              <a:t> – knurled to facilitate daily strainer service.</a:t>
            </a:r>
          </a:p>
          <a:p>
            <a:r>
              <a:rPr lang="en-US" sz="1300" b="1" dirty="0" smtClean="0"/>
              <a:t>NPT </a:t>
            </a:r>
            <a:r>
              <a:rPr lang="en-US" sz="1300" b="1" dirty="0"/>
              <a:t>Female Threads at Inlet End </a:t>
            </a:r>
            <a:r>
              <a:rPr lang="en-US" sz="1300" dirty="0"/>
              <a:t>- standard pipe threads all 11/2" male connections.</a:t>
            </a:r>
          </a:p>
          <a:p>
            <a:r>
              <a:rPr lang="en-US" sz="1300" b="1" dirty="0" smtClean="0"/>
              <a:t>Static </a:t>
            </a:r>
            <a:r>
              <a:rPr lang="en-US" sz="1300" b="1" dirty="0"/>
              <a:t>Ground Wire </a:t>
            </a:r>
            <a:r>
              <a:rPr lang="en-US" sz="1300" dirty="0"/>
              <a:t>– with air force plug meets MS 25384-5.</a:t>
            </a:r>
          </a:p>
          <a:p>
            <a:r>
              <a:rPr lang="en-US" sz="1300" b="1" dirty="0" smtClean="0"/>
              <a:t>Dash</a:t>
            </a:r>
            <a:r>
              <a:rPr lang="en-US" sz="1300" b="1" dirty="0"/>
              <a:t>-Pot Action</a:t>
            </a:r>
            <a:r>
              <a:rPr lang="en-US" sz="1300" dirty="0"/>
              <a:t> – for smoother closing action and reduced line shock.</a:t>
            </a:r>
          </a:p>
          <a:p>
            <a:r>
              <a:rPr lang="en-US" sz="1300" b="1" dirty="0"/>
              <a:t>Design working </a:t>
            </a:r>
            <a:r>
              <a:rPr lang="en-US" sz="1300" b="1" dirty="0" smtClean="0"/>
              <a:t>pressure </a:t>
            </a:r>
            <a:r>
              <a:rPr lang="en-US" sz="1300" dirty="0" smtClean="0"/>
              <a:t>50 </a:t>
            </a:r>
            <a:r>
              <a:rPr lang="en-US" sz="1300" dirty="0"/>
              <a:t>psi (3.45 bar) maximum pressure</a:t>
            </a:r>
          </a:p>
        </p:txBody>
      </p:sp>
      <p:sp>
        <p:nvSpPr>
          <p:cNvPr id="5" name="Title 1"/>
          <p:cNvSpPr txBox="1">
            <a:spLocks/>
          </p:cNvSpPr>
          <p:nvPr/>
        </p:nvSpPr>
        <p:spPr bwMode="auto">
          <a:xfrm>
            <a:off x="3048000" y="76200"/>
            <a:ext cx="2819400" cy="608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lnSpc>
                <a:spcPts val="3400"/>
              </a:lnSpc>
              <a:spcBef>
                <a:spcPct val="0"/>
              </a:spcBef>
              <a:spcAft>
                <a:spcPct val="0"/>
              </a:spcAft>
              <a:defRPr sz="3200" b="1" kern="1200">
                <a:solidFill>
                  <a:srgbClr val="0663B5"/>
                </a:solidFill>
                <a:latin typeface="+mj-lt"/>
                <a:ea typeface="ＭＳ Ｐゴシック" pitchFamily="-105" charset="-128"/>
                <a:cs typeface="ＭＳ Ｐゴシック" pitchFamily="-105" charset="-128"/>
              </a:defRPr>
            </a:lvl1pPr>
            <a:lvl2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2pPr>
            <a:lvl3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3pPr>
            <a:lvl4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4pPr>
            <a:lvl5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5pPr>
            <a:lvl6pPr marL="4572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6pPr>
            <a:lvl7pPr marL="9144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7pPr>
            <a:lvl8pPr marL="13716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8pPr>
            <a:lvl9pPr marL="18288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9pPr>
          </a:lstStyle>
          <a:p>
            <a:r>
              <a:rPr lang="en-US" sz="2800" dirty="0" smtClean="0">
                <a:ea typeface="ＭＳ Ｐゴシック" charset="-128"/>
              </a:rPr>
              <a:t>Industrial Nozzles</a:t>
            </a:r>
          </a:p>
        </p:txBody>
      </p:sp>
    </p:spTree>
    <p:extLst>
      <p:ext uri="{BB962C8B-B14F-4D97-AF65-F5344CB8AC3E}">
        <p14:creationId xmlns:p14="http://schemas.microsoft.com/office/powerpoint/2010/main" val="777706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4347848" y="1619174"/>
            <a:ext cx="4269102" cy="1085519"/>
          </a:xfrm>
          <a:prstGeom prst="rect">
            <a:avLst/>
          </a:prstGeom>
        </p:spPr>
        <p:txBody>
          <a:bodyPr vert="horz" lIns="91440" tIns="45720" rIns="91440" bIns="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3000" baseline="30000" dirty="0"/>
          </a:p>
        </p:txBody>
      </p:sp>
      <p:sp>
        <p:nvSpPr>
          <p:cNvPr id="5" name="Rectangle 4"/>
          <p:cNvSpPr/>
          <p:nvPr/>
        </p:nvSpPr>
        <p:spPr>
          <a:xfrm>
            <a:off x="5473700" y="702911"/>
            <a:ext cx="3384550" cy="2657137"/>
          </a:xfrm>
          <a:prstGeom prst="rect">
            <a:avLst/>
          </a:prstGeom>
        </p:spPr>
        <p:txBody>
          <a:bodyPr wrap="square">
            <a:spAutoFit/>
          </a:bodyPr>
          <a:lstStyle/>
          <a:p>
            <a:pPr algn="ctr"/>
            <a:r>
              <a:rPr lang="en-US" sz="2000" b="1" dirty="0"/>
              <a:t>OPW RF-400 Manual </a:t>
            </a:r>
            <a:r>
              <a:rPr lang="en-US" sz="2000" b="1" dirty="0" smtClean="0"/>
              <a:t/>
            </a:r>
            <a:br>
              <a:rPr lang="en-US" sz="2000" b="1" dirty="0" smtClean="0"/>
            </a:br>
            <a:r>
              <a:rPr lang="en-US" sz="2000" b="1" dirty="0" smtClean="0"/>
              <a:t>Utility </a:t>
            </a:r>
            <a:r>
              <a:rPr lang="en-US" sz="2000" b="1" dirty="0"/>
              <a:t>Farm </a:t>
            </a:r>
            <a:r>
              <a:rPr lang="en-US" sz="2000" b="1" dirty="0" smtClean="0"/>
              <a:t>Nozzle</a:t>
            </a:r>
          </a:p>
          <a:p>
            <a:pPr algn="ctr"/>
            <a:endParaRPr lang="en-US" sz="2000" b="1" dirty="0" smtClean="0"/>
          </a:p>
          <a:p>
            <a:pPr algn="ctr"/>
            <a:r>
              <a:rPr lang="en-US" sz="2000" baseline="30000" dirty="0"/>
              <a:t>For General Utility Farm Usage</a:t>
            </a:r>
          </a:p>
          <a:p>
            <a:pPr algn="ctr"/>
            <a:r>
              <a:rPr lang="en-US" sz="2000" baseline="30000" dirty="0"/>
              <a:t>The OPW RF400 nozzle is designed for use in non retail, commercial, industrial and agriculture use where an automatic nozzle is not needed.</a:t>
            </a:r>
          </a:p>
          <a:p>
            <a:pPr algn="ctr"/>
            <a:endParaRPr lang="en-US" sz="2000" b="1" dirty="0"/>
          </a:p>
          <a:p>
            <a:pPr algn="ctr"/>
            <a:endParaRPr lang="en-US" sz="2000" b="1" dirty="0"/>
          </a:p>
        </p:txBody>
      </p:sp>
      <p:pic>
        <p:nvPicPr>
          <p:cNvPr id="6" name="Picture 5" descr="RF400-Nozzl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450" y="1031129"/>
            <a:ext cx="4775672" cy="3800813"/>
          </a:xfrm>
          <a:prstGeom prst="rect">
            <a:avLst/>
          </a:prstGeom>
        </p:spPr>
      </p:pic>
      <p:sp>
        <p:nvSpPr>
          <p:cNvPr id="2" name="TextBox 1"/>
          <p:cNvSpPr txBox="1"/>
          <p:nvPr/>
        </p:nvSpPr>
        <p:spPr>
          <a:xfrm>
            <a:off x="2743200" y="3936593"/>
            <a:ext cx="5695950" cy="892552"/>
          </a:xfrm>
          <a:prstGeom prst="rect">
            <a:avLst/>
          </a:prstGeom>
          <a:noFill/>
        </p:spPr>
        <p:txBody>
          <a:bodyPr wrap="square" rtlCol="0">
            <a:spAutoFit/>
          </a:bodyPr>
          <a:lstStyle/>
          <a:p>
            <a:r>
              <a:rPr lang="en-US" sz="1300" dirty="0"/>
              <a:t>UL listed for use in gasoline, diesel </a:t>
            </a:r>
            <a:r>
              <a:rPr lang="en-US" sz="1300" dirty="0" smtClean="0"/>
              <a:t>and up </a:t>
            </a:r>
            <a:r>
              <a:rPr lang="en-US" sz="1300" dirty="0"/>
              <a:t>to 10% ethanol blends.  </a:t>
            </a:r>
          </a:p>
          <a:p>
            <a:r>
              <a:rPr lang="en-US" sz="1300" b="1" dirty="0" smtClean="0"/>
              <a:t>Manual </a:t>
            </a:r>
            <a:r>
              <a:rPr lang="en-US" sz="1300" b="1" dirty="0"/>
              <a:t>Nozzle </a:t>
            </a:r>
            <a:r>
              <a:rPr lang="en-US" sz="1300" dirty="0"/>
              <a:t>– no automatic shut-off.</a:t>
            </a:r>
          </a:p>
          <a:p>
            <a:r>
              <a:rPr lang="en-US" sz="1300" dirty="0"/>
              <a:t>Built in hanger for quick use in field.</a:t>
            </a:r>
          </a:p>
          <a:p>
            <a:r>
              <a:rPr lang="en-US" sz="1300" b="1" dirty="0"/>
              <a:t>Design working pressure </a:t>
            </a:r>
            <a:r>
              <a:rPr lang="en-US" sz="1300" dirty="0"/>
              <a:t>50 psi (3.45 bar) maximum pressure</a:t>
            </a:r>
          </a:p>
        </p:txBody>
      </p:sp>
      <p:sp>
        <p:nvSpPr>
          <p:cNvPr id="7" name="Title 1"/>
          <p:cNvSpPr txBox="1">
            <a:spLocks/>
          </p:cNvSpPr>
          <p:nvPr/>
        </p:nvSpPr>
        <p:spPr bwMode="auto">
          <a:xfrm>
            <a:off x="3048000" y="76200"/>
            <a:ext cx="2819400" cy="608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lnSpc>
                <a:spcPts val="3400"/>
              </a:lnSpc>
              <a:spcBef>
                <a:spcPct val="0"/>
              </a:spcBef>
              <a:spcAft>
                <a:spcPct val="0"/>
              </a:spcAft>
              <a:defRPr sz="3200" b="1" kern="1200">
                <a:solidFill>
                  <a:srgbClr val="0663B5"/>
                </a:solidFill>
                <a:latin typeface="+mj-lt"/>
                <a:ea typeface="ＭＳ Ｐゴシック" pitchFamily="-105" charset="-128"/>
                <a:cs typeface="ＭＳ Ｐゴシック" pitchFamily="-105" charset="-128"/>
              </a:defRPr>
            </a:lvl1pPr>
            <a:lvl2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2pPr>
            <a:lvl3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3pPr>
            <a:lvl4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4pPr>
            <a:lvl5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5pPr>
            <a:lvl6pPr marL="4572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6pPr>
            <a:lvl7pPr marL="9144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7pPr>
            <a:lvl8pPr marL="13716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8pPr>
            <a:lvl9pPr marL="18288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9pPr>
          </a:lstStyle>
          <a:p>
            <a:r>
              <a:rPr lang="en-US" sz="2800" dirty="0" smtClean="0">
                <a:ea typeface="ＭＳ Ｐゴシック" charset="-128"/>
              </a:rPr>
              <a:t>Industrial Nozzles</a:t>
            </a:r>
          </a:p>
        </p:txBody>
      </p:sp>
    </p:spTree>
    <p:extLst>
      <p:ext uri="{BB962C8B-B14F-4D97-AF65-F5344CB8AC3E}">
        <p14:creationId xmlns:p14="http://schemas.microsoft.com/office/powerpoint/2010/main" val="999273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C5C3954-3372-4D52-84D4-642B22E65098}" type="slidenum">
              <a:rPr lang="en-US" smtClean="0"/>
              <a:pPr>
                <a:defRPr/>
              </a:pPr>
              <a:t>58</a:t>
            </a:fld>
            <a:endParaRPr lang="en-US"/>
          </a:p>
        </p:txBody>
      </p:sp>
      <p:sp>
        <p:nvSpPr>
          <p:cNvPr id="4" name="Title 1"/>
          <p:cNvSpPr txBox="1">
            <a:spLocks/>
          </p:cNvSpPr>
          <p:nvPr/>
        </p:nvSpPr>
        <p:spPr bwMode="auto">
          <a:xfrm>
            <a:off x="2209800" y="197922"/>
            <a:ext cx="4495800" cy="608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457200" rtl="0" eaLnBrk="0" fontAlgn="base" hangingPunct="0">
              <a:lnSpc>
                <a:spcPts val="3400"/>
              </a:lnSpc>
              <a:spcBef>
                <a:spcPct val="0"/>
              </a:spcBef>
              <a:spcAft>
                <a:spcPct val="0"/>
              </a:spcAft>
              <a:defRPr sz="3200" b="1" kern="1200">
                <a:solidFill>
                  <a:srgbClr val="0663B5"/>
                </a:solidFill>
                <a:latin typeface="+mj-lt"/>
                <a:ea typeface="ＭＳ Ｐゴシック" pitchFamily="-105" charset="-128"/>
                <a:cs typeface="ＭＳ Ｐゴシック" pitchFamily="-105" charset="-128"/>
              </a:defRPr>
            </a:lvl1pPr>
            <a:lvl2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2pPr>
            <a:lvl3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3pPr>
            <a:lvl4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4pPr>
            <a:lvl5pPr algn="l" defTabSz="457200" rtl="0" eaLnBrk="0" fontAlgn="base" hangingPunct="0">
              <a:lnSpc>
                <a:spcPts val="3400"/>
              </a:lnSpc>
              <a:spcBef>
                <a:spcPct val="0"/>
              </a:spcBef>
              <a:spcAft>
                <a:spcPct val="0"/>
              </a:spcAft>
              <a:defRPr sz="3200" b="1">
                <a:solidFill>
                  <a:srgbClr val="0663B5"/>
                </a:solidFill>
                <a:latin typeface="Calibri" pitchFamily="-105" charset="0"/>
                <a:ea typeface="ＭＳ Ｐゴシック" pitchFamily="-105" charset="-128"/>
                <a:cs typeface="ＭＳ Ｐゴシック" pitchFamily="-105" charset="-128"/>
              </a:defRPr>
            </a:lvl5pPr>
            <a:lvl6pPr marL="4572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6pPr>
            <a:lvl7pPr marL="9144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7pPr>
            <a:lvl8pPr marL="13716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8pPr>
            <a:lvl9pPr marL="1828800" algn="ctr" defTabSz="457200" rtl="0" fontAlgn="base">
              <a:spcBef>
                <a:spcPct val="0"/>
              </a:spcBef>
              <a:spcAft>
                <a:spcPct val="0"/>
              </a:spcAft>
              <a:defRPr sz="4400" b="1">
                <a:solidFill>
                  <a:srgbClr val="0663B5"/>
                </a:solidFill>
                <a:latin typeface="Calibri" pitchFamily="-105" charset="0"/>
                <a:ea typeface="ＭＳ Ｐゴシック" pitchFamily="-105" charset="-128"/>
                <a:cs typeface="ＭＳ Ｐゴシック" pitchFamily="-105" charset="-128"/>
              </a:defRPr>
            </a:lvl9pPr>
          </a:lstStyle>
          <a:p>
            <a:r>
              <a:rPr lang="en-US" sz="2800" dirty="0" smtClean="0">
                <a:ea typeface="ＭＳ Ｐゴシック" charset="-128"/>
              </a:rPr>
              <a:t>Industrial Nozzle Accessories</a:t>
            </a:r>
          </a:p>
        </p:txBody>
      </p:sp>
      <p:pic>
        <p:nvPicPr>
          <p:cNvPr id="54275" name="Picture 3" descr="H:\Product Manager\Industrial Products\Photo Gallery\190-grd-wir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11776" y="4673109"/>
            <a:ext cx="2430255" cy="1099965"/>
          </a:xfrm>
          <a:prstGeom prst="rect">
            <a:avLst/>
          </a:prstGeom>
          <a:noFill/>
          <a:extLst>
            <a:ext uri="{909E8E84-426E-40DD-AFC4-6F175D3DCCD1}">
              <a14:hiddenFill xmlns:a14="http://schemas.microsoft.com/office/drawing/2010/main">
                <a:solidFill>
                  <a:srgbClr val="FFFFFF"/>
                </a:solidFill>
              </a14:hiddenFill>
            </a:ext>
          </a:extLst>
        </p:spPr>
      </p:pic>
      <p:pic>
        <p:nvPicPr>
          <p:cNvPr id="54276" name="Picture 4" descr="H:\Product Manager\Industrial Products\Photo Gallery\296CA-Protective-Cap.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88717" y="1930953"/>
            <a:ext cx="2190571" cy="1884362"/>
          </a:xfrm>
          <a:prstGeom prst="rect">
            <a:avLst/>
          </a:prstGeom>
          <a:noFill/>
          <a:extLst>
            <a:ext uri="{909E8E84-426E-40DD-AFC4-6F175D3DCCD1}">
              <a14:hiddenFill xmlns:a14="http://schemas.microsoft.com/office/drawing/2010/main">
                <a:solidFill>
                  <a:srgbClr val="FFFFFF"/>
                </a:solidFill>
              </a14:hiddenFill>
            </a:ext>
          </a:extLst>
        </p:spPr>
      </p:pic>
      <p:pic>
        <p:nvPicPr>
          <p:cNvPr id="54277" name="Picture 5" descr="H:\Product Manager\Industrial Products\Photo Gallery\297S-9060-Replacement-Spout.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5638800" y="1954912"/>
            <a:ext cx="3505200" cy="721543"/>
          </a:xfrm>
          <a:prstGeom prst="rect">
            <a:avLst/>
          </a:prstGeom>
          <a:noFill/>
          <a:extLst>
            <a:ext uri="{909E8E84-426E-40DD-AFC4-6F175D3DCCD1}">
              <a14:hiddenFill xmlns:a14="http://schemas.microsoft.com/office/drawing/2010/main">
                <a:solidFill>
                  <a:srgbClr val="FFFFFF"/>
                </a:solidFill>
              </a14:hiddenFill>
            </a:ext>
          </a:extLst>
        </p:spPr>
      </p:pic>
      <p:pic>
        <p:nvPicPr>
          <p:cNvPr id="54278" name="Picture 6" descr="H:\Product Manager\Industrial Products\Photo Gallery\297SA-9060-Replacement-Spout.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400000">
            <a:off x="6739218" y="1870281"/>
            <a:ext cx="3193039" cy="1064346"/>
          </a:xfrm>
          <a:prstGeom prst="rect">
            <a:avLst/>
          </a:prstGeom>
          <a:noFill/>
          <a:extLst>
            <a:ext uri="{909E8E84-426E-40DD-AFC4-6F175D3DCCD1}">
              <a14:hiddenFill xmlns:a14="http://schemas.microsoft.com/office/drawing/2010/main">
                <a:solidFill>
                  <a:srgbClr val="FFFFFF"/>
                </a:solidFill>
              </a14:hiddenFill>
            </a:ext>
          </a:extLst>
        </p:spPr>
      </p:pic>
      <p:pic>
        <p:nvPicPr>
          <p:cNvPr id="54279" name="Picture 7" descr="H:\Product Manager\Industrial Products\Photo Gallery\696J-Replacement-Spout.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66840" y="1539783"/>
            <a:ext cx="1012849" cy="2555082"/>
          </a:xfrm>
          <a:prstGeom prst="rect">
            <a:avLst/>
          </a:prstGeom>
          <a:noFill/>
          <a:extLst>
            <a:ext uri="{909E8E84-426E-40DD-AFC4-6F175D3DCCD1}">
              <a14:hiddenFill xmlns:a14="http://schemas.microsoft.com/office/drawing/2010/main">
                <a:solidFill>
                  <a:srgbClr val="FFFFFF"/>
                </a:solidFill>
              </a14:hiddenFill>
            </a:ext>
          </a:extLst>
        </p:spPr>
      </p:pic>
      <p:pic>
        <p:nvPicPr>
          <p:cNvPr id="54280" name="Picture 8" descr="H:\Product Manager\Industrial Products\Photo Gallery\25-Hose-Swivel.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5400000">
            <a:off x="496990" y="1813260"/>
            <a:ext cx="1063110" cy="1652691"/>
          </a:xfrm>
          <a:prstGeom prst="rect">
            <a:avLst/>
          </a:prstGeom>
          <a:noFill/>
          <a:extLst>
            <a:ext uri="{909E8E84-426E-40DD-AFC4-6F175D3DCCD1}">
              <a14:hiddenFill xmlns:a14="http://schemas.microsoft.com/office/drawing/2010/main">
                <a:solidFill>
                  <a:srgbClr val="FFFFFF"/>
                </a:solidFill>
              </a14:hiddenFill>
            </a:ext>
          </a:extLst>
        </p:spPr>
      </p:pic>
      <p:pic>
        <p:nvPicPr>
          <p:cNvPr id="54281" name="Picture 9" descr="H:\Product Manager\Industrial Products\Photo Gallery\36S-Hose-Swivel.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02199" y="4674043"/>
            <a:ext cx="2054507" cy="1277678"/>
          </a:xfrm>
          <a:prstGeom prst="rect">
            <a:avLst/>
          </a:prstGeom>
          <a:noFill/>
          <a:extLst>
            <a:ext uri="{909E8E84-426E-40DD-AFC4-6F175D3DCCD1}">
              <a14:hiddenFill xmlns:a14="http://schemas.microsoft.com/office/drawing/2010/main">
                <a:solidFill>
                  <a:srgbClr val="FFFFFF"/>
                </a:solidFill>
              </a14:hiddenFill>
            </a:ext>
          </a:extLst>
        </p:spPr>
      </p:pic>
      <p:pic>
        <p:nvPicPr>
          <p:cNvPr id="54282" name="Picture 10" descr="H:\Product Manager\Industrial Products\Photo Gallery\66SP-5150 Breakaway.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5400000">
            <a:off x="1000680" y="171972"/>
            <a:ext cx="764829" cy="2226604"/>
          </a:xfrm>
          <a:prstGeom prst="rect">
            <a:avLst/>
          </a:prstGeom>
          <a:noFill/>
          <a:extLst>
            <a:ext uri="{909E8E84-426E-40DD-AFC4-6F175D3DCCD1}">
              <a14:hiddenFill xmlns:a14="http://schemas.microsoft.com/office/drawing/2010/main">
                <a:solidFill>
                  <a:srgbClr val="FFFFFF"/>
                </a:solidFill>
              </a14:hiddenFill>
            </a:ext>
          </a:extLst>
        </p:spPr>
      </p:pic>
      <p:pic>
        <p:nvPicPr>
          <p:cNvPr id="54283" name="Picture 11" descr="H:\Product Manager\Industrial Products\Photo Gallery\66SP-5200-Breakaway.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rot="5400000">
            <a:off x="1047236" y="2796374"/>
            <a:ext cx="936965" cy="2027251"/>
          </a:xfrm>
          <a:prstGeom prst="rect">
            <a:avLst/>
          </a:prstGeom>
          <a:noFill/>
          <a:extLst>
            <a:ext uri="{909E8E84-426E-40DD-AFC4-6F175D3DCCD1}">
              <a14:hiddenFill xmlns:a14="http://schemas.microsoft.com/office/drawing/2010/main">
                <a:solidFill>
                  <a:srgbClr val="FFFFFF"/>
                </a:solidFill>
              </a14:hiddenFill>
            </a:ext>
          </a:extLst>
        </p:spPr>
      </p:pic>
      <p:pic>
        <p:nvPicPr>
          <p:cNvPr id="49154" name="Picture 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917297" y="3960779"/>
            <a:ext cx="1893887" cy="196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143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ChangeArrowheads="1"/>
          </p:cNvSpPr>
          <p:nvPr/>
        </p:nvSpPr>
        <p:spPr bwMode="auto">
          <a:xfrm>
            <a:off x="457200" y="2133600"/>
            <a:ext cx="46482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a:latin typeface="+mn-lt"/>
              </a:rPr>
              <a:t>Effective May 1, 2010 all new OPW 12VW</a:t>
            </a:r>
          </a:p>
          <a:p>
            <a:r>
              <a:rPr lang="en-US" dirty="0">
                <a:latin typeface="+mn-lt"/>
              </a:rPr>
              <a:t>series vapor recovery nozzles beginning in</a:t>
            </a:r>
          </a:p>
          <a:p>
            <a:r>
              <a:rPr lang="en-US" dirty="0">
                <a:latin typeface="+mn-lt"/>
              </a:rPr>
              <a:t>serial number 500000 and greater come</a:t>
            </a:r>
          </a:p>
          <a:p>
            <a:r>
              <a:rPr lang="en-US" dirty="0">
                <a:latin typeface="+mn-lt"/>
              </a:rPr>
              <a:t>standard with a special </a:t>
            </a:r>
            <a:r>
              <a:rPr lang="en-US" b="1" dirty="0">
                <a:latin typeface="+mn-lt"/>
              </a:rPr>
              <a:t>2Year Enhanced</a:t>
            </a:r>
          </a:p>
          <a:p>
            <a:r>
              <a:rPr lang="en-US" b="1" dirty="0">
                <a:latin typeface="+mn-lt"/>
              </a:rPr>
              <a:t>Warranty</a:t>
            </a:r>
            <a:r>
              <a:rPr lang="en-US" dirty="0">
                <a:latin typeface="+mn-lt"/>
              </a:rPr>
              <a:t>*.</a:t>
            </a:r>
          </a:p>
          <a:p>
            <a:endParaRPr lang="en-US" dirty="0">
              <a:latin typeface="+mn-lt"/>
            </a:endParaRPr>
          </a:p>
          <a:p>
            <a:r>
              <a:rPr lang="en-US" dirty="0">
                <a:latin typeface="+mn-lt"/>
              </a:rPr>
              <a:t>This special warranty offer is designed to</a:t>
            </a:r>
          </a:p>
          <a:p>
            <a:r>
              <a:rPr lang="en-US" dirty="0">
                <a:latin typeface="+mn-lt"/>
              </a:rPr>
              <a:t>reinforce our commitment to quality and to</a:t>
            </a:r>
          </a:p>
          <a:p>
            <a:r>
              <a:rPr lang="en-US" dirty="0">
                <a:latin typeface="+mn-lt"/>
              </a:rPr>
              <a:t>stand behind what we know is the best built vacuum assist nozzle in the business.</a:t>
            </a:r>
          </a:p>
        </p:txBody>
      </p:sp>
      <p:pic>
        <p:nvPicPr>
          <p:cNvPr id="7173"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76800" y="1143000"/>
            <a:ext cx="40386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4" name="Rectangle 6"/>
          <p:cNvSpPr>
            <a:spLocks noChangeArrowheads="1"/>
          </p:cNvSpPr>
          <p:nvPr/>
        </p:nvSpPr>
        <p:spPr bwMode="auto">
          <a:xfrm>
            <a:off x="609600" y="388203"/>
            <a:ext cx="7467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dirty="0">
                <a:latin typeface="+mn-lt"/>
              </a:rPr>
              <a:t>OPW ANNOUNCES ENHANCED PRODUCT WARRANTY ON</a:t>
            </a:r>
          </a:p>
          <a:p>
            <a:pPr algn="ctr"/>
            <a:r>
              <a:rPr lang="en-US" sz="2400" b="1" dirty="0">
                <a:latin typeface="+mn-lt"/>
              </a:rPr>
              <a:t>12VW SERIES VAPOR RECOVERY NOZZLES</a:t>
            </a:r>
          </a:p>
        </p:txBody>
      </p:sp>
      <p:sp>
        <p:nvSpPr>
          <p:cNvPr id="7175" name="Text Box 7"/>
          <p:cNvSpPr txBox="1">
            <a:spLocks noChangeArrowheads="1"/>
          </p:cNvSpPr>
          <p:nvPr/>
        </p:nvSpPr>
        <p:spPr bwMode="auto">
          <a:xfrm>
            <a:off x="7010400" y="4267200"/>
            <a:ext cx="2362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latin typeface="+mn-lt"/>
              </a:rPr>
              <a:t>Two Piece Hand Warmer</a:t>
            </a:r>
          </a:p>
        </p:txBody>
      </p:sp>
      <p:sp>
        <p:nvSpPr>
          <p:cNvPr id="7177" name="Line 9"/>
          <p:cNvSpPr>
            <a:spLocks noChangeShapeType="1"/>
          </p:cNvSpPr>
          <p:nvPr/>
        </p:nvSpPr>
        <p:spPr bwMode="auto">
          <a:xfrm flipH="1" flipV="1">
            <a:off x="5715000" y="4054475"/>
            <a:ext cx="1219200" cy="533400"/>
          </a:xfrm>
          <a:prstGeom prst="line">
            <a:avLst/>
          </a:prstGeom>
          <a:noFill/>
          <a:ln w="41275">
            <a:solidFill>
              <a:schemeClr val="bg1"/>
            </a:solidFill>
            <a:round/>
            <a:headEnd/>
            <a:tailEnd type="triangle" w="med" len="med"/>
          </a:ln>
          <a:effectLst>
            <a:glow rad="50800">
              <a:schemeClr val="tx1"/>
            </a:glow>
            <a:softEdge rad="0"/>
          </a:effectLst>
          <a:extLst>
            <a:ext uri="{909E8E84-426E-40DD-AFC4-6F175D3DCCD1}">
              <a14:hiddenFill xmlns:a14="http://schemas.microsoft.com/office/drawing/2010/main">
                <a:noFill/>
              </a14:hiddenFill>
            </a:ext>
          </a:extLst>
        </p:spPr>
        <p:txBody>
          <a:bodyPr/>
          <a:lstStyle/>
          <a:p>
            <a:endParaRPr lang="en-US"/>
          </a:p>
        </p:txBody>
      </p:sp>
      <p:sp>
        <p:nvSpPr>
          <p:cNvPr id="2" name="Slide Number Placeholder 1"/>
          <p:cNvSpPr>
            <a:spLocks noGrp="1"/>
          </p:cNvSpPr>
          <p:nvPr>
            <p:ph type="sldNum" sz="quarter" idx="12"/>
          </p:nvPr>
        </p:nvSpPr>
        <p:spPr/>
        <p:txBody>
          <a:bodyPr/>
          <a:lstStyle/>
          <a:p>
            <a:pPr>
              <a:defRPr/>
            </a:pPr>
            <a:fld id="{AC259B9D-EEE7-4602-A228-C5FC78849C7C}" type="slidenum">
              <a:rPr lang="en-US" smtClean="0"/>
              <a:pPr>
                <a:defRPr/>
              </a:pPr>
              <a:t>5</a:t>
            </a:fld>
            <a:endParaRPr lang="en-US"/>
          </a:p>
        </p:txBody>
      </p:sp>
      <p:sp>
        <p:nvSpPr>
          <p:cNvPr id="10" name="Line 9"/>
          <p:cNvSpPr>
            <a:spLocks noChangeShapeType="1"/>
          </p:cNvSpPr>
          <p:nvPr/>
        </p:nvSpPr>
        <p:spPr bwMode="auto">
          <a:xfrm flipH="1" flipV="1">
            <a:off x="6831842" y="3306170"/>
            <a:ext cx="635758" cy="961030"/>
          </a:xfrm>
          <a:prstGeom prst="line">
            <a:avLst/>
          </a:prstGeom>
          <a:noFill/>
          <a:ln w="41275">
            <a:solidFill>
              <a:schemeClr val="bg1"/>
            </a:solidFill>
            <a:round/>
            <a:headEnd/>
            <a:tailEnd type="triangle" w="med" len="med"/>
          </a:ln>
          <a:effectLst>
            <a:glow rad="50800">
              <a:schemeClr val="tx1"/>
            </a:glow>
            <a:softEdge rad="0"/>
          </a:effectLst>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297164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en-US" smtClean="0"/>
              <a:t>Vapor Recovery – Vacuum-Assist Nozzles</a:t>
            </a:r>
          </a:p>
        </p:txBody>
      </p:sp>
      <p:graphicFrame>
        <p:nvGraphicFramePr>
          <p:cNvPr id="4102" name="Object 8"/>
          <p:cNvGraphicFramePr>
            <a:graphicFrameLocks noGrp="1" noChangeAspect="1"/>
          </p:cNvGraphicFramePr>
          <p:nvPr>
            <p:ph sz="half" idx="2"/>
            <p:extLst>
              <p:ext uri="{D42A27DB-BD31-4B8C-83A1-F6EECF244321}">
                <p14:modId xmlns:p14="http://schemas.microsoft.com/office/powerpoint/2010/main" val="1809584909"/>
              </p:ext>
            </p:extLst>
          </p:nvPr>
        </p:nvGraphicFramePr>
        <p:xfrm>
          <a:off x="6915317" y="653669"/>
          <a:ext cx="1526349" cy="1179892"/>
        </p:xfrm>
        <a:graphic>
          <a:graphicData uri="http://schemas.openxmlformats.org/presentationml/2006/ole">
            <mc:AlternateContent xmlns:mc="http://schemas.openxmlformats.org/markup-compatibility/2006">
              <mc:Choice xmlns:v="urn:schemas-microsoft-com:vml" Requires="v">
                <p:oleObj spid="_x0000_s77846" r:id="rId3" imgW="2010056" imgH="1552792" progId="">
                  <p:embed/>
                </p:oleObj>
              </mc:Choice>
              <mc:Fallback>
                <p:oleObj r:id="rId3" imgW="2010056" imgH="155279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5317" y="653669"/>
                        <a:ext cx="1526349" cy="1179892"/>
                      </a:xfrm>
                      <a:prstGeom prst="rect">
                        <a:avLst/>
                      </a:prstGeom>
                      <a:noFill/>
                      <a:ln>
                        <a:noFill/>
                      </a:ln>
                      <a:effectLs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3004FB8A-F87A-42A1-B2C8-25C14CB59B1E}" type="slidenum">
              <a:rPr lang="en-US" smtClean="0"/>
              <a:pPr>
                <a:defRPr/>
              </a:pPr>
              <a:t>6</a:t>
            </a:fld>
            <a:endParaRPr lang="en-US"/>
          </a:p>
        </p:txBody>
      </p:sp>
      <p:pic>
        <p:nvPicPr>
          <p:cNvPr id="4101"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19630" y="685799"/>
            <a:ext cx="1614570" cy="112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1072022" y="1820284"/>
            <a:ext cx="7025960" cy="3749821"/>
            <a:chOff x="1357746" y="1812780"/>
            <a:chExt cx="6255326" cy="3174859"/>
          </a:xfrm>
        </p:grpSpPr>
        <p:pic>
          <p:nvPicPr>
            <p:cNvPr id="4098" name="Picture 4"/>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357746" y="1812783"/>
              <a:ext cx="4149436" cy="317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r="-159"/>
            <a:stretch/>
          </p:blipFill>
          <p:spPr bwMode="auto">
            <a:xfrm>
              <a:off x="5507181" y="1812780"/>
              <a:ext cx="2105891" cy="3174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23353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5100"/>
            <a:ext cx="8229600" cy="599440"/>
          </a:xfrm>
        </p:spPr>
        <p:txBody>
          <a:bodyPr/>
          <a:lstStyle/>
          <a:p>
            <a:r>
              <a:rPr lang="en-US" dirty="0" smtClean="0"/>
              <a:t>Logos and Nozzle Advertisement</a:t>
            </a:r>
            <a:endParaRPr lang="en-US" dirty="0"/>
          </a:p>
        </p:txBody>
      </p:sp>
      <p:sp>
        <p:nvSpPr>
          <p:cNvPr id="4" name="Slide Number Placeholder 3"/>
          <p:cNvSpPr>
            <a:spLocks noGrp="1"/>
          </p:cNvSpPr>
          <p:nvPr>
            <p:ph type="sldNum" sz="quarter" idx="12"/>
          </p:nvPr>
        </p:nvSpPr>
        <p:spPr/>
        <p:txBody>
          <a:bodyPr/>
          <a:lstStyle/>
          <a:p>
            <a:pPr>
              <a:defRPr/>
            </a:pPr>
            <a:fld id="{312A1BE0-5FC2-4601-A367-AE734E6ACD14}" type="slidenum">
              <a:rPr lang="en-US" smtClean="0"/>
              <a:pPr>
                <a:defRPr/>
              </a:pPr>
              <a:t>7</a:t>
            </a:fld>
            <a:endParaRPr lang="en-US"/>
          </a:p>
        </p:txBody>
      </p:sp>
      <p:pic>
        <p:nvPicPr>
          <p:cNvPr id="5017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04800" y="914400"/>
            <a:ext cx="3772135" cy="4861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76935" y="914396"/>
            <a:ext cx="3761002" cy="4861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37170" y="1828800"/>
            <a:ext cx="130683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910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93675" y="304800"/>
            <a:ext cx="8950325" cy="600075"/>
          </a:xfrm>
        </p:spPr>
        <p:txBody>
          <a:bodyPr/>
          <a:lstStyle/>
          <a:p>
            <a:r>
              <a:rPr lang="en-US" smtClean="0">
                <a:latin typeface="Arial Rounded MT Bold" pitchFamily="34" charset="0"/>
                <a:ea typeface="ＭＳ Ｐゴシック" charset="-128"/>
              </a:rPr>
              <a:t>OPW XC – Extreme Cold Weather Nozzles</a:t>
            </a:r>
          </a:p>
        </p:txBody>
      </p:sp>
      <p:sp>
        <p:nvSpPr>
          <p:cNvPr id="26627" name="Content Placeholder 2"/>
          <p:cNvSpPr>
            <a:spLocks noGrp="1"/>
          </p:cNvSpPr>
          <p:nvPr>
            <p:ph idx="1"/>
          </p:nvPr>
        </p:nvSpPr>
        <p:spPr>
          <a:xfrm>
            <a:off x="0" y="2895600"/>
            <a:ext cx="4008438" cy="896938"/>
          </a:xfrm>
        </p:spPr>
        <p:txBody>
          <a:bodyPr/>
          <a:lstStyle/>
          <a:p>
            <a:pPr algn="ctr">
              <a:buFont typeface="Wingdings" pitchFamily="2" charset="2"/>
              <a:buNone/>
            </a:pPr>
            <a:r>
              <a:rPr lang="en-US" sz="2000" smtClean="0">
                <a:solidFill>
                  <a:schemeClr val="accent2"/>
                </a:solidFill>
                <a:latin typeface="Arial Rounded MT Bold" pitchFamily="34" charset="0"/>
                <a:ea typeface="ＭＳ Ｐゴシック" charset="-128"/>
              </a:rPr>
              <a:t>The world’s first automatic nozzle to function at -54</a:t>
            </a:r>
            <a:r>
              <a:rPr lang="en-US" sz="2000" baseline="30000" smtClean="0">
                <a:solidFill>
                  <a:schemeClr val="accent2"/>
                </a:solidFill>
                <a:latin typeface="Arial Rounded MT Bold" pitchFamily="34" charset="0"/>
                <a:ea typeface="ＭＳ Ｐゴシック" charset="-128"/>
              </a:rPr>
              <a:t>o</a:t>
            </a:r>
            <a:r>
              <a:rPr lang="en-US" sz="2000" smtClean="0">
                <a:solidFill>
                  <a:schemeClr val="accent2"/>
                </a:solidFill>
                <a:latin typeface="Arial Rounded MT Bold" pitchFamily="34" charset="0"/>
                <a:ea typeface="ＭＳ Ｐゴシック" charset="-128"/>
              </a:rPr>
              <a:t>C</a:t>
            </a:r>
          </a:p>
        </p:txBody>
      </p:sp>
      <p:sp>
        <p:nvSpPr>
          <p:cNvPr id="2" name="Slide Number Placeholder 1"/>
          <p:cNvSpPr>
            <a:spLocks noGrp="1"/>
          </p:cNvSpPr>
          <p:nvPr>
            <p:ph type="sldNum" sz="quarter" idx="12"/>
          </p:nvPr>
        </p:nvSpPr>
        <p:spPr/>
        <p:txBody>
          <a:bodyPr/>
          <a:lstStyle/>
          <a:p>
            <a:pPr>
              <a:defRPr/>
            </a:pPr>
            <a:fld id="{AC259B9D-EEE7-4602-A228-C5FC78849C7C}" type="slidenum">
              <a:rPr lang="en-US" smtClean="0"/>
              <a:pPr>
                <a:defRPr/>
              </a:pPr>
              <a:t>8</a:t>
            </a:fld>
            <a:endParaRPr lang="en-US"/>
          </a:p>
        </p:txBody>
      </p:sp>
      <p:pic>
        <p:nvPicPr>
          <p:cNvPr id="26628" name="Picture 6" descr="untitled3.gi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30400" y="3905250"/>
            <a:ext cx="18986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7" descr="untitled5.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73538" y="1828800"/>
            <a:ext cx="4465637" cy="29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38213" y="1219200"/>
            <a:ext cx="2090737"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txBox="1">
            <a:spLocks/>
          </p:cNvSpPr>
          <p:nvPr/>
        </p:nvSpPr>
        <p:spPr bwMode="auto">
          <a:xfrm>
            <a:off x="255588" y="3810000"/>
            <a:ext cx="4297362" cy="896938"/>
          </a:xfrm>
          <a:prstGeom prst="rect">
            <a:avLst/>
          </a:prstGeom>
          <a:noFill/>
          <a:ln w="9525">
            <a:noFill/>
            <a:miter lim="800000"/>
            <a:headEnd/>
            <a:tailEnd/>
          </a:ln>
        </p:spPr>
        <p:txBody>
          <a:bodyPr/>
          <a:lstStyle/>
          <a:p>
            <a:pPr marL="285750" indent="-285750" defTabSz="457200" eaLnBrk="0" fontAlgn="base" hangingPunct="0">
              <a:spcBef>
                <a:spcPct val="20000"/>
              </a:spcBef>
              <a:spcAft>
                <a:spcPct val="0"/>
              </a:spcAft>
              <a:buClr>
                <a:srgbClr val="FF8000"/>
              </a:buClr>
              <a:buFont typeface="Wingdings" pitchFamily="2" charset="2"/>
              <a:buNone/>
              <a:defRPr/>
            </a:pPr>
            <a:r>
              <a:rPr lang="en-US" sz="2000" kern="0" dirty="0">
                <a:solidFill>
                  <a:srgbClr val="C0504D"/>
                </a:solidFill>
                <a:latin typeface="Arial Rounded MT Bold" pitchFamily="34" charset="0"/>
                <a:cs typeface="ＭＳ Ｐゴシック" pitchFamily="-111" charset="-128"/>
              </a:rPr>
              <a:t>Featured in:</a:t>
            </a:r>
          </a:p>
          <a:p>
            <a:pPr marL="285750" indent="-285750" defTabSz="457200" eaLnBrk="0" fontAlgn="base" hangingPunct="0">
              <a:spcBef>
                <a:spcPct val="20000"/>
              </a:spcBef>
              <a:spcAft>
                <a:spcPct val="0"/>
              </a:spcAft>
              <a:buClr>
                <a:srgbClr val="FF8000"/>
              </a:buClr>
              <a:buFont typeface="Wingdings" pitchFamily="2" charset="2"/>
              <a:buNone/>
              <a:defRPr/>
            </a:pPr>
            <a:endParaRPr lang="en-US" sz="1000" kern="0" dirty="0">
              <a:solidFill>
                <a:srgbClr val="C0504D"/>
              </a:solidFill>
              <a:latin typeface="Arial Rounded MT Bold" pitchFamily="34" charset="0"/>
              <a:cs typeface="ＭＳ Ｐゴシック" pitchFamily="-111" charset="-128"/>
            </a:endParaRPr>
          </a:p>
          <a:p>
            <a:pPr marL="285750" indent="-285750" defTabSz="457200" eaLnBrk="0" fontAlgn="base" hangingPunct="0">
              <a:spcBef>
                <a:spcPct val="20000"/>
              </a:spcBef>
              <a:spcAft>
                <a:spcPct val="0"/>
              </a:spcAft>
              <a:buClr>
                <a:srgbClr val="FF8000"/>
              </a:buClr>
              <a:buFont typeface="Wingdings" pitchFamily="2" charset="2"/>
              <a:buNone/>
              <a:defRPr/>
            </a:pPr>
            <a:endParaRPr lang="en-US" sz="2000" kern="0" dirty="0">
              <a:solidFill>
                <a:srgbClr val="C0504D"/>
              </a:solidFill>
              <a:latin typeface="Arial Rounded MT Bold" pitchFamily="34" charset="0"/>
              <a:cs typeface="ＭＳ Ｐゴシック" pitchFamily="-111" charset="-128"/>
            </a:endParaRPr>
          </a:p>
          <a:p>
            <a:pPr marL="285750" indent="-285750" defTabSz="457200" eaLnBrk="0" fontAlgn="base" hangingPunct="0">
              <a:spcBef>
                <a:spcPct val="20000"/>
              </a:spcBef>
              <a:spcAft>
                <a:spcPct val="0"/>
              </a:spcAft>
              <a:buClr>
                <a:srgbClr val="FF8000"/>
              </a:buClr>
              <a:buFont typeface="Wingdings" pitchFamily="2" charset="2"/>
              <a:buNone/>
              <a:defRPr/>
            </a:pPr>
            <a:endParaRPr lang="en-US" sz="2000" kern="0" dirty="0">
              <a:solidFill>
                <a:srgbClr val="C0504D"/>
              </a:solidFill>
              <a:latin typeface="Arial Rounded MT Bold" pitchFamily="34" charset="0"/>
              <a:cs typeface="ＭＳ Ｐゴシック" pitchFamily="-111" charset="-128"/>
            </a:endParaRPr>
          </a:p>
          <a:p>
            <a:pPr marL="285750" indent="-285750" defTabSz="457200" eaLnBrk="0" fontAlgn="base" hangingPunct="0">
              <a:spcBef>
                <a:spcPct val="20000"/>
              </a:spcBef>
              <a:spcAft>
                <a:spcPct val="0"/>
              </a:spcAft>
              <a:buClr>
                <a:srgbClr val="FF8000"/>
              </a:buClr>
              <a:buFont typeface="Wingdings" pitchFamily="2" charset="2"/>
              <a:buNone/>
              <a:defRPr/>
            </a:pPr>
            <a:endParaRPr lang="en-US" sz="2000" kern="0" dirty="0">
              <a:solidFill>
                <a:srgbClr val="C0504D"/>
              </a:solidFill>
              <a:latin typeface="Arial Rounded MT Bold" pitchFamily="34" charset="0"/>
              <a:cs typeface="ＭＳ Ｐゴシック" pitchFamily="-111" charset="-128"/>
            </a:endParaRPr>
          </a:p>
          <a:p>
            <a:pPr marL="285750" indent="-285750" defTabSz="457200" eaLnBrk="0" fontAlgn="base" hangingPunct="0">
              <a:spcBef>
                <a:spcPct val="20000"/>
              </a:spcBef>
              <a:spcAft>
                <a:spcPct val="0"/>
              </a:spcAft>
              <a:buClr>
                <a:srgbClr val="FF8000"/>
              </a:buClr>
              <a:buFont typeface="Wingdings" pitchFamily="2" charset="2"/>
              <a:buNone/>
              <a:defRPr/>
            </a:pPr>
            <a:r>
              <a:rPr lang="en-US" sz="1600" kern="0" dirty="0">
                <a:solidFill>
                  <a:srgbClr val="C0504D"/>
                </a:solidFill>
                <a:latin typeface="Arial Rounded MT Bold" pitchFamily="34" charset="0"/>
                <a:cs typeface="ＭＳ Ｐゴシック" pitchFamily="-111" charset="-128"/>
              </a:rPr>
              <a:t>By Convenience &amp; Carwash Canada</a:t>
            </a:r>
          </a:p>
        </p:txBody>
      </p:sp>
    </p:spTree>
    <p:extLst>
      <p:ext uri="{BB962C8B-B14F-4D97-AF65-F5344CB8AC3E}">
        <p14:creationId xmlns:p14="http://schemas.microsoft.com/office/powerpoint/2010/main" val="1652619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5856&quot;&gt;&lt;object type=&quot;3&quot; unique_id=&quot;194330&quot;&gt;&lt;property id=&quot;20148&quot; value=&quot;5&quot;/&gt;&lt;property id=&quot;20300&quot; value=&quot;Slide 2 - &amp;quot;The New Look of OPW Premium Nozzles&amp;quot;&quot;/&gt;&lt;property id=&quot;20307&quot; value=&quot;1125&quot;/&gt;&lt;/object&gt;&lt;object type=&quot;3&quot; unique_id=&quot;194331&quot;&gt;&lt;property id=&quot;20148&quot; value=&quot;5&quot;/&gt;&lt;property id=&quot;20300&quot; value=&quot;Slide 3 - &amp;quot;Conventional Nozzle Portfolio&amp;quot;&quot;/&gt;&lt;property id=&quot;20307&quot; value=&quot;1126&quot;/&gt;&lt;/object&gt;&lt;object type=&quot;3&quot; unique_id=&quot;194332&quot;&gt;&lt;property id=&quot;20148&quot; value=&quot;5&quot;/&gt;&lt;property id=&quot;20300&quot; value=&quot;Slide 4 - &amp;quot;Diesel Automatic Shut-Off Nozzles&amp;quot;&quot;/&gt;&lt;property id=&quot;20307&quot; value=&quot;1127&quot;/&gt;&lt;/object&gt;&lt;object type=&quot;3&quot; unique_id=&quot;194333&quot;&gt;&lt;property id=&quot;20148&quot; value=&quot;5&quot;/&gt;&lt;property id=&quot;20300&quot; value=&quot;Slide 6&quot;/&gt;&lt;property id=&quot;20307&quot; value=&quot;1128&quot;/&gt;&lt;/object&gt;&lt;object type=&quot;3&quot; unique_id=&quot;194334&quot;&gt;&lt;property id=&quot;20148&quot; value=&quot;5&quot;/&gt;&lt;property id=&quot;20300&quot; value=&quot;Slide 7 - &amp;quot;Vapor Recovery – Vacuum-Assist Nozzles&amp;quot;&quot;/&gt;&lt;property id=&quot;20307&quot; value=&quot;1129&quot;/&gt;&lt;/object&gt;&lt;object type=&quot;3&quot; unique_id=&quot;194335&quot;&gt;&lt;property id=&quot;20148&quot; value=&quot;5&quot;/&gt;&lt;property id=&quot;20300&quot; value=&quot;Slide 8 - &amp;quot;Logos and Nozzle Advertisement&amp;quot;&quot;/&gt;&lt;property id=&quot;20307&quot; value=&quot;1130&quot;/&gt;&lt;/object&gt;&lt;object type=&quot;3&quot; unique_id=&quot;194339&quot;&gt;&lt;property id=&quot;20148&quot; value=&quot;5&quot;/&gt;&lt;property id=&quot;20300&quot; value=&quot;Slide 9 - &amp;quot;OPW XC – Extreme Cold Weather Nozzles&amp;quot;&quot;/&gt;&lt;property id=&quot;20307&quot; value=&quot;1134&quot;/&gt;&lt;/object&gt;&lt;object type=&quot;3&quot; unique_id=&quot;194340&quot;&gt;&lt;property id=&quot;20148&quot; value=&quot;5&quot;/&gt;&lt;property id=&quot;20300&quot; value=&quot;Slide 10 - &amp;quot;21Ge™ - E85 UL Listed Hanging Hardware&amp;quot;&quot;/&gt;&lt;property id=&quot;20307&quot; value=&quot;1135&quot;/&gt;&lt;/object&gt;&lt;object type=&quot;3&quot; unique_id=&quot;194343&quot;&gt;&lt;property id=&quot;20148&quot; value=&quot;5&quot;/&gt;&lt;property id=&quot;20300&quot; value=&quot;Slide 11 - &amp;quot;21Gu™ Diesel Exhaust Fluid Hanging Hardware - Nozzles&amp;quot;&quot;/&gt;&lt;property id=&quot;20307&quot; value=&quot;1138&quot;/&gt;&lt;/object&gt;&lt;object type=&quot;3&quot; unique_id=&quot;194344&quot;&gt;&lt;property id=&quot;20148&quot; value=&quot;5&quot;/&gt;&lt;property id=&quot;20300&quot; value=&quot;Slide 12 - &amp;quot;Diesel Exhaust Fluid (DEF)&amp;quot;&quot;/&gt;&lt;property id=&quot;20307&quot; value=&quot;1139&quot;/&gt;&lt;/object&gt;&lt;object type=&quot;3&quot; unique_id=&quot;194345&quot;&gt;&lt;property id=&quot;20148&quot; value=&quot;5&quot;/&gt;&lt;property id=&quot;20300&quot; value=&quot;Slide 13 - &amp;quot;21Gu™ DEF Hanging Hardware – Swivels and Breakaways&amp;quot;&quot;/&gt;&lt;property id=&quot;20307&quot; value=&quot;1140&quot;/&gt;&lt;/object&gt;&lt;object type=&quot;3&quot; unique_id=&quot;194346&quot;&gt;&lt;property id=&quot;20148&quot; value=&quot;5&quot;/&gt;&lt;property id=&quot;20300&quot; value=&quot;Slide 14 - &amp;quot;21Gu™ DEF Hanging Hardware - Hose&amp;quot;&quot;/&gt;&lt;property id=&quot;20307&quot; value=&quot;1141&quot;/&gt;&lt;/object&gt;&lt;object type=&quot;3&quot; unique_id=&quot;194370&quot;&gt;&lt;property id=&quot;20148&quot; value=&quot;5&quot;/&gt;&lt;property id=&quot;20300&quot; value=&quot;Slide 15 - &amp;quot;OPW Automatic Nozzles&amp;quot;&quot;/&gt;&lt;property id=&quot;20307&quot; value=&quot;1165&quot;/&gt;&lt;/object&gt;&lt;object type=&quot;3&quot; unique_id=&quot;194373&quot;&gt;&lt;property id=&quot;20148&quot; value=&quot;5&quot;/&gt;&lt;property id=&quot;20300&quot; value=&quot;Slide 16 - &amp;quot;Low Flow Reliable Shut-Off&amp;quot;&quot;/&gt;&lt;property id=&quot;20307&quot; value=&quot;1168&quot;/&gt;&lt;/object&gt;&lt;object type=&quot;3&quot; unique_id=&quot;194374&quot;&gt;&lt;property id=&quot;20148&quot; value=&quot;5&quot;/&gt;&lt;property id=&quot;20300&quot; value=&quot;Slide 17 - &amp;quot;Superior Testing and Engineering&amp;quot;&quot;/&gt;&lt;property id=&quot;20307&quot; value=&quot;1169&quot;/&gt;&lt;/object&gt;&lt;object type=&quot;3&quot; unique_id=&quot;194376&quot;&gt;&lt;property id=&quot;20148&quot; value=&quot;5&quot;/&gt;&lt;property id=&quot;20300&quot; value=&quot;Slide 18 - &amp;quot;Spout Durability&amp;quot;&quot;/&gt;&lt;property id=&quot;20307&quot; value=&quot;1171&quot;/&gt;&lt;/object&gt;&lt;object type=&quot;3&quot; unique_id=&quot;194377&quot;&gt;&lt;property id=&quot;20148&quot; value=&quot;5&quot;/&gt;&lt;property id=&quot;20300&quot; value=&quot;Slide 19 - &amp;quot;Durability – Life Cycle Testing&amp;quot;&quot;/&gt;&lt;property id=&quot;20307&quot; value=&quot;1172&quot;/&gt;&lt;/object&gt;&lt;object type=&quot;3&quot; unique_id=&quot;194378&quot;&gt;&lt;property id=&quot;20148&quot; value=&quot;5&quot;/&gt;&lt;property id=&quot;20300&quot; value=&quot;Slide 20 - &amp;quot;Durability, Life Cycle Testing – Practical Approach&amp;quot;&quot;/&gt;&lt;property id=&quot;20307&quot; value=&quot;1173&quot;/&gt;&lt;/object&gt;&lt;object type=&quot;3&quot; unique_id=&quot;194380&quot;&gt;&lt;property id=&quot;20148&quot; value=&quot;5&quot;/&gt;&lt;property id=&quot;20300&quot; value=&quot;Slide 21 - &amp;quot;Simply the Best Nozzle&amp;quot;&quot;/&gt;&lt;property id=&quot;20307&quot; value=&quot;1175&quot;/&gt;&lt;/object&gt;&lt;object type=&quot;3&quot; unique_id=&quot;194381&quot;&gt;&lt;property id=&quot;20148&quot; value=&quot;5&quot;/&gt;&lt;property id=&quot;20300&quot; value=&quot;Slide 22 - &amp;quot;Renewable Fuels Standard (RFS)&amp;quot;&quot;/&gt;&lt;property id=&quot;20307&quot; value=&quot;1176&quot;/&gt;&lt;/object&gt;&lt;object type=&quot;3&quot; unique_id=&quot;194382&quot;&gt;&lt;property id=&quot;20148&quot; value=&quot;5&quot;/&gt;&lt;property id=&quot;20300&quot; value=&quot;Slide 23 - &amp;quot;Resource Information Available&amp;quot;&quot;/&gt;&lt;property id=&quot;20307&quot; value=&quot;1177&quot;/&gt;&lt;/object&gt;&lt;object type=&quot;3&quot; unique_id=&quot;194383&quot;&gt;&lt;property id=&quot;20148&quot; value=&quot;5&quot;/&gt;&lt;property id=&quot;20300&quot; value=&quot;Slide 24 - &amp;quot;Regulation Changes – Vapor Recovery&amp;quot;&quot;/&gt;&lt;property id=&quot;20307&quot; value=&quot;1178&quot;/&gt;&lt;/object&gt;&lt;object type=&quot;3&quot; unique_id=&quot;194384&quot;&gt;&lt;property id=&quot;20148&quot; value=&quot;5&quot;/&gt;&lt;property id=&quot;20300&quot; value=&quot;Slide 25 - &amp;quot;Regulation Changes – Vapor Recovery&amp;quot;&quot;/&gt;&lt;property id=&quot;20307&quot; value=&quot;1179&quot;/&gt;&lt;/object&gt;&lt;object type=&quot;3&quot; unique_id=&quot;194385&quot;&gt;&lt;property id=&quot;20148&quot; value=&quot;5&quot;/&gt;&lt;property id=&quot;20300&quot; value=&quot;Slide 26 - &amp;quot;Regulation Changes – Vapor Recovery&amp;quot;&quot;/&gt;&lt;property id=&quot;20307&quot; value=&quot;1180&quot;/&gt;&lt;/object&gt;&lt;object type=&quot;3&quot; unique_id=&quot;194386&quot;&gt;&lt;property id=&quot;20148&quot; value=&quot;5&quot;/&gt;&lt;property id=&quot;20300&quot; value=&quot;Slide 27 - &amp;quot;Regulation Changes – Vapor Recovery&amp;quot;&quot;/&gt;&lt;property id=&quot;20307&quot; value=&quot;1181&quot;/&gt;&lt;/object&gt;&lt;object type=&quot;3&quot; unique_id=&quot;194387&quot;&gt;&lt;property id=&quot;20148&quot; value=&quot;5&quot;/&gt;&lt;property id=&quot;20300&quot; value=&quot;Slide 28 - &amp;quot;Regulation Changes – Vapor Recovery&amp;quot;&quot;/&gt;&lt;property id=&quot;20307&quot; value=&quot;1182&quot;/&gt;&lt;/object&gt;&lt;object type=&quot;3&quot; unique_id=&quot;194388&quot;&gt;&lt;property id=&quot;20148&quot; value=&quot;5&quot;/&gt;&lt;property id=&quot;20300&quot; value=&quot;Slide 29&quot;/&gt;&lt;property id=&quot;20307&quot; value=&quot;1183&quot;/&gt;&lt;/object&gt;&lt;object type=&quot;3&quot; unique_id=&quot;194389&quot;&gt;&lt;property id=&quot;20148&quot; value=&quot;5&quot;/&gt;&lt;property id=&quot;20300&quot; value=&quot;Slide 30&quot;/&gt;&lt;property id=&quot;20307&quot; value=&quot;1184&quot;/&gt;&lt;/object&gt;&lt;object type=&quot;3&quot; unique_id=&quot;194390&quot;&gt;&lt;property id=&quot;20148&quot; value=&quot;5&quot;/&gt;&lt;property id=&quot;20300&quot; value=&quot;Slide 31&quot;/&gt;&lt;property id=&quot;20307&quot; value=&quot;1185&quot;/&gt;&lt;/object&gt;&lt;object type=&quot;3&quot; unique_id=&quot;194391&quot;&gt;&lt;property id=&quot;20148&quot; value=&quot;5&quot;/&gt;&lt;property id=&quot;20300&quot; value=&quot;Slide 32&quot;/&gt;&lt;property id=&quot;20307&quot; value=&quot;1186&quot;/&gt;&lt;/object&gt;&lt;object type=&quot;3&quot; unique_id=&quot;194392&quot;&gt;&lt;property id=&quot;20148&quot; value=&quot;5&quot;/&gt;&lt;property id=&quot;20300&quot; value=&quot;Slide 33&quot;/&gt;&lt;property id=&quot;20307&quot; value=&quot;1187&quot;/&gt;&lt;/object&gt;&lt;object type=&quot;3&quot; unique_id=&quot;194393&quot;&gt;&lt;property id=&quot;20148&quot; value=&quot;5&quot;/&gt;&lt;property id=&quot;20300&quot; value=&quot;Slide 34 - &amp;quot;Stage II Vapor Recovery Today&amp;quot;&quot;/&gt;&lt;property id=&quot;20307&quot; value=&quot;1188&quot;/&gt;&lt;/object&gt;&lt;object type=&quot;3&quot; unique_id=&quot;194394&quot;&gt;&lt;property id=&quot;20148&quot; value=&quot;5&quot;/&gt;&lt;property id=&quot;20300&quot; value=&quot;Slide 35 - &amp;quot;Stage II Vapor Recovery Estimated 2014&amp;quot;&quot;/&gt;&lt;property id=&quot;20307&quot; value=&quot;1189&quot;/&gt;&lt;/object&gt;&lt;object type=&quot;3&quot; unique_id=&quot;194395&quot;&gt;&lt;property id=&quot;20148&quot; value=&quot;5&quot;/&gt;&lt;property id=&quot;20300&quot; value=&quot;Slide 36 - &amp;quot;Stage II Vapor Recovery Estimated 2015&amp;quot;&quot;/&gt;&lt;property id=&quot;20307&quot; value=&quot;1190&quot;/&gt;&lt;/object&gt;&lt;object type=&quot;3&quot; unique_id=&quot;194396&quot;&gt;&lt;property id=&quot;20148&quot; value=&quot;5&quot;/&gt;&lt;property id=&quot;20300&quot; value=&quot;Slide 37 - &amp;quot;Stage II Vapor Recovery Estimated 2016+&amp;quot;&quot;/&gt;&lt;property id=&quot;20307&quot; value=&quot;1191&quot;/&gt;&lt;/object&gt;&lt;object type=&quot;3&quot; unique_id=&quot;194397&quot;&gt;&lt;property id=&quot;20148&quot; value=&quot;5&quot;/&gt;&lt;property id=&quot;20300&quot; value=&quot;Slide 38 - &amp;quot;OPW Offers conVRsion Kits&amp;quot;&quot;/&gt;&lt;property id=&quot;20307&quot; value=&quot;1192&quot;/&gt;&lt;/object&gt;&lt;object type=&quot;3&quot; unique_id=&quot;194398&quot;&gt;&lt;property id=&quot;20148&quot; value=&quot;5&quot;/&gt;&lt;property id=&quot;20300&quot; value=&quot;Slide 39 - &amp;quot;OPW Offers conVRsion Kits&amp;quot;&quot;/&gt;&lt;property id=&quot;20307&quot; value=&quot;1193&quot;/&gt;&lt;/object&gt;&lt;object type=&quot;3&quot; unique_id=&quot;194399&quot;&gt;&lt;property id=&quot;20148&quot; value=&quot;5&quot;/&gt;&lt;property id=&quot;20300&quot; value=&quot;Slide 40 - &amp;quot;2012 NFPA 30/30A Changes are in Effect&amp;quot;&quot;/&gt;&lt;property id=&quot;20307&quot; value=&quot;1194&quot;/&gt;&lt;/object&gt;&lt;object type=&quot;3&quot; unique_id=&quot;194400&quot;&gt;&lt;property id=&quot;20148&quot; value=&quot;5&quot;/&gt;&lt;property id=&quot;20300&quot; value=&quot;Slide 5 - &amp;quot;Changing to meet  our customers needs! &amp;quot;&quot;/&gt;&lt;property id=&quot;20307&quot; value=&quot;1195&quot;/&gt;&lt;/object&gt;&lt;object type=&quot;3&quot; unique_id=&quot;219890&quot;&gt;&lt;property id=&quot;20148&quot; value=&quot;5&quot;/&gt;&lt;property id=&quot;20300&quot; value=&quot;Slide 1&quot;/&gt;&lt;property id=&quot;20307&quot; value=&quot;1215&quot;/&gt;&lt;/object&gt;&lt;object type=&quot;3&quot; unique_id=&quot;219891&quot;&gt;&lt;property id=&quot;20148&quot; value=&quot;5&quot;/&gt;&lt;property id=&quot;20300&quot; value=&quot;Slide 41 - &amp;quot;The First CARB-Certified AST Phase I EVR System in the Industry &amp;quot;&quot;/&gt;&lt;property id=&quot;20307&quot; value=&quot;1196&quot;/&gt;&lt;/object&gt;&lt;object type=&quot;3&quot; unique_id=&quot;219892&quot;&gt;&lt;property id=&quot;20148&quot; value=&quot;5&quot;/&gt;&lt;property id=&quot;20300&quot; value=&quot;Slide 42&quot;/&gt;&lt;property id=&quot;20307&quot; value=&quot;1197&quot;/&gt;&lt;/object&gt;&lt;object type=&quot;3&quot; unique_id=&quot;219893&quot;&gt;&lt;property id=&quot;20148&quot; value=&quot;5&quot;/&gt;&lt;property id=&quot;20300&quot; value=&quot;Slide 43&quot;/&gt;&lt;property id=&quot;20307&quot; value=&quot;1198&quot;/&gt;&lt;/object&gt;&lt;object type=&quot;3&quot; unique_id=&quot;219894&quot;&gt;&lt;property id=&quot;20148&quot; value=&quot;5&quot;/&gt;&lt;property id=&quot;20300&quot; value=&quot;Slide 44 - &amp;quot;301 &amp;amp; 202 Series Emergency Vents&amp;quot;&quot;/&gt;&lt;property id=&quot;20307&quot; value=&quot;1199&quot;/&gt;&lt;/object&gt;&lt;object type=&quot;3&quot; unique_id=&quot;219895&quot;&gt;&lt;property id=&quot;20148&quot; value=&quot;5&quot;/&gt;&lt;property id=&quot;20300&quot; value=&quot;Slide 45 - &amp;quot;61ƒSTOP “THE STOPPER” Overfill Prevention Valves &amp;quot;&quot;/&gt;&lt;property id=&quot;20307&quot; value=&quot;1200&quot;/&gt;&lt;/object&gt;&lt;object type=&quot;3&quot; unique_id=&quot;219896&quot;&gt;&lt;property id=&quot;20148&quot; value=&quot;5&quot;/&gt;&lt;property id=&quot;20300&quot; value=&quot;Slide 46 - &amp;quot;AST Direct-Fill Application&amp;quot;&quot;/&gt;&lt;property id=&quot;20307&quot; value=&quot;1201&quot;/&gt;&lt;/object&gt;&lt;object type=&quot;3&quot; unique_id=&quot;219897&quot;&gt;&lt;property id=&quot;20148&quot; value=&quot;5&quot;/&gt;&lt;property id=&quot;20300&quot; value=&quot;Slide 47 - &amp;quot;Overfill Valve Comparison&amp;quot;&quot;/&gt;&lt;property id=&quot;20307&quot; value=&quot;1202&quot;/&gt;&lt;/object&gt;&lt;object type=&quot;3&quot; unique_id=&quot;219898&quot;&gt;&lt;property id=&quot;20148&quot; value=&quot;5&quot;/&gt;&lt;property id=&quot;20300&quot; value=&quot;Slide 48 - &amp;quot;200TG Mechanical Tank Gauge&amp;quot;&quot;/&gt;&lt;property id=&quot;20307&quot; value=&quot;1203&quot;/&gt;&lt;/object&gt;&lt;object type=&quot;3&quot; unique_id=&quot;219899&quot;&gt;&lt;property id=&quot;20148&quot; value=&quot;5&quot;/&gt;&lt;property id=&quot;20300&quot; value=&quot;Slide 49 - &amp;quot;Mechanical Tank Gauge Comparison&amp;quot;&quot;/&gt;&lt;property id=&quot;20307&quot; value=&quot;1204&quot;/&gt;&lt;/object&gt;&lt;object type=&quot;3&quot; unique_id=&quot;219900&quot;&gt;&lt;property id=&quot;20148&quot; value=&quot;5&quot;/&gt;&lt;property id=&quot;20300&quot; value=&quot;Slide 50 - &amp;quot;144TA &amp;amp; 444TA AST Tank Alarms&amp;quot;&quot;/&gt;&lt;property id=&quot;20307&quot; value=&quot;1205&quot;/&gt;&lt;/object&gt;&lt;object type=&quot;3&quot; unique_id=&quot;219901&quot;&gt;&lt;property id=&quot;20148&quot; value=&quot;5&quot;/&gt;&lt;property id=&quot;20300&quot; value=&quot;Slide 51&quot;/&gt;&lt;property id=&quot;20307&quot; value=&quot;1206&quot;/&gt;&lt;/object&gt;&lt;object type=&quot;3&quot; unique_id=&quot;219902&quot;&gt;&lt;property id=&quot;20148&quot; value=&quot;5&quot;/&gt;&lt;property id=&quot;20300&quot; value=&quot;Slide 52&quot;/&gt;&lt;property id=&quot;20307&quot; value=&quot;1207&quot;/&gt;&lt;/object&gt;&lt;object type=&quot;3&quot; unique_id=&quot;219903&quot;&gt;&lt;property id=&quot;20148&quot; value=&quot;5&quot;/&gt;&lt;property id=&quot;20300&quot; value=&quot;Slide 53&quot;/&gt;&lt;property id=&quot;20307&quot; value=&quot;1208&quot;/&gt;&lt;/object&gt;&lt;object type=&quot;3&quot; unique_id=&quot;219904&quot;&gt;&lt;property id=&quot;20148&quot; value=&quot;5&quot;/&gt;&lt;property id=&quot;20300&quot; value=&quot;Slide 54&quot;/&gt;&lt;property id=&quot;20307&quot; value=&quot;1209&quot;/&gt;&lt;/object&gt;&lt;object type=&quot;3&quot; unique_id=&quot;219905&quot;&gt;&lt;property id=&quot;20148&quot; value=&quot;5&quot;/&gt;&lt;property id=&quot;20300&quot; value=&quot;Slide 55&quot;/&gt;&lt;property id=&quot;20307&quot; value=&quot;1210&quot;/&gt;&lt;/object&gt;&lt;object type=&quot;3&quot; unique_id=&quot;219906&quot;&gt;&lt;property id=&quot;20148&quot; value=&quot;5&quot;/&gt;&lt;property id=&quot;20300&quot; value=&quot;Slide 56&quot;/&gt;&lt;property id=&quot;20307&quot; value=&quot;1211&quot;/&gt;&lt;/object&gt;&lt;object type=&quot;3&quot; unique_id=&quot;219907&quot;&gt;&lt;property id=&quot;20148&quot; value=&quot;5&quot;/&gt;&lt;property id=&quot;20300&quot; value=&quot;Slide 57&quot;/&gt;&lt;property id=&quot;20307&quot; value=&quot;1212&quot;/&gt;&lt;/object&gt;&lt;object type=&quot;3&quot; unique_id=&quot;219908&quot;&gt;&lt;property id=&quot;20148&quot; value=&quot;5&quot;/&gt;&lt;property id=&quot;20300&quot; value=&quot;Slide 58&quot;/&gt;&lt;property id=&quot;20307&quot; value=&quot;1213&quot;/&gt;&lt;/object&gt;&lt;object type=&quot;3&quot; unique_id=&quot;219909&quot;&gt;&lt;property id=&quot;20148&quot; value=&quot;5&quot;/&gt;&lt;property id=&quot;20300&quot; value=&quot;Slide 59&quot;/&gt;&lt;property id=&quot;20307&quot; value=&quot;1214&quot;/&gt;&lt;/object&gt;&lt;/object&gt;&lt;object type=&quot;8&quot; unique_id=&quot;16026&quot;&gt;&lt;/object&gt;&lt;/object&gt;&lt;/database&gt;"/>
  <p:tag name="SECTOMILLISECCONVERTED"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7383</TotalTime>
  <Words>4202</Words>
  <Application>Microsoft Office PowerPoint</Application>
  <PresentationFormat>On-screen Show (4:3)</PresentationFormat>
  <Paragraphs>618</Paragraphs>
  <Slides>59</Slides>
  <Notes>10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1" baseType="lpstr">
      <vt:lpstr>1_Office Theme</vt:lpstr>
      <vt:lpstr>Document</vt:lpstr>
      <vt:lpstr>PowerPoint Presentation</vt:lpstr>
      <vt:lpstr>The New Look of OPW Premium Nozzles</vt:lpstr>
      <vt:lpstr>Conventional Nozzle Portfolio</vt:lpstr>
      <vt:lpstr>Diesel Automatic Shut-Off Nozzles</vt:lpstr>
      <vt:lpstr>Changing to meet  our customers needs! </vt:lpstr>
      <vt:lpstr>PowerPoint Presentation</vt:lpstr>
      <vt:lpstr>Vapor Recovery – Vacuum-Assist Nozzles</vt:lpstr>
      <vt:lpstr>Logos and Nozzle Advertisement</vt:lpstr>
      <vt:lpstr>OPW XC – Extreme Cold Weather Nozzles</vt:lpstr>
      <vt:lpstr>21Ge™ - E85 UL Listed Hanging Hardware</vt:lpstr>
      <vt:lpstr>21Gu™ Diesel Exhaust Fluid Hanging Hardware - Nozzles</vt:lpstr>
      <vt:lpstr>Diesel Exhaust Fluid (DEF)</vt:lpstr>
      <vt:lpstr>21Gu™ DEF Hanging Hardware – Swivels and Breakaways</vt:lpstr>
      <vt:lpstr>21Gu™ DEF Hanging Hardware - Hose</vt:lpstr>
      <vt:lpstr>OPW Automatic Nozzles</vt:lpstr>
      <vt:lpstr>Low Flow Reliable Shut-Off</vt:lpstr>
      <vt:lpstr>Superior Testing and Engineering</vt:lpstr>
      <vt:lpstr>Spout Durability</vt:lpstr>
      <vt:lpstr>Durability – Life Cycle Testing</vt:lpstr>
      <vt:lpstr>Durability, Life Cycle Testing – Practical Approach</vt:lpstr>
      <vt:lpstr>Simply the Best Nozzle</vt:lpstr>
      <vt:lpstr>Renewable Fuels Standard (RFS)</vt:lpstr>
      <vt:lpstr>Resource Information Available</vt:lpstr>
      <vt:lpstr>Regulation Changes – Vapor Recovery</vt:lpstr>
      <vt:lpstr>Regulation Changes – Vapor Recovery</vt:lpstr>
      <vt:lpstr>Regulation Changes – Vapor Recovery</vt:lpstr>
      <vt:lpstr>Regulation Changes – Vapor Recovery</vt:lpstr>
      <vt:lpstr>Regulation Changes – Vapor Recovery</vt:lpstr>
      <vt:lpstr>PowerPoint Presentation</vt:lpstr>
      <vt:lpstr>PowerPoint Presentation</vt:lpstr>
      <vt:lpstr>PowerPoint Presentation</vt:lpstr>
      <vt:lpstr>PowerPoint Presentation</vt:lpstr>
      <vt:lpstr>PowerPoint Presentation</vt:lpstr>
      <vt:lpstr>Stage II Vapor Recovery Today</vt:lpstr>
      <vt:lpstr>Stage II Vapor Recovery Estimated 2014</vt:lpstr>
      <vt:lpstr>Stage II Vapor Recovery Estimated 2015</vt:lpstr>
      <vt:lpstr>Stage II Vapor Recovery Estimated 2016+</vt:lpstr>
      <vt:lpstr>OPW Offers conVRsion Kits</vt:lpstr>
      <vt:lpstr>OPW Offers conVRsion Kits</vt:lpstr>
      <vt:lpstr>2012 NFPA 30/30A Changes are in Effect</vt:lpstr>
      <vt:lpstr>The First CARB-Certified AST Phase I EVR System in the Industry </vt:lpstr>
      <vt:lpstr>PowerPoint Presentation</vt:lpstr>
      <vt:lpstr>PowerPoint Presentation</vt:lpstr>
      <vt:lpstr>301 &amp; 202 Series Emergency Vents</vt:lpstr>
      <vt:lpstr>61ƒSTOP “THE STOPPER” Overfill Prevention Valves </vt:lpstr>
      <vt:lpstr>AST Direct-Fill Application</vt:lpstr>
      <vt:lpstr>Overfill Valve Comparison</vt:lpstr>
      <vt:lpstr>200TG Mechanical Tank Gauge</vt:lpstr>
      <vt:lpstr>Mechanical Tank Gauge Comparison</vt:lpstr>
      <vt:lpstr>144TA &amp; 444TA AST Tank Alarms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DeanHouston Creative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LBell@opw-fc.com</dc:creator>
  <cp:lastModifiedBy>Lewis Bell</cp:lastModifiedBy>
  <cp:revision>508</cp:revision>
  <cp:lastPrinted>2013-05-08T16:54:20Z</cp:lastPrinted>
  <dcterms:created xsi:type="dcterms:W3CDTF">2012-05-16T20:13:24Z</dcterms:created>
  <dcterms:modified xsi:type="dcterms:W3CDTF">2013-07-31T12:13:19Z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-665703010</vt:i4>
  </property>
  <property fmtid="{D5CDD505-2E9C-101B-9397-08002B2CF9AE}" pid="3" name="_NewReviewCycle">
    <vt:lpwstr/>
  </property>
  <property fmtid="{D5CDD505-2E9C-101B-9397-08002B2CF9AE}" pid="4" name="_EmailSubject">
    <vt:lpwstr>Requests for PPT from Roadshow</vt:lpwstr>
  </property>
  <property fmtid="{D5CDD505-2E9C-101B-9397-08002B2CF9AE}" pid="5" name="_AuthorEmail">
    <vt:lpwstr>MLauber@opw-fc.com</vt:lpwstr>
  </property>
  <property fmtid="{D5CDD505-2E9C-101B-9397-08002B2CF9AE}" pid="6" name="_AuthorEmailDisplayName">
    <vt:lpwstr>Matt Lauber</vt:lpwstr>
  </property>
</Properties>
</file>