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4210" r:id="rId1"/>
  </p:sldMasterIdLst>
  <p:notesMasterIdLst>
    <p:notesMasterId r:id="rId56"/>
  </p:notesMasterIdLst>
  <p:handoutMasterIdLst>
    <p:handoutMasterId r:id="rId57"/>
  </p:handoutMasterIdLst>
  <p:sldIdLst>
    <p:sldId id="1276" r:id="rId2"/>
    <p:sldId id="1207" r:id="rId3"/>
    <p:sldId id="1208" r:id="rId4"/>
    <p:sldId id="1209" r:id="rId5"/>
    <p:sldId id="1210" r:id="rId6"/>
    <p:sldId id="1211" r:id="rId7"/>
    <p:sldId id="1212" r:id="rId8"/>
    <p:sldId id="1216" r:id="rId9"/>
    <p:sldId id="1217" r:id="rId10"/>
    <p:sldId id="1218" r:id="rId11"/>
    <p:sldId id="1219" r:id="rId12"/>
    <p:sldId id="1220" r:id="rId13"/>
    <p:sldId id="1221" r:id="rId14"/>
    <p:sldId id="1223" r:id="rId15"/>
    <p:sldId id="1224" r:id="rId16"/>
    <p:sldId id="1226" r:id="rId17"/>
    <p:sldId id="1228" r:id="rId18"/>
    <p:sldId id="1231" r:id="rId19"/>
    <p:sldId id="1232" r:id="rId20"/>
    <p:sldId id="1233" r:id="rId21"/>
    <p:sldId id="1234" r:id="rId22"/>
    <p:sldId id="1240" r:id="rId23"/>
    <p:sldId id="1241" r:id="rId24"/>
    <p:sldId id="1242" r:id="rId25"/>
    <p:sldId id="1243" r:id="rId26"/>
    <p:sldId id="1244" r:id="rId27"/>
    <p:sldId id="1245" r:id="rId28"/>
    <p:sldId id="1246" r:id="rId29"/>
    <p:sldId id="1247" r:id="rId30"/>
    <p:sldId id="1248" r:id="rId31"/>
    <p:sldId id="1249" r:id="rId32"/>
    <p:sldId id="1250" r:id="rId33"/>
    <p:sldId id="1251" r:id="rId34"/>
    <p:sldId id="1252" r:id="rId35"/>
    <p:sldId id="1253" r:id="rId36"/>
    <p:sldId id="1254" r:id="rId37"/>
    <p:sldId id="1255" r:id="rId38"/>
    <p:sldId id="1256" r:id="rId39"/>
    <p:sldId id="1257" r:id="rId40"/>
    <p:sldId id="1258" r:id="rId41"/>
    <p:sldId id="1259" r:id="rId42"/>
    <p:sldId id="1260" r:id="rId43"/>
    <p:sldId id="1261" r:id="rId44"/>
    <p:sldId id="1262" r:id="rId45"/>
    <p:sldId id="1263" r:id="rId46"/>
    <p:sldId id="1264" r:id="rId47"/>
    <p:sldId id="1265" r:id="rId48"/>
    <p:sldId id="1266" r:id="rId49"/>
    <p:sldId id="1267" r:id="rId50"/>
    <p:sldId id="1268" r:id="rId51"/>
    <p:sldId id="1269" r:id="rId52"/>
    <p:sldId id="1271" r:id="rId53"/>
    <p:sldId id="1273" r:id="rId54"/>
    <p:sldId id="1275" r:id="rId55"/>
  </p:sldIdLst>
  <p:sldSz cx="9144000" cy="6858000" type="screen4x3"/>
  <p:notesSz cx="7010400" cy="9296400"/>
  <p:custDataLst>
    <p:tags r:id="rId58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uglas D. Olenick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63B5"/>
    <a:srgbClr val="097EAD"/>
    <a:srgbClr val="0000FF"/>
    <a:srgbClr val="323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72" autoAdjust="0"/>
    <p:restoredTop sz="93970" autoAdjust="0"/>
  </p:normalViewPr>
  <p:slideViewPr>
    <p:cSldViewPr snapToObjects="1">
      <p:cViewPr>
        <p:scale>
          <a:sx n="80" d="100"/>
          <a:sy n="80" d="100"/>
        </p:scale>
        <p:origin x="-1806" y="-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0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88"/>
    </p:cViewPr>
  </p:sorterViewPr>
  <p:notesViewPr>
    <p:cSldViewPr snapToObjects="1">
      <p:cViewPr varScale="1">
        <p:scale>
          <a:sx n="99" d="100"/>
          <a:sy n="99" d="100"/>
        </p:scale>
        <p:origin x="-3528" y="-10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8F464096-58BE-436C-BC90-2F34121806C7}" type="datetime1">
              <a:rPr lang="en-US"/>
              <a:pPr>
                <a:defRPr/>
              </a:pPr>
              <a:t>7/30/2013</a:t>
            </a:fld>
            <a:endParaRPr lang="en-US"/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15B47558-CAAD-41AF-962E-B9F0C24365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7719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CD4DA719-2574-473B-8714-678E7F64FC90}" type="datetime1">
              <a:rPr lang="en-US"/>
              <a:pPr>
                <a:defRPr/>
              </a:pPr>
              <a:t>7/30/2013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3177" tIns="46589" rIns="93177" bIns="46589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26EB53C2-5B88-4E6A-8EEB-5AF2F4185A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783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ＭＳ Ｐゴシック" pitchFamily="-10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ＭＳ Ｐゴシック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ＭＳ Ｐゴシック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ＭＳ Ｐゴシック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ＭＳ Ｐゴシック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charset="-128"/>
            </a:endParaRP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01CD210-EBE4-4877-BC56-EB4D3F0019D6}" type="slidenum">
              <a:rPr lang="en-US" smtClean="0">
                <a:solidFill>
                  <a:srgbClr val="000000"/>
                </a:solidFill>
                <a:latin typeface="Calibri" pitchFamily="34" charset="0"/>
              </a:rPr>
              <a:pPr/>
              <a:t>0</a:t>
            </a:fld>
            <a:endParaRPr lang="en-US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0154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70662" indent="-296408" defTabSz="950154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85634" indent="-237127" defTabSz="950154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59887" indent="-237127" defTabSz="950154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34141" indent="-237127" defTabSz="950154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608395" indent="-237127" defTabSz="95015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82648" indent="-237127" defTabSz="95015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56902" indent="-237127" defTabSz="95015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031155" indent="-237127" defTabSz="95015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C09C08D1-47F7-49EA-97EF-E2461CA8648C}" type="slidenum">
              <a:rPr lang="en-US" sz="1100"/>
              <a:pPr/>
              <a:t>11</a:t>
            </a:fld>
            <a:endParaRPr lang="en-US" sz="11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69886" y="716195"/>
            <a:ext cx="2671788" cy="3488167"/>
          </a:xfrm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092" y="4441379"/>
            <a:ext cx="5142218" cy="412495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843" tIns="47421" rIns="94843" bIns="47421"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0154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70662" indent="-296408" defTabSz="950154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85634" indent="-237127" defTabSz="950154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59887" indent="-237127" defTabSz="950154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34141" indent="-237127" defTabSz="950154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608395" indent="-237127" defTabSz="95015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82648" indent="-237127" defTabSz="95015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56902" indent="-237127" defTabSz="95015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031155" indent="-237127" defTabSz="95015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37434071-B2DF-4F68-A72E-0A3269F6CA4A}" type="slidenum">
              <a:rPr lang="en-US" sz="1100"/>
              <a:pPr/>
              <a:t>12</a:t>
            </a:fld>
            <a:endParaRPr lang="en-US" sz="11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69886" y="716195"/>
            <a:ext cx="2671788" cy="3488167"/>
          </a:xfrm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092" y="4441379"/>
            <a:ext cx="5142218" cy="412495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843" tIns="47421" rIns="94843" bIns="47421"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69886" y="696020"/>
            <a:ext cx="2670629" cy="3486150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0154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70662" indent="-296408" defTabSz="950154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85634" indent="-237127" defTabSz="950154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59887" indent="-237127" defTabSz="950154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34141" indent="-237127" defTabSz="950154" eaLnBrk="0" hangingPunct="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608395" indent="-237127" defTabSz="95015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82648" indent="-237127" defTabSz="95015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56902" indent="-237127" defTabSz="95015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031155" indent="-237127" defTabSz="95015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E1A60378-035B-4AD0-91E2-2B2E64EC0247}" type="slidenum">
              <a:rPr lang="en-US" sz="1100"/>
              <a:pPr/>
              <a:t>15</a:t>
            </a:fld>
            <a:endParaRPr lang="en-US" sz="11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85305" indent="-30204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208161" indent="-241632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91426" indent="-241632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74690" indent="-241632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657954" indent="-241632" defTabSz="4832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141218" indent="-241632" defTabSz="4832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624483" indent="-241632" defTabSz="4832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107747" indent="-241632" defTabSz="4832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D1AC2B6-3921-4DF4-95C9-9639EC6AA4BD}" type="slidenum">
              <a:rPr lang="en-US" smtClean="0">
                <a:latin typeface="Calibri" pitchFamily="34" charset="0"/>
              </a:rPr>
              <a:pPr eaLnBrk="1" hangingPunct="1"/>
              <a:t>22</a:t>
            </a:fld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Racing 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4876800"/>
            <a:ext cx="5146040" cy="1066800"/>
          </a:xfrm>
        </p:spPr>
        <p:txBody>
          <a:bodyPr anchor="ctr"/>
          <a:lstStyle>
            <a:lvl1pPr algn="ctr">
              <a:lnSpc>
                <a:spcPct val="100000"/>
              </a:lnSpc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5867400"/>
            <a:ext cx="5146040" cy="45720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effectLst>
                  <a:outerShdw blurRad="114300" dist="76200" dir="2700000">
                    <a:srgbClr val="000000">
                      <a:alpha val="65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52529B7-8B35-4EE2-9C7B-6913C0B4A108}" type="datetime1">
              <a:rPr lang="en-US"/>
              <a:pPr>
                <a:defRPr/>
              </a:pPr>
              <a:t>7/30/2013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6AD7F5D-E464-4714-A326-5F08C933BA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E9FD07-7BA4-403B-9B24-3BABF3072120}" type="datetime1">
              <a:rPr lang="en-US"/>
              <a:pPr>
                <a:defRPr/>
              </a:pPr>
              <a:t>7/30/2013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B1F01EA-B7A5-4B0C-8602-D47B5248C2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B5398E6-51AC-4598-814A-2444B0DF756E}" type="datetime1">
              <a:rPr lang="en-US"/>
              <a:pPr>
                <a:defRPr/>
              </a:pPr>
              <a:t>7/30/2013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B1AA44E-9253-41F8-ADEB-4197935E97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8246E55-961C-4565-A713-2D7B5A6B6081}" type="datetime1">
              <a:rPr lang="en-US"/>
              <a:pPr>
                <a:defRPr/>
              </a:pPr>
              <a:t>7/30/2013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A01294-D218-4AA5-AAB0-0A7F3D7C2A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36CE0-43EE-4A87-8918-AC622D3499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582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C3FF3-AB59-4DB5-884E-6DE8168F79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28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chemeClr val="tx2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tx2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tx2">
                        <a:lumMod val="75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2060848"/>
            <a:ext cx="8075240" cy="4525963"/>
          </a:xfrm>
          <a:prstGeom prst="rect">
            <a:avLst/>
          </a:prstGeom>
        </p:spPr>
        <p:txBody>
          <a:bodyPr/>
          <a:lstStyle>
            <a:lvl1pPr marL="342900" indent="-342900">
              <a:buSzPct val="85000"/>
              <a:buFontTx/>
              <a:buBlip>
                <a:blip r:embed="rId2"/>
              </a:buBlip>
              <a:defRPr sz="2800"/>
            </a:lvl1pPr>
            <a:lvl2pPr marL="742950" indent="-285750">
              <a:buFont typeface="Arial" pitchFamily="34" charset="0"/>
              <a:buChar char="•"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616040FF-6D15-48AF-BA8B-9CBBAFF6C0EE}" type="datetime1">
              <a:rPr lang="cs-CZ"/>
              <a:pPr>
                <a:defRPr/>
              </a:pPr>
              <a:t>30.7.2013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pPr>
              <a:defRPr/>
            </a:pPr>
            <a:fld id="{0B261A02-56F5-4EE6-8D50-8A14CEA1E96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5383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CA0A048-2BE9-4B9F-BDEF-D1B6CCEB60A2}" type="datetime1">
              <a:rPr lang="en-US"/>
              <a:pPr>
                <a:defRPr/>
              </a:pPr>
              <a:t>7/30/2013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AA7CCF-1FDE-4C7E-B0B3-1244B080D1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675" y="1153160"/>
            <a:ext cx="8229600" cy="59944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675" y="1905000"/>
            <a:ext cx="8229600" cy="4495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E2ADCF-5B2E-4BEA-B95B-509F6C06B495}" type="datetime1">
              <a:rPr lang="en-US"/>
              <a:pPr>
                <a:defRPr/>
              </a:pPr>
              <a:t>7/30/2013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C259B9D-EEE7-4602-A228-C5FC78849C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56C199C-4EF4-43E2-9CB1-1C07DF28377C}" type="datetime1">
              <a:rPr lang="en-US"/>
              <a:pPr>
                <a:defRPr/>
              </a:pPr>
              <a:t>7/30/2013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B78E71-E0A6-4732-BA38-379D4B8959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CF3B478-0BB5-49E5-AF86-5B3BBFF81672}" type="datetime1">
              <a:rPr lang="en-US"/>
              <a:pPr>
                <a:defRPr/>
              </a:pPr>
              <a:t>7/30/2013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004FB8A-F87A-42A1-B2C8-25C14CB59B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6F91781-7CDA-487B-B4A8-186C5DD0FCFF}" type="datetime1">
              <a:rPr lang="en-US"/>
              <a:pPr>
                <a:defRPr/>
              </a:pPr>
              <a:t>7/30/2013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7CC3D56-3099-484F-8D6E-DAD1A071BD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0F1FEE2-B6A9-4965-87B5-65C352B9FE7B}" type="datetime1">
              <a:rPr lang="en-US"/>
              <a:pPr>
                <a:defRPr/>
              </a:pPr>
              <a:t>7/30/2013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D5E708-4755-478C-866B-EA288458C8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844CC1B-5AF8-427A-85C2-B02226A96D27}" type="datetime1">
              <a:rPr lang="en-US"/>
              <a:pPr>
                <a:defRPr/>
              </a:pPr>
              <a:t>7/30/2013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BAAC4D1-C64C-4EF1-8057-D5FDB32C8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389DE8-8765-4F9B-A8F6-0682DF3C6758}" type="datetime1">
              <a:rPr lang="en-US"/>
              <a:pPr>
                <a:defRPr/>
              </a:pPr>
              <a:t>7/30/2013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6B62D5B-DB7E-4495-B77B-C0D75BA8DA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193675" y="152400"/>
            <a:ext cx="78835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3675" y="1165225"/>
            <a:ext cx="8229600" cy="523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3675" y="6492875"/>
            <a:ext cx="23971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593B2FE9-F0D4-433A-8363-410691A9B89E}" type="datetime1">
              <a:rPr lang="en-US"/>
              <a:pPr>
                <a:defRPr/>
              </a:pPr>
              <a:t>7/30/2013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492875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1" smtClean="0">
                <a:solidFill>
                  <a:srgbClr val="0663B5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ECF63567-A69E-4B6A-B0BA-95726E652A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  <p:sldLayoutId id="2147484272" r:id="rId12"/>
    <p:sldLayoutId id="2147484333" r:id="rId13"/>
    <p:sldLayoutId id="2147484334" r:id="rId14"/>
    <p:sldLayoutId id="2147484335" r:id="rId15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0" fontAlgn="base" hangingPunct="0">
        <a:lnSpc>
          <a:spcPts val="3400"/>
        </a:lnSpc>
        <a:spcBef>
          <a:spcPct val="0"/>
        </a:spcBef>
        <a:spcAft>
          <a:spcPct val="0"/>
        </a:spcAft>
        <a:defRPr sz="3200" b="1" kern="1200">
          <a:solidFill>
            <a:srgbClr val="0663B5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defTabSz="457200" rtl="0" eaLnBrk="0" fontAlgn="base" hangingPunct="0">
        <a:lnSpc>
          <a:spcPts val="3400"/>
        </a:lnSpc>
        <a:spcBef>
          <a:spcPct val="0"/>
        </a:spcBef>
        <a:spcAft>
          <a:spcPct val="0"/>
        </a:spcAft>
        <a:defRPr sz="3200" b="1">
          <a:solidFill>
            <a:srgbClr val="0663B5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2pPr>
      <a:lvl3pPr algn="l" defTabSz="457200" rtl="0" eaLnBrk="0" fontAlgn="base" hangingPunct="0">
        <a:lnSpc>
          <a:spcPts val="3400"/>
        </a:lnSpc>
        <a:spcBef>
          <a:spcPct val="0"/>
        </a:spcBef>
        <a:spcAft>
          <a:spcPct val="0"/>
        </a:spcAft>
        <a:defRPr sz="3200" b="1">
          <a:solidFill>
            <a:srgbClr val="0663B5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3pPr>
      <a:lvl4pPr algn="l" defTabSz="457200" rtl="0" eaLnBrk="0" fontAlgn="base" hangingPunct="0">
        <a:lnSpc>
          <a:spcPts val="3400"/>
        </a:lnSpc>
        <a:spcBef>
          <a:spcPct val="0"/>
        </a:spcBef>
        <a:spcAft>
          <a:spcPct val="0"/>
        </a:spcAft>
        <a:defRPr sz="3200" b="1">
          <a:solidFill>
            <a:srgbClr val="0663B5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4pPr>
      <a:lvl5pPr algn="l" defTabSz="457200" rtl="0" eaLnBrk="0" fontAlgn="base" hangingPunct="0">
        <a:lnSpc>
          <a:spcPts val="3400"/>
        </a:lnSpc>
        <a:spcBef>
          <a:spcPct val="0"/>
        </a:spcBef>
        <a:spcAft>
          <a:spcPct val="0"/>
        </a:spcAft>
        <a:defRPr sz="3200" b="1">
          <a:solidFill>
            <a:srgbClr val="0663B5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 b="1">
          <a:solidFill>
            <a:srgbClr val="0663B5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 b="1">
          <a:solidFill>
            <a:srgbClr val="0663B5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 b="1">
          <a:solidFill>
            <a:srgbClr val="0663B5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 b="1">
          <a:solidFill>
            <a:srgbClr val="0663B5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284163" indent="-284163" algn="l" defTabSz="457200" rtl="0" eaLnBrk="0" fontAlgn="base" hangingPunct="0">
        <a:spcBef>
          <a:spcPct val="20000"/>
        </a:spcBef>
        <a:spcAft>
          <a:spcPct val="0"/>
        </a:spcAft>
        <a:buClr>
          <a:srgbClr val="0663B5"/>
        </a:buClr>
        <a:buFont typeface="Wingdings" pitchFamily="2" charset="2"/>
        <a:buChar char="§"/>
        <a:defRPr sz="2400" b="1" kern="1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0663B5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5" charset="-128"/>
          <a:cs typeface="ＭＳ Ｐゴシック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663B5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pitchFamily="-105" charset="-128"/>
          <a:cs typeface="ＭＳ Ｐゴシック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663B5"/>
        </a:buClr>
        <a:buFont typeface="Arial" charset="0"/>
        <a:buChar char="–"/>
        <a:defRPr sz="1600" kern="1200">
          <a:solidFill>
            <a:schemeClr val="tx1"/>
          </a:solidFill>
          <a:latin typeface="+mn-lt"/>
          <a:ea typeface="ＭＳ Ｐゴシック" pitchFamily="-105" charset="-128"/>
          <a:cs typeface="ＭＳ Ｐゴシック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663B5"/>
        </a:buClr>
        <a:buFont typeface="Arial" charset="0"/>
        <a:buChar char="»"/>
        <a:defRPr sz="1400" kern="1200">
          <a:solidFill>
            <a:schemeClr val="tx1"/>
          </a:solidFill>
          <a:latin typeface="+mn-lt"/>
          <a:ea typeface="ＭＳ Ｐゴシック" pitchFamily="-105" charset="-128"/>
          <a:cs typeface="ＭＳ Ｐゴシック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solidFill>
            <a:schemeClr val="tx1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chemeClr val="tx1">
                <a:alpha val="34999"/>
              </a:scheme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29699" name="TextBox 7"/>
          <p:cNvSpPr txBox="1">
            <a:spLocks noChangeArrowheads="1"/>
          </p:cNvSpPr>
          <p:nvPr/>
        </p:nvSpPr>
        <p:spPr bwMode="auto">
          <a:xfrm>
            <a:off x="1181100" y="6248400"/>
            <a:ext cx="678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2013 </a:t>
            </a:r>
            <a:r>
              <a:rPr lang="en-US" sz="2400" b="1" dirty="0">
                <a:solidFill>
                  <a:srgbClr val="FFFFFF"/>
                </a:solidFill>
              </a:rPr>
              <a:t>Distributor </a:t>
            </a:r>
            <a:r>
              <a:rPr lang="en-US" sz="2400" b="1" dirty="0" smtClean="0">
                <a:solidFill>
                  <a:srgbClr val="FFFFFF"/>
                </a:solidFill>
              </a:rPr>
              <a:t>Meeting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905000" y="5105400"/>
            <a:ext cx="5334000" cy="762000"/>
          </a:xfrm>
          <a:prstGeom prst="rect">
            <a:avLst/>
          </a:prstGeom>
          <a:solidFill>
            <a:schemeClr val="tx1">
              <a:alpha val="54117"/>
            </a:schemeClr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chemeClr val="tx1">
                <a:alpha val="34999"/>
              </a:scheme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29701" name="TextBox 7"/>
          <p:cNvSpPr txBox="1">
            <a:spLocks noChangeArrowheads="1"/>
          </p:cNvSpPr>
          <p:nvPr/>
        </p:nvSpPr>
        <p:spPr bwMode="auto">
          <a:xfrm>
            <a:off x="1752600" y="5253335"/>
            <a:ext cx="5638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Below Ground </a:t>
            </a:r>
            <a:r>
              <a:rPr lang="en-US" sz="2400" b="1" dirty="0" smtClean="0">
                <a:solidFill>
                  <a:srgbClr val="FFFFFF"/>
                </a:solidFill>
              </a:rPr>
              <a:t>Products</a:t>
            </a:r>
            <a:endParaRPr lang="en-US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1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F19FB58-05FF-455C-AC6B-A5C48F2AC8B3}" type="slidenum">
              <a:rPr lang="en-US" smtClean="0">
                <a:solidFill>
                  <a:srgbClr val="0663B5"/>
                </a:solidFill>
                <a:latin typeface="Calibri" pitchFamily="34" charset="0"/>
              </a:rPr>
              <a:pPr eaLnBrk="1" hangingPunct="1"/>
              <a:t>9</a:t>
            </a:fld>
            <a:endParaRPr lang="en-US" smtClean="0">
              <a:solidFill>
                <a:srgbClr val="0663B5"/>
              </a:solidFill>
              <a:latin typeface="Calibri" pitchFamily="34" charset="0"/>
            </a:endParaRPr>
          </a:p>
        </p:txBody>
      </p:sp>
      <p:sp>
        <p:nvSpPr>
          <p:cNvPr id="15363" name="Title 1"/>
          <p:cNvSpPr>
            <a:spLocks/>
          </p:cNvSpPr>
          <p:nvPr/>
        </p:nvSpPr>
        <p:spPr bwMode="auto">
          <a:xfrm>
            <a:off x="628650" y="2895600"/>
            <a:ext cx="76962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 b="1"/>
              <a:t>Environmental Products</a:t>
            </a:r>
            <a:br>
              <a:rPr lang="en-US" sz="3600" b="1"/>
            </a:br>
            <a:r>
              <a:rPr lang="en-US" sz="3600" b="1"/>
              <a:t>Valves &amp; Fittings</a:t>
            </a:r>
            <a:br>
              <a:rPr lang="en-US" sz="3600" b="1"/>
            </a:br>
            <a:r>
              <a:rPr lang="en-US" sz="3600" b="1"/>
              <a:t/>
            </a:r>
            <a:br>
              <a:rPr lang="en-US" sz="3600" b="1"/>
            </a:br>
            <a:endParaRPr lang="en-US" b="1" i="1"/>
          </a:p>
        </p:txBody>
      </p:sp>
      <p:pic>
        <p:nvPicPr>
          <p:cNvPr id="15364" name="Picture 3" descr="opw_fcs_transparent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3025" y="381000"/>
            <a:ext cx="65532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12936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830BA50-7BC4-4199-98D2-29130E1D85C5}" type="slidenum">
              <a:rPr lang="en-US" smtClean="0">
                <a:solidFill>
                  <a:srgbClr val="0663B5"/>
                </a:solidFill>
                <a:latin typeface="Calibri" pitchFamily="34" charset="0"/>
              </a:rPr>
              <a:pPr eaLnBrk="1" hangingPunct="1"/>
              <a:t>10</a:t>
            </a:fld>
            <a:endParaRPr lang="en-US" smtClean="0">
              <a:solidFill>
                <a:srgbClr val="0663B5"/>
              </a:solidFill>
              <a:latin typeface="Calibri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gray">
          <a:xfrm>
            <a:off x="2514600" y="0"/>
            <a:ext cx="64770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chemeClr val="tx2"/>
                </a:solidFill>
                <a:ea typeface="ＭＳ Ｐゴシック"/>
                <a:cs typeface="ＭＳ Ｐゴシック"/>
              </a:rPr>
              <a:t>Spill Container Solution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260197" y="685800"/>
            <a:ext cx="3854604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Previous Generation Solution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5136996" y="685800"/>
            <a:ext cx="3854604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Next Generation Solution</a:t>
            </a:r>
          </a:p>
        </p:txBody>
      </p:sp>
      <p:sp>
        <p:nvSpPr>
          <p:cNvPr id="8" name="Right Arrow 7"/>
          <p:cNvSpPr/>
          <p:nvPr/>
        </p:nvSpPr>
        <p:spPr>
          <a:xfrm>
            <a:off x="152400" y="2514600"/>
            <a:ext cx="5677830" cy="3962401"/>
          </a:xfrm>
          <a:prstGeom prst="rightArrow">
            <a:avLst>
              <a:gd name="adj1" fmla="val 66558"/>
              <a:gd name="adj2" fmla="val 49292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4" tIns="9144" rIns="9144" bIns="9144" anchor="ctr"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sz="1600" b="1" u="sng" dirty="0">
                <a:solidFill>
                  <a:schemeClr val="tx1"/>
                </a:solidFill>
                <a:cs typeface="Calibri" pitchFamily="34" charset="0"/>
              </a:rPr>
              <a:t>Industry Developments</a:t>
            </a:r>
          </a:p>
          <a:p>
            <a:pPr marL="231775" indent="-122238">
              <a:spcBef>
                <a:spcPts val="400"/>
              </a:spcBef>
              <a:buFont typeface="Arial" pitchFamily="34" charset="0"/>
              <a:buChar char="•"/>
              <a:defRPr/>
            </a:pPr>
            <a:r>
              <a:rPr lang="en-US" sz="1600" u="sng" dirty="0">
                <a:solidFill>
                  <a:schemeClr val="tx1"/>
                </a:solidFill>
                <a:cs typeface="Calibri" pitchFamily="34" charset="0"/>
              </a:rPr>
              <a:t>40 CFR </a:t>
            </a:r>
            <a:r>
              <a:rPr lang="en-US" sz="1600" dirty="0">
                <a:solidFill>
                  <a:schemeClr val="tx1"/>
                </a:solidFill>
                <a:cs typeface="Calibri" pitchFamily="34" charset="0"/>
              </a:rPr>
              <a:t>Requiring Spill Containment at</a:t>
            </a:r>
            <a:br>
              <a:rPr lang="en-US" sz="1600" dirty="0">
                <a:solidFill>
                  <a:schemeClr val="tx1"/>
                </a:solidFill>
                <a:cs typeface="Calibri" pitchFamily="34" charset="0"/>
              </a:rPr>
            </a:br>
            <a:r>
              <a:rPr lang="en-US" sz="1600" dirty="0">
                <a:solidFill>
                  <a:schemeClr val="tx1"/>
                </a:solidFill>
                <a:cs typeface="Calibri" pitchFamily="34" charset="0"/>
              </a:rPr>
              <a:t>V</a:t>
            </a:r>
            <a:r>
              <a:rPr lang="en-US" sz="1600" u="sng" dirty="0">
                <a:solidFill>
                  <a:schemeClr val="tx1"/>
                </a:solidFill>
                <a:cs typeface="Calibri" pitchFamily="34" charset="0"/>
              </a:rPr>
              <a:t>apor Recovery</a:t>
            </a:r>
          </a:p>
          <a:p>
            <a:pPr marL="231775" indent="-122238">
              <a:spcBef>
                <a:spcPts val="400"/>
              </a:spcBef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cs typeface="Calibri" pitchFamily="34" charset="0"/>
              </a:rPr>
              <a:t>EPA requiring  </a:t>
            </a:r>
            <a:r>
              <a:rPr lang="en-US" sz="1600" u="sng" dirty="0">
                <a:solidFill>
                  <a:schemeClr val="tx1"/>
                </a:solidFill>
                <a:cs typeface="Calibri" pitchFamily="34" charset="0"/>
              </a:rPr>
              <a:t>annual testing </a:t>
            </a:r>
            <a:r>
              <a:rPr lang="en-US" sz="1600" dirty="0">
                <a:solidFill>
                  <a:schemeClr val="tx1"/>
                </a:solidFill>
                <a:cs typeface="Calibri" pitchFamily="34" charset="0"/>
              </a:rPr>
              <a:t>of spill containment for liquid tightness in 2013</a:t>
            </a:r>
          </a:p>
          <a:p>
            <a:pPr marL="231775" indent="-122238">
              <a:spcBef>
                <a:spcPts val="400"/>
              </a:spcBef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cs typeface="Calibri" pitchFamily="34" charset="0"/>
              </a:rPr>
              <a:t>More Regional EPA requiring </a:t>
            </a:r>
            <a:r>
              <a:rPr lang="en-US" sz="1600" u="sng" dirty="0">
                <a:solidFill>
                  <a:schemeClr val="tx1"/>
                </a:solidFill>
                <a:cs typeface="Calibri" pitchFamily="34" charset="0"/>
              </a:rPr>
              <a:t>Double Wall</a:t>
            </a:r>
            <a:r>
              <a:rPr lang="en-US" sz="1600" dirty="0">
                <a:solidFill>
                  <a:schemeClr val="tx1"/>
                </a:solidFill>
                <a:cs typeface="Calibri" pitchFamily="34" charset="0"/>
              </a:rPr>
              <a:t> spill containment</a:t>
            </a:r>
          </a:p>
          <a:p>
            <a:pPr marL="231775" indent="-122238">
              <a:spcBef>
                <a:spcPts val="400"/>
              </a:spcBef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cs typeface="Calibri" pitchFamily="34" charset="0"/>
              </a:rPr>
              <a:t>Customers demanding </a:t>
            </a:r>
            <a:r>
              <a:rPr lang="en-US" sz="1600" u="sng" dirty="0">
                <a:solidFill>
                  <a:schemeClr val="tx1"/>
                </a:solidFill>
                <a:cs typeface="Calibri" pitchFamily="34" charset="0"/>
              </a:rPr>
              <a:t>grade replaceable systems</a:t>
            </a:r>
            <a:r>
              <a:rPr lang="en-US" sz="1600" dirty="0">
                <a:solidFill>
                  <a:schemeClr val="tx1"/>
                </a:solidFill>
                <a:cs typeface="Calibri" pitchFamily="34" charset="0"/>
              </a:rPr>
              <a:t>, never have to break concrete again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257800" y="1676400"/>
            <a:ext cx="3709987" cy="2209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u="sng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cs typeface="Calibri" pitchFamily="34" charset="0"/>
              </a:rPr>
              <a:t>EDGE Series Spill Containment</a:t>
            </a:r>
            <a:endParaRPr lang="en-US" sz="1600" b="1" u="sng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dirty="0">
                <a:cs typeface="Calibri" pitchFamily="34" charset="0"/>
              </a:rPr>
              <a:t>Replaceable Containment Cartridges from Grade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dirty="0">
                <a:cs typeface="Calibri" pitchFamily="34" charset="0"/>
              </a:rPr>
              <a:t>Built in ports for easy interstitial testing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dirty="0">
                <a:cs typeface="Calibri" pitchFamily="34" charset="0"/>
              </a:rPr>
              <a:t>Upgradeable from Single to Double Wall Protection</a:t>
            </a:r>
          </a:p>
          <a:p>
            <a:pPr algn="ctr">
              <a:defRPr/>
            </a:pPr>
            <a:r>
              <a:rPr lang="en-US" b="1" u="sng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cs typeface="Calibri" pitchFamily="34" charset="0"/>
              </a:rPr>
              <a:t>Multi-Port Spill Containment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dirty="0">
                <a:cs typeface="Calibri" pitchFamily="34" charset="0"/>
              </a:rPr>
              <a:t>EVR Compliant for new builds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dirty="0">
                <a:cs typeface="Calibri" pitchFamily="34" charset="0"/>
              </a:rPr>
              <a:t>DW protection to top of the tank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34963" y="1752600"/>
            <a:ext cx="3170237" cy="1219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600" b="1" dirty="0">
                <a:cs typeface="Calibri" pitchFamily="34" charset="0"/>
              </a:rPr>
              <a:t>Slip-on Spill Containers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600" b="1" dirty="0">
                <a:cs typeface="Calibri" pitchFamily="34" charset="0"/>
              </a:rPr>
              <a:t>Non-Grade Replaceable Bellows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600" b="1" dirty="0">
                <a:cs typeface="Calibri" pitchFamily="34" charset="0"/>
              </a:rPr>
              <a:t>Inflexible Metal Containers</a:t>
            </a:r>
          </a:p>
        </p:txBody>
      </p:sp>
      <p:pic>
        <p:nvPicPr>
          <p:cNvPr id="16395" name="Picture 2" descr="C:\DOCUME~1\CHUCKL~1\LOCALS~1\Temp\SNAGHTML53666124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03" r="-3503"/>
          <a:stretch>
            <a:fillRect/>
          </a:stretch>
        </p:blipFill>
        <p:spPr bwMode="auto">
          <a:xfrm>
            <a:off x="7539038" y="3886200"/>
            <a:ext cx="1452562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3863" y="4038600"/>
            <a:ext cx="2039937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3807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55320" y="76200"/>
            <a:ext cx="7772400" cy="404813"/>
          </a:xfrm>
        </p:spPr>
        <p:txBody>
          <a:bodyPr/>
          <a:lstStyle/>
          <a:p>
            <a:r>
              <a:rPr lang="en-US" dirty="0" smtClean="0">
                <a:ea typeface="ヒラギノ角ゴ Pro W3" charset="-128"/>
              </a:rPr>
              <a:t>THE EDGE BUCKET - UNIQUE FEATURES:</a:t>
            </a:r>
          </a:p>
        </p:txBody>
      </p:sp>
      <p:sp>
        <p:nvSpPr>
          <p:cNvPr id="7171" name="AutoShape 2"/>
          <p:cNvSpPr>
            <a:spLocks noChangeArrowheads="1"/>
          </p:cNvSpPr>
          <p:nvPr/>
        </p:nvSpPr>
        <p:spPr bwMode="auto">
          <a:xfrm>
            <a:off x="4267200" y="685800"/>
            <a:ext cx="4572000" cy="5029200"/>
          </a:xfrm>
          <a:prstGeom prst="roundRect">
            <a:avLst>
              <a:gd name="adj" fmla="val 5245"/>
            </a:avLst>
          </a:prstGeom>
          <a:gradFill rotWithShape="0">
            <a:gsLst>
              <a:gs pos="0">
                <a:srgbClr val="D9F2F6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i="1"/>
          </a:p>
        </p:txBody>
      </p:sp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4495800" y="685800"/>
            <a:ext cx="4343400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79388" indent="-179388"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b="1" dirty="0"/>
              <a:t>Dimensionally identical in height from riser to grade as single wall buckets (16-17/32</a:t>
            </a:r>
            <a:r>
              <a:rPr lang="en-US" sz="2000" dirty="0">
                <a:solidFill>
                  <a:srgbClr val="231F20"/>
                </a:solidFill>
              </a:rPr>
              <a:t>"</a:t>
            </a:r>
            <a:r>
              <a:rPr lang="en-US" sz="2000" b="1" dirty="0"/>
              <a:t>)</a:t>
            </a:r>
          </a:p>
          <a:p>
            <a:pPr marL="179388" indent="-179388"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b="1" dirty="0"/>
              <a:t>Can be used on 16.7</a:t>
            </a:r>
            <a:r>
              <a:rPr lang="en-US" sz="2000" dirty="0">
                <a:solidFill>
                  <a:srgbClr val="231F20"/>
                </a:solidFill>
              </a:rPr>
              <a:t>"</a:t>
            </a:r>
            <a:r>
              <a:rPr lang="en-US" sz="2000" b="1" dirty="0"/>
              <a:t> centers</a:t>
            </a:r>
          </a:p>
          <a:p>
            <a:pPr marL="179388" indent="-179388"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b="1" dirty="0" smtClean="0"/>
              <a:t>Patent-pending </a:t>
            </a:r>
            <a:r>
              <a:rPr lang="en-US" sz="2000" b="1" dirty="0"/>
              <a:t>ledge design - no face seal adaptor required</a:t>
            </a:r>
          </a:p>
          <a:p>
            <a:pPr marL="179388" indent="-179388"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b="1" dirty="0"/>
              <a:t>Superior thread-on base design</a:t>
            </a:r>
          </a:p>
          <a:p>
            <a:pPr marL="179388" indent="-179388"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b="1" dirty="0"/>
              <a:t>Corrosion-resistant </a:t>
            </a:r>
            <a:br>
              <a:rPr lang="en-US" sz="2000" b="1" dirty="0"/>
            </a:br>
            <a:r>
              <a:rPr lang="en-US" sz="2000" b="1" dirty="0"/>
              <a:t>polyethylene </a:t>
            </a:r>
            <a:r>
              <a:rPr lang="en-US" sz="2000" b="1" dirty="0" smtClean="0"/>
              <a:t>skirt</a:t>
            </a:r>
          </a:p>
          <a:p>
            <a:pPr marL="179388" indent="-179388"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b="1" dirty="0" smtClean="0"/>
              <a:t>Unique concrete ring design</a:t>
            </a:r>
            <a:endParaRPr lang="en-US" sz="2000" b="1" dirty="0"/>
          </a:p>
        </p:txBody>
      </p:sp>
      <p:pic>
        <p:nvPicPr>
          <p:cNvPr id="7173" name="Picture 7" descr="Edge-at-Angle-Cutaw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" y="511493"/>
            <a:ext cx="417576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80836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 descr="Caulking-Gun-Clipp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1975" y="2645568"/>
            <a:ext cx="2371725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52400"/>
            <a:ext cx="7772400" cy="404813"/>
          </a:xfrm>
        </p:spPr>
        <p:txBody>
          <a:bodyPr/>
          <a:lstStyle/>
          <a:p>
            <a:pPr algn="ctr"/>
            <a:r>
              <a:rPr lang="en-US" dirty="0" smtClean="0">
                <a:ea typeface="ヒラギノ角ゴ Pro W3" charset="-128"/>
              </a:rPr>
              <a:t>UNIQUE FEATURES CONTINUED</a:t>
            </a:r>
          </a:p>
        </p:txBody>
      </p:sp>
      <p:sp>
        <p:nvSpPr>
          <p:cNvPr id="8196" name="AutoShape 2"/>
          <p:cNvSpPr>
            <a:spLocks noChangeArrowheads="1"/>
          </p:cNvSpPr>
          <p:nvPr/>
        </p:nvSpPr>
        <p:spPr bwMode="auto">
          <a:xfrm>
            <a:off x="4267200" y="723900"/>
            <a:ext cx="4572000" cy="5191919"/>
          </a:xfrm>
          <a:prstGeom prst="roundRect">
            <a:avLst>
              <a:gd name="adj" fmla="val 5245"/>
            </a:avLst>
          </a:prstGeom>
          <a:gradFill rotWithShape="0">
            <a:gsLst>
              <a:gs pos="0">
                <a:srgbClr val="D9F2F6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i="1"/>
          </a:p>
        </p:txBody>
      </p:sp>
      <p:sp>
        <p:nvSpPr>
          <p:cNvPr id="8197" name="Rectangle 3"/>
          <p:cNvSpPr>
            <a:spLocks noChangeArrowheads="1"/>
          </p:cNvSpPr>
          <p:nvPr/>
        </p:nvSpPr>
        <p:spPr bwMode="auto">
          <a:xfrm>
            <a:off x="4419600" y="933052"/>
            <a:ext cx="4343400" cy="377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79388" indent="-179388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1800" b="1" dirty="0"/>
              <a:t>Convenient visual gauge for easy liquid level verification</a:t>
            </a:r>
          </a:p>
          <a:p>
            <a:pPr marL="179388" indent="-179388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1800" b="1" dirty="0"/>
              <a:t>Completely vacuum-testable from the top of bucket</a:t>
            </a:r>
          </a:p>
          <a:p>
            <a:pPr marL="179388" indent="-179388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1800" b="1" dirty="0" smtClean="0"/>
              <a:t>No </a:t>
            </a:r>
            <a:r>
              <a:rPr lang="en-US" sz="1800" b="1" dirty="0"/>
              <a:t>need to break concrete</a:t>
            </a:r>
          </a:p>
          <a:p>
            <a:pPr marL="179388" indent="-179388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1800" b="1" dirty="0" smtClean="0"/>
              <a:t>Integral </a:t>
            </a:r>
            <a:r>
              <a:rPr lang="en-US" sz="1800" b="1" dirty="0"/>
              <a:t>seals on both primary </a:t>
            </a:r>
            <a:r>
              <a:rPr lang="en-US" sz="1800" b="1" dirty="0" smtClean="0"/>
              <a:t>and </a:t>
            </a:r>
            <a:r>
              <a:rPr lang="en-US" sz="1800" b="1" dirty="0"/>
              <a:t>secondary buckets - no messy sealants required</a:t>
            </a:r>
          </a:p>
          <a:p>
            <a:pPr marL="179388" indent="-179388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1800" b="1" dirty="0"/>
              <a:t>Patent-pending nipple adaptor - allows for use of standard socket wrenches</a:t>
            </a:r>
          </a:p>
          <a:p>
            <a:pPr marL="179388" indent="-179388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1800" b="1" dirty="0"/>
              <a:t>Superior puncture resistance</a:t>
            </a:r>
            <a:endParaRPr lang="en-US" sz="1600" i="1" dirty="0"/>
          </a:p>
        </p:txBody>
      </p:sp>
      <p:pic>
        <p:nvPicPr>
          <p:cNvPr id="8198" name="Picture 5" descr="Sensor-Clipp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144" y="4191000"/>
            <a:ext cx="1233488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Jackhamm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514600"/>
            <a:ext cx="16033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9" descr="Gau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7239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0" descr="puncture-ch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6437" y="4302919"/>
            <a:ext cx="20828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1" descr="Test_Port_cro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7239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28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381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sz="2400" b="1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4648200" y="1600200"/>
            <a:ext cx="381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sz="2400" b="1"/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203325" y="14954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sz="2400" b="1"/>
          </a:p>
        </p:txBody>
      </p:sp>
      <p:pic>
        <p:nvPicPr>
          <p:cNvPr id="14341" name="Picture 5" descr="1_upgradeability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450" y="2136775"/>
            <a:ext cx="2312988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upgrad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5140" y="1828800"/>
            <a:ext cx="56784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2994660" y="896937"/>
            <a:ext cx="5568950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i="1" dirty="0">
                <a:latin typeface="Arial MT" pitchFamily="-128" charset="0"/>
              </a:rPr>
              <a:t>Upgradeable to a</a:t>
            </a:r>
            <a:endParaRPr lang="en-US" sz="2400" dirty="0">
              <a:latin typeface="Arial MT" pitchFamily="-128" charset="0"/>
            </a:endParaRPr>
          </a:p>
          <a:p>
            <a:pPr algn="ctr">
              <a:lnSpc>
                <a:spcPct val="20000"/>
              </a:lnSpc>
              <a:spcBef>
                <a:spcPct val="50000"/>
              </a:spcBef>
            </a:pPr>
            <a:r>
              <a:rPr lang="en-US" sz="3200" dirty="0">
                <a:latin typeface="Arial Black" pitchFamily="34" charset="0"/>
              </a:rPr>
              <a:t>Double-Wall Bucket</a:t>
            </a:r>
          </a:p>
        </p:txBody>
      </p:sp>
      <p:pic>
        <p:nvPicPr>
          <p:cNvPr id="14344" name="Picture 8" descr="fourBuckets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5140" y="2667000"/>
            <a:ext cx="5618163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3810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Arial Black" pitchFamily="34" charset="0"/>
              </a:rPr>
              <a:t>EDGE 1 SINGLE WALL ALSO AVAILABLE</a:t>
            </a:r>
            <a:endParaRPr lang="en-US" sz="24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07229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6A49586-D6BE-48DC-BE43-CC304E70199A}" type="slidenum">
              <a:rPr lang="en-US" smtClean="0">
                <a:solidFill>
                  <a:srgbClr val="0663B5"/>
                </a:solidFill>
                <a:latin typeface="Calibri" pitchFamily="34" charset="0"/>
              </a:rPr>
              <a:pPr eaLnBrk="1" hangingPunct="1"/>
              <a:t>14</a:t>
            </a:fld>
            <a:endParaRPr lang="en-US" smtClean="0">
              <a:solidFill>
                <a:srgbClr val="0663B5"/>
              </a:solidFill>
              <a:latin typeface="Calibri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gray">
          <a:xfrm>
            <a:off x="2514600" y="0"/>
            <a:ext cx="64770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chemeClr val="tx2"/>
                </a:solidFill>
                <a:ea typeface="ＭＳ Ｐゴシック"/>
                <a:cs typeface="ＭＳ Ｐゴシック"/>
              </a:rPr>
              <a:t>Nuisance Leak Solution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260197" y="533400"/>
            <a:ext cx="3854604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Previous Generation Solution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5136996" y="493693"/>
            <a:ext cx="3854604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Next Generation Solution</a:t>
            </a:r>
          </a:p>
        </p:txBody>
      </p:sp>
      <p:pic>
        <p:nvPicPr>
          <p:cNvPr id="184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5938" y="3962400"/>
            <a:ext cx="2049462" cy="195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563" y="3852863"/>
            <a:ext cx="2408237" cy="2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ight Arrow 9"/>
          <p:cNvSpPr/>
          <p:nvPr/>
        </p:nvSpPr>
        <p:spPr>
          <a:xfrm>
            <a:off x="2743200" y="3933824"/>
            <a:ext cx="4038600" cy="2390776"/>
          </a:xfrm>
          <a:prstGeom prst="rightArrow">
            <a:avLst>
              <a:gd name="adj1" fmla="val 53696"/>
              <a:gd name="adj2" fmla="val 49292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4" tIns="9144" rIns="9144" bIns="9144" anchor="ctr"/>
          <a:lstStyle/>
          <a:p>
            <a:pPr>
              <a:defRPr/>
            </a:pPr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b="1" u="sng" dirty="0">
                <a:solidFill>
                  <a:schemeClr val="tx1"/>
                </a:solidFill>
                <a:cs typeface="Calibri" pitchFamily="34" charset="0"/>
              </a:rPr>
              <a:t>Industry Developments</a:t>
            </a:r>
          </a:p>
          <a:p>
            <a:pPr>
              <a:defRPr/>
            </a:pPr>
            <a:endParaRPr lang="en-US" sz="1100" b="1" u="sng" dirty="0">
              <a:solidFill>
                <a:schemeClr val="tx1"/>
              </a:solidFill>
              <a:cs typeface="Calibri" pitchFamily="34" charset="0"/>
            </a:endParaRPr>
          </a:p>
          <a:p>
            <a:pPr marL="342900" indent="-171450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cs typeface="Calibri" pitchFamily="34" charset="0"/>
              </a:rPr>
              <a:t>Customers recognizing health, environmental contamination and fire risks associated with nuisance breaks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en-US" sz="400" dirty="0">
              <a:solidFill>
                <a:schemeClr val="tx1"/>
              </a:solidFill>
              <a:cs typeface="Calibri" pitchFamily="34" charset="0"/>
              <a:sym typeface="Wingdings" pitchFamily="2" charset="2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endParaRPr lang="en-US" sz="1600" dirty="0">
              <a:solidFill>
                <a:schemeClr val="tx1"/>
              </a:solidFill>
              <a:cs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638800" y="1447800"/>
            <a:ext cx="3100387" cy="2438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b="1" u="sng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cs typeface="Calibri" pitchFamily="34" charset="0"/>
              </a:rPr>
              <a:t>10 Plus</a:t>
            </a:r>
            <a:endParaRPr lang="en-US" sz="1600" b="1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dirty="0">
                <a:cs typeface="Calibri" pitchFamily="34" charset="0"/>
              </a:rPr>
              <a:t>Sealed bladder around groove expands with fluid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dirty="0">
                <a:cs typeface="Calibri" pitchFamily="34" charset="0"/>
              </a:rPr>
              <a:t>Bladder trips shut-off mechanism, stopping product flow to dispenser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dirty="0">
                <a:cs typeface="Calibri" pitchFamily="34" charset="0"/>
              </a:rPr>
              <a:t>Leaked product is contained in valve mechanism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dirty="0">
                <a:cs typeface="Calibri" pitchFamily="34" charset="0"/>
              </a:rPr>
              <a:t>No released product in sump, no costly cleanup!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6363" y="1524000"/>
            <a:ext cx="4237037" cy="1981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dirty="0">
                <a:cs typeface="Calibri" pitchFamily="34" charset="0"/>
              </a:rPr>
              <a:t>Dispenser bump causes crack in shear groove, but does not separate valve to shut off flow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dirty="0">
                <a:cs typeface="Calibri" pitchFamily="34" charset="0"/>
              </a:rPr>
              <a:t>Nuisance break slowly releases product into dispenser sump, sets off leak detection alarm (hopefully)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dirty="0">
                <a:cs typeface="Calibri" pitchFamily="34" charset="0"/>
              </a:rPr>
              <a:t>Site shuts down, valve needs replaced, and product must be recovered</a:t>
            </a:r>
          </a:p>
        </p:txBody>
      </p:sp>
    </p:spTree>
    <p:extLst>
      <p:ext uri="{BB962C8B-B14F-4D97-AF65-F5344CB8AC3E}">
        <p14:creationId xmlns:p14="http://schemas.microsoft.com/office/powerpoint/2010/main" val="21059279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10 Plus ValveSmoo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88" y="727075"/>
            <a:ext cx="3952875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224155" y="228600"/>
            <a:ext cx="8229600" cy="599440"/>
          </a:xfrm>
        </p:spPr>
        <p:txBody>
          <a:bodyPr/>
          <a:lstStyle/>
          <a:p>
            <a:r>
              <a:rPr lang="en-US" dirty="0" smtClean="0">
                <a:ea typeface="ヒラギノ角ゴ Pro W3" charset="-128"/>
              </a:rPr>
              <a:t>10 PLUS - A HIGHER LEVEL OF PROTECTION</a:t>
            </a:r>
          </a:p>
        </p:txBody>
      </p:sp>
      <p:sp>
        <p:nvSpPr>
          <p:cNvPr id="23556" name="AutoShape 2"/>
          <p:cNvSpPr>
            <a:spLocks noChangeArrowheads="1"/>
          </p:cNvSpPr>
          <p:nvPr/>
        </p:nvSpPr>
        <p:spPr bwMode="auto">
          <a:xfrm>
            <a:off x="3886200" y="828040"/>
            <a:ext cx="5029200" cy="4851400"/>
          </a:xfrm>
          <a:prstGeom prst="roundRect">
            <a:avLst>
              <a:gd name="adj" fmla="val 3699"/>
            </a:avLst>
          </a:prstGeom>
          <a:gradFill rotWithShape="0">
            <a:gsLst>
              <a:gs pos="0">
                <a:srgbClr val="D9F2F6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i="1" dirty="0"/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4038600" y="1001135"/>
            <a:ext cx="4724400" cy="502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404813" indent="-174625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1478AD"/>
                </a:solidFill>
              </a:rPr>
              <a:t>The highest level of protection and peace-of-mind in the industry against:</a:t>
            </a:r>
            <a:endParaRPr lang="en-US" sz="3200" i="1" dirty="0"/>
          </a:p>
          <a:p>
            <a:pPr lvl="1" eaLnBrk="1" hangingPunct="1">
              <a:lnSpc>
                <a:spcPct val="110000"/>
              </a:lnSpc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3200" b="1" dirty="0"/>
              <a:t>Low-Impact Breaks</a:t>
            </a:r>
            <a:endParaRPr lang="en-US" sz="3200" b="1" dirty="0">
              <a:solidFill>
                <a:srgbClr val="000000"/>
              </a:solidFill>
            </a:endParaRPr>
          </a:p>
          <a:p>
            <a:pPr lvl="1" eaLnBrk="1" hangingPunct="1">
              <a:lnSpc>
                <a:spcPct val="110000"/>
              </a:lnSpc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3200" b="1" dirty="0"/>
              <a:t>Dislodged Dispensers</a:t>
            </a:r>
          </a:p>
          <a:p>
            <a:pPr lvl="1" eaLnBrk="1" hangingPunct="1">
              <a:lnSpc>
                <a:spcPct val="110000"/>
              </a:lnSpc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3200" b="1" dirty="0"/>
              <a:t>Dispenser Sump Fires</a:t>
            </a:r>
            <a:endParaRPr lang="en-US" sz="3200" dirty="0"/>
          </a:p>
        </p:txBody>
      </p:sp>
      <p:pic>
        <p:nvPicPr>
          <p:cNvPr id="23558" name="Picture 6" descr="ULC log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875" y="5837238"/>
            <a:ext cx="669925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0101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FBA1B22-E282-4823-909A-1FDF42D2EA21}" type="slidenum">
              <a:rPr lang="en-US" smtClean="0">
                <a:solidFill>
                  <a:srgbClr val="0663B5"/>
                </a:solidFill>
                <a:latin typeface="Calibri" pitchFamily="34" charset="0"/>
              </a:rPr>
              <a:pPr eaLnBrk="1" hangingPunct="1"/>
              <a:t>16</a:t>
            </a:fld>
            <a:endParaRPr lang="en-US" smtClean="0">
              <a:solidFill>
                <a:srgbClr val="0663B5"/>
              </a:solidFill>
              <a:latin typeface="Calibri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gray">
          <a:xfrm>
            <a:off x="2533650" y="0"/>
            <a:ext cx="64770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b="1" dirty="0" smtClean="0">
                <a:solidFill>
                  <a:schemeClr val="tx2"/>
                </a:solidFill>
                <a:ea typeface="ＭＳ Ｐゴシック"/>
                <a:cs typeface="ＭＳ Ｐゴシック"/>
              </a:rPr>
              <a:t>Overfill Prevention Solution</a:t>
            </a:r>
          </a:p>
        </p:txBody>
      </p:sp>
      <p:pic>
        <p:nvPicPr>
          <p:cNvPr id="20484" name="Picture 2" descr="Slideshow imag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188" y="3962400"/>
            <a:ext cx="731837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8" descr="C:\DOCUME~1\CHUCKL~1\LOCALS~1\Temp\SNAGHTML5356a6a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269715">
            <a:off x="6908800" y="3814763"/>
            <a:ext cx="538163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1828800" y="3124200"/>
            <a:ext cx="3886200" cy="3276600"/>
          </a:xfrm>
          <a:prstGeom prst="rightArrow">
            <a:avLst>
              <a:gd name="adj1" fmla="val 59907"/>
              <a:gd name="adj2" fmla="val 49292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4" tIns="9144" rIns="9144" bIns="9144" anchor="ctr"/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</a:rPr>
              <a:t>	</a:t>
            </a:r>
            <a:r>
              <a:rPr lang="en-US" sz="1600" b="1" u="sng" dirty="0">
                <a:solidFill>
                  <a:schemeClr val="tx1"/>
                </a:solidFill>
              </a:rPr>
              <a:t>Industry Changes</a:t>
            </a:r>
          </a:p>
          <a:p>
            <a:pPr>
              <a:defRPr/>
            </a:pPr>
            <a:endParaRPr lang="en-US" sz="400" b="1" u="sng" dirty="0">
              <a:solidFill>
                <a:schemeClr val="tx1"/>
              </a:solidFill>
            </a:endParaRPr>
          </a:p>
          <a:p>
            <a:pPr marL="342900" indent="-342900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cs typeface="Calibri" pitchFamily="34" charset="0"/>
              </a:rPr>
              <a:t>40 CFR Requiring </a:t>
            </a:r>
            <a:r>
              <a:rPr lang="en-US" sz="1600" u="sng" dirty="0">
                <a:solidFill>
                  <a:schemeClr val="tx1"/>
                </a:solidFill>
                <a:cs typeface="Calibri" pitchFamily="34" charset="0"/>
              </a:rPr>
              <a:t>Vapor Tight</a:t>
            </a:r>
            <a:r>
              <a:rPr lang="en-US" sz="1600" dirty="0">
                <a:solidFill>
                  <a:schemeClr val="tx1"/>
                </a:solidFill>
                <a:cs typeface="Calibri" pitchFamily="34" charset="0"/>
              </a:rPr>
              <a:t> and Functional </a:t>
            </a:r>
            <a:r>
              <a:rPr lang="en-US" sz="1600" u="sng" dirty="0">
                <a:solidFill>
                  <a:schemeClr val="tx1"/>
                </a:solidFill>
                <a:cs typeface="Calibri" pitchFamily="34" charset="0"/>
              </a:rPr>
              <a:t>Testing Every 3 Years</a:t>
            </a:r>
          </a:p>
          <a:p>
            <a:pPr marL="342900" indent="-342900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sz="1600" u="sng" dirty="0">
              <a:solidFill>
                <a:schemeClr val="tx1"/>
              </a:solidFill>
              <a:cs typeface="Calibri" pitchFamily="34" charset="0"/>
            </a:endParaRPr>
          </a:p>
          <a:p>
            <a:pPr marL="342900" indent="-342900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cs typeface="Calibri" pitchFamily="34" charset="0"/>
              </a:rPr>
              <a:t>EPA </a:t>
            </a:r>
            <a:r>
              <a:rPr lang="en-US" sz="1600" u="sng" dirty="0">
                <a:solidFill>
                  <a:schemeClr val="tx1"/>
                </a:solidFill>
                <a:cs typeface="Calibri" pitchFamily="34" charset="0"/>
              </a:rPr>
              <a:t>Disallowing Ball Floats</a:t>
            </a:r>
            <a:r>
              <a:rPr lang="en-US" sz="1600" dirty="0">
                <a:solidFill>
                  <a:schemeClr val="tx1"/>
                </a:solidFill>
                <a:cs typeface="Calibri" pitchFamily="34" charset="0"/>
              </a:rPr>
              <a:t> as primary overfill prevention device in 2013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257800" y="1600200"/>
            <a:ext cx="3571875" cy="243878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u="sng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cs typeface="Calibri" pitchFamily="34" charset="0"/>
              </a:rPr>
              <a:t>71SO Vapor Tight OFPV</a:t>
            </a:r>
            <a:endParaRPr lang="en-US" sz="1600" b="1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600" dirty="0">
                <a:cs typeface="Calibri" pitchFamily="34" charset="0"/>
              </a:rPr>
              <a:t>Only solution with swing arm float technology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600" dirty="0">
                <a:cs typeface="Calibri" pitchFamily="34" charset="0"/>
              </a:rPr>
              <a:t>Provides reliable vapor tightness for years of use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600" dirty="0">
                <a:cs typeface="Calibri" pitchFamily="34" charset="0"/>
              </a:rPr>
              <a:t>Field adjustable at installation for local regulatory requirements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600" dirty="0">
                <a:cs typeface="Calibri" pitchFamily="34" charset="0"/>
              </a:rPr>
              <a:t>Available in Remote, Co-Axial, and High Alcohol Content</a:t>
            </a:r>
          </a:p>
        </p:txBody>
      </p:sp>
      <p:pic>
        <p:nvPicPr>
          <p:cNvPr id="20490" name="Picture 4" descr="53VML 2&quot;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350" y="3276600"/>
            <a:ext cx="636588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363538" y="1676400"/>
            <a:ext cx="3170237" cy="1219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600" b="1" dirty="0">
                <a:cs typeface="Calibri" pitchFamily="34" charset="0"/>
              </a:rPr>
              <a:t>Ball Floats as Primary Device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600" b="1" dirty="0">
                <a:cs typeface="Calibri" pitchFamily="34" charset="0"/>
              </a:rPr>
              <a:t>Non Vapor Tight Valves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600" b="1" dirty="0">
                <a:cs typeface="Calibri" pitchFamily="34" charset="0"/>
              </a:rPr>
              <a:t>Vertical Float Valves as Sustainable Solution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0197" y="685800"/>
            <a:ext cx="3854604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Previous Generation Solution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36996" y="609600"/>
            <a:ext cx="3854604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Next Generation Solution</a:t>
            </a:r>
          </a:p>
        </p:txBody>
      </p:sp>
    </p:spTree>
    <p:extLst>
      <p:ext uri="{BB962C8B-B14F-4D97-AF65-F5344CB8AC3E}">
        <p14:creationId xmlns:p14="http://schemas.microsoft.com/office/powerpoint/2010/main" val="22709380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7BEFC38-2CB9-47BA-86FD-7B69F44556E2}" type="slidenum">
              <a:rPr lang="en-US" smtClean="0">
                <a:solidFill>
                  <a:srgbClr val="0663B5"/>
                </a:solidFill>
                <a:latin typeface="Calibri" pitchFamily="34" charset="0"/>
              </a:rPr>
              <a:pPr eaLnBrk="1" hangingPunct="1"/>
              <a:t>17</a:t>
            </a:fld>
            <a:endParaRPr lang="en-US" smtClean="0">
              <a:solidFill>
                <a:srgbClr val="0663B5"/>
              </a:solidFill>
              <a:latin typeface="Calibri" pitchFamily="34" charset="0"/>
            </a:endParaRPr>
          </a:p>
        </p:txBody>
      </p:sp>
      <p:pic>
        <p:nvPicPr>
          <p:cNvPr id="22531" name="Picture 4" descr="71SO Testable Overfill Prevention Valv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9150" y="1654175"/>
            <a:ext cx="1822450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1925" y="184150"/>
            <a:ext cx="5497513" cy="646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n-lt"/>
              </a:rPr>
              <a:t>Product Overview and Competitive Selling: Environmental Products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6225" y="1112838"/>
            <a:ext cx="8715375" cy="5857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atin typeface="+mn-lt"/>
              </a:rPr>
              <a:t>Overflow Prevention Valves: Testable Feature</a:t>
            </a:r>
          </a:p>
        </p:txBody>
      </p:sp>
      <p:pic>
        <p:nvPicPr>
          <p:cNvPr id="22534" name="Picture 3" descr="OPW 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4763" y="6459538"/>
            <a:ext cx="1443037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Content Placeholder 2"/>
          <p:cNvSpPr>
            <a:spLocks noGrp="1"/>
          </p:cNvSpPr>
          <p:nvPr>
            <p:ph idx="1"/>
          </p:nvPr>
        </p:nvSpPr>
        <p:spPr>
          <a:xfrm>
            <a:off x="457200" y="1858963"/>
            <a:ext cx="7315200" cy="4525962"/>
          </a:xfrm>
        </p:spPr>
        <p:txBody>
          <a:bodyPr/>
          <a:lstStyle/>
          <a:p>
            <a:r>
              <a:rPr lang="en-US" sz="2800" smtClean="0">
                <a:ea typeface="ＭＳ Ｐゴシック" pitchFamily="34" charset="-128"/>
              </a:rPr>
              <a:t>New Product Launched in October 2012</a:t>
            </a:r>
          </a:p>
          <a:p>
            <a:r>
              <a:rPr lang="en-US" sz="2800" smtClean="0">
                <a:ea typeface="ＭＳ Ｐゴシック" pitchFamily="34" charset="-128"/>
              </a:rPr>
              <a:t>Allows Overflow Valve to be functionally tested without removing from the ground:</a:t>
            </a:r>
          </a:p>
          <a:p>
            <a:pPr lvl="1"/>
            <a:r>
              <a:rPr lang="en-US" sz="2400" smtClean="0">
                <a:ea typeface="ＭＳ Ｐゴシック" pitchFamily="34" charset="-128"/>
              </a:rPr>
              <a:t>Simple test avoids an hour of removal and reinstallation time for 2 contractors</a:t>
            </a:r>
          </a:p>
          <a:p>
            <a:pPr lvl="1"/>
            <a:r>
              <a:rPr lang="en-US" sz="2400" smtClean="0">
                <a:ea typeface="ＭＳ Ｐゴシック" pitchFamily="34" charset="-128"/>
              </a:rPr>
              <a:t>Eliminates opportunity to damage float mechanism and critical seals for vapor tightness</a:t>
            </a:r>
          </a:p>
          <a:p>
            <a:r>
              <a:rPr lang="en-US" sz="2800" smtClean="0">
                <a:ea typeface="ＭＳ Ｐゴシック" pitchFamily="34" charset="-128"/>
              </a:rPr>
              <a:t>In process of gaining EVR and DEQ approvals</a:t>
            </a:r>
          </a:p>
          <a:p>
            <a:endParaRPr lang="en-US" sz="280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48780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E63C915-F5E9-4B1E-8466-8C270B232D7A}" type="slidenum">
              <a:rPr lang="en-US" smtClean="0">
                <a:solidFill>
                  <a:srgbClr val="0663B5"/>
                </a:solidFill>
                <a:latin typeface="Calibri" pitchFamily="34" charset="0"/>
              </a:rPr>
              <a:pPr eaLnBrk="1" hangingPunct="1"/>
              <a:t>18</a:t>
            </a:fld>
            <a:endParaRPr lang="en-US" smtClean="0">
              <a:solidFill>
                <a:srgbClr val="0663B5"/>
              </a:solidFill>
              <a:latin typeface="Calibri" pitchFamily="34" charset="0"/>
            </a:endParaRPr>
          </a:p>
        </p:txBody>
      </p:sp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381000" y="1143000"/>
            <a:ext cx="3105150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b="1" i="1"/>
              <a:t>The easiest, quickest, and most cost efficient way to ensure that your overfill valves will operate when called upon….verifiable without removing them from the tanks.</a:t>
            </a:r>
          </a:p>
          <a:p>
            <a:endParaRPr lang="en-US" sz="1400"/>
          </a:p>
        </p:txBody>
      </p:sp>
      <p:sp>
        <p:nvSpPr>
          <p:cNvPr id="6" name="Title 1"/>
          <p:cNvSpPr txBox="1">
            <a:spLocks/>
          </p:cNvSpPr>
          <p:nvPr/>
        </p:nvSpPr>
        <p:spPr bwMode="gray">
          <a:xfrm>
            <a:off x="2514600" y="0"/>
            <a:ext cx="64770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chemeClr val="tx2"/>
                </a:solidFill>
                <a:ea typeface="ＭＳ Ｐゴシック"/>
                <a:cs typeface="ＭＳ Ｐゴシック"/>
              </a:rPr>
              <a:t>Overfill Prevention Solution</a:t>
            </a:r>
          </a:p>
        </p:txBody>
      </p:sp>
      <p:pic>
        <p:nvPicPr>
          <p:cNvPr id="23557" name="Picture 6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7100" y="898525"/>
            <a:ext cx="33718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59" t="4246" r="13243" b="13785"/>
          <a:stretch/>
        </p:blipFill>
        <p:spPr>
          <a:xfrm>
            <a:off x="7190232" y="1274064"/>
            <a:ext cx="1572768" cy="40599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23559" name="Group 2"/>
          <p:cNvGrpSpPr>
            <a:grpSpLocks/>
          </p:cNvGrpSpPr>
          <p:nvPr/>
        </p:nvGrpSpPr>
        <p:grpSpPr bwMode="auto">
          <a:xfrm>
            <a:off x="608013" y="4284663"/>
            <a:ext cx="1458912" cy="1717675"/>
            <a:chOff x="106997182" y="112075631"/>
            <a:chExt cx="1198589" cy="1391813"/>
          </a:xfrm>
        </p:grpSpPr>
        <p:pic>
          <p:nvPicPr>
            <p:cNvPr id="23570" name="Picture 3" descr="71SO-test-knob028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997182" y="112075631"/>
              <a:ext cx="1198589" cy="1391813"/>
            </a:xfrm>
            <a:prstGeom prst="rect">
              <a:avLst/>
            </a:prstGeom>
            <a:noFill/>
            <a:ln w="63500" algn="in">
              <a:solidFill>
                <a:srgbClr val="66A3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99190" dir="3011666" algn="ctr" rotWithShape="0">
                      <a:srgbClr val="B2B2B2">
                        <a:alpha val="50000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3571" name="AutoShape 4"/>
            <p:cNvSpPr>
              <a:spLocks noChangeArrowheads="1"/>
            </p:cNvSpPr>
            <p:nvPr/>
          </p:nvSpPr>
          <p:spPr bwMode="auto">
            <a:xfrm>
              <a:off x="107556300" y="112280700"/>
              <a:ext cx="238125" cy="285750"/>
            </a:xfrm>
            <a:prstGeom prst="curvedRightArrow">
              <a:avLst>
                <a:gd name="adj1" fmla="val 24000"/>
                <a:gd name="adj2" fmla="val 48000"/>
                <a:gd name="adj3" fmla="val 33333"/>
              </a:avLst>
            </a:prstGeom>
            <a:solidFill>
              <a:srgbClr val="FFCC00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/>
            <a:p>
              <a:endParaRPr lang="en-US"/>
            </a:p>
          </p:txBody>
        </p:sp>
      </p:grpSp>
      <p:grpSp>
        <p:nvGrpSpPr>
          <p:cNvPr id="23560" name="Group 5"/>
          <p:cNvGrpSpPr>
            <a:grpSpLocks/>
          </p:cNvGrpSpPr>
          <p:nvPr/>
        </p:nvGrpSpPr>
        <p:grpSpPr bwMode="auto">
          <a:xfrm>
            <a:off x="2590800" y="4267200"/>
            <a:ext cx="1543050" cy="1735138"/>
            <a:chOff x="108759386" y="112075691"/>
            <a:chExt cx="1236593" cy="1391153"/>
          </a:xfrm>
        </p:grpSpPr>
        <p:pic>
          <p:nvPicPr>
            <p:cNvPr id="23568" name="Picture 6" descr="71SO-bolt-up0493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9386" y="112075691"/>
              <a:ext cx="1236593" cy="1391153"/>
            </a:xfrm>
            <a:prstGeom prst="rect">
              <a:avLst/>
            </a:prstGeom>
            <a:noFill/>
            <a:ln w="63500" algn="in">
              <a:solidFill>
                <a:srgbClr val="66A3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99190" dir="3011666" algn="ctr" rotWithShape="0">
                      <a:srgbClr val="B2B2B2">
                        <a:alpha val="50000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3569" name="AutoShape 7"/>
            <p:cNvSpPr>
              <a:spLocks noChangeArrowheads="1"/>
            </p:cNvSpPr>
            <p:nvPr/>
          </p:nvSpPr>
          <p:spPr bwMode="auto">
            <a:xfrm>
              <a:off x="109394625" y="112271175"/>
              <a:ext cx="133350" cy="295275"/>
            </a:xfrm>
            <a:prstGeom prst="upArrow">
              <a:avLst>
                <a:gd name="adj1" fmla="val 50000"/>
                <a:gd name="adj2" fmla="val 55357"/>
              </a:avLst>
            </a:prstGeom>
            <a:solidFill>
              <a:srgbClr val="FFCC00"/>
            </a:solidFill>
            <a:ln w="9525" algn="in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/>
            <a:p>
              <a:endParaRPr lang="en-US"/>
            </a:p>
          </p:txBody>
        </p:sp>
      </p:grpSp>
      <p:grpSp>
        <p:nvGrpSpPr>
          <p:cNvPr id="23561" name="Group 8"/>
          <p:cNvGrpSpPr>
            <a:grpSpLocks/>
          </p:cNvGrpSpPr>
          <p:nvPr/>
        </p:nvGrpSpPr>
        <p:grpSpPr bwMode="auto">
          <a:xfrm>
            <a:off x="4686300" y="4270375"/>
            <a:ext cx="1900238" cy="1731963"/>
            <a:chOff x="110407132" y="112075631"/>
            <a:chExt cx="1526023" cy="1391602"/>
          </a:xfrm>
        </p:grpSpPr>
        <p:pic>
          <p:nvPicPr>
            <p:cNvPr id="23566" name="Picture 9" descr="71SO-test0493_0493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07132" y="112075631"/>
              <a:ext cx="1526023" cy="1391602"/>
            </a:xfrm>
            <a:prstGeom prst="rect">
              <a:avLst/>
            </a:prstGeom>
            <a:noFill/>
            <a:ln w="63500" algn="in">
              <a:solidFill>
                <a:srgbClr val="66A3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99190" dir="3011666" algn="ctr" rotWithShape="0">
                      <a:srgbClr val="B2B2B2">
                        <a:alpha val="50000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3567" name="AutoShape 10"/>
            <p:cNvSpPr>
              <a:spLocks noChangeArrowheads="1"/>
            </p:cNvSpPr>
            <p:nvPr/>
          </p:nvSpPr>
          <p:spPr bwMode="auto">
            <a:xfrm rot="2319578">
              <a:off x="111030682" y="113071983"/>
              <a:ext cx="147360" cy="293858"/>
            </a:xfrm>
            <a:prstGeom prst="upArrow">
              <a:avLst>
                <a:gd name="adj1" fmla="val 50000"/>
                <a:gd name="adj2" fmla="val 49854"/>
              </a:avLst>
            </a:prstGeom>
            <a:solidFill>
              <a:srgbClr val="FFCC00"/>
            </a:solidFill>
            <a:ln w="9525" algn="in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/>
            <a:p>
              <a:endParaRPr lang="en-US"/>
            </a:p>
          </p:txBody>
        </p:sp>
      </p:grpSp>
      <p:sp>
        <p:nvSpPr>
          <p:cNvPr id="23562" name="Text Box 11"/>
          <p:cNvSpPr txBox="1">
            <a:spLocks noChangeArrowheads="1"/>
          </p:cNvSpPr>
          <p:nvPr/>
        </p:nvSpPr>
        <p:spPr bwMode="auto">
          <a:xfrm>
            <a:off x="557213" y="3938588"/>
            <a:ext cx="160178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r>
              <a:rPr lang="en-US" sz="1400" b="1" i="1">
                <a:solidFill>
                  <a:srgbClr val="000000"/>
                </a:solidFill>
              </a:rPr>
              <a:t>Loosen Test Plug</a:t>
            </a:r>
            <a:endParaRPr lang="en-US" sz="1400"/>
          </a:p>
        </p:txBody>
      </p:sp>
      <p:sp>
        <p:nvSpPr>
          <p:cNvPr id="23563" name="Text Box 12"/>
          <p:cNvSpPr txBox="1">
            <a:spLocks noChangeArrowheads="1"/>
          </p:cNvSpPr>
          <p:nvPr/>
        </p:nvSpPr>
        <p:spPr bwMode="auto">
          <a:xfrm>
            <a:off x="2362200" y="3735388"/>
            <a:ext cx="190500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r>
              <a:rPr lang="en-US" sz="1400" b="1" i="1">
                <a:solidFill>
                  <a:srgbClr val="000000"/>
                </a:solidFill>
              </a:rPr>
              <a:t>Lift Float with</a:t>
            </a:r>
          </a:p>
          <a:p>
            <a:pPr algn="ctr" defTabSz="914400" eaLnBrk="1" hangingPunct="1"/>
            <a:r>
              <a:rPr lang="en-US" sz="1400" b="1" i="1">
                <a:solidFill>
                  <a:srgbClr val="000000"/>
                </a:solidFill>
              </a:rPr>
              <a:t>Cable to Simulate Fill</a:t>
            </a:r>
            <a:endParaRPr lang="en-US" sz="1400"/>
          </a:p>
        </p:txBody>
      </p:sp>
      <p:sp>
        <p:nvSpPr>
          <p:cNvPr id="23564" name="Text Box 13"/>
          <p:cNvSpPr txBox="1">
            <a:spLocks noChangeArrowheads="1"/>
          </p:cNvSpPr>
          <p:nvPr/>
        </p:nvSpPr>
        <p:spPr bwMode="auto">
          <a:xfrm>
            <a:off x="4606925" y="3709988"/>
            <a:ext cx="197961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r>
              <a:rPr lang="en-US" sz="1400" b="1" i="1">
                <a:solidFill>
                  <a:srgbClr val="000000"/>
                </a:solidFill>
              </a:rPr>
              <a:t>Validate Proper</a:t>
            </a:r>
            <a:br>
              <a:rPr lang="en-US" sz="1400" b="1" i="1">
                <a:solidFill>
                  <a:srgbClr val="000000"/>
                </a:solidFill>
              </a:rPr>
            </a:br>
            <a:r>
              <a:rPr lang="en-US" sz="1400" b="1" i="1">
                <a:solidFill>
                  <a:srgbClr val="000000"/>
                </a:solidFill>
              </a:rPr>
              <a:t>Poppet Operation</a:t>
            </a:r>
            <a:endParaRPr lang="en-US" sz="1400"/>
          </a:p>
        </p:txBody>
      </p:sp>
      <p:sp>
        <p:nvSpPr>
          <p:cNvPr id="23565" name="Rectangle 20"/>
          <p:cNvSpPr>
            <a:spLocks noChangeArrowheads="1"/>
          </p:cNvSpPr>
          <p:nvPr/>
        </p:nvSpPr>
        <p:spPr bwMode="auto">
          <a:xfrm>
            <a:off x="557213" y="2895600"/>
            <a:ext cx="63007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 b="1" i="1"/>
          </a:p>
          <a:p>
            <a:pPr algn="ctr"/>
            <a:r>
              <a:rPr lang="en-US" b="1" i="1">
                <a:solidFill>
                  <a:srgbClr val="FF0000"/>
                </a:solidFill>
              </a:rPr>
              <a:t>Test in 60 seconds vs. 60 minutes per tank!</a:t>
            </a: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3064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EE0C159-BD75-4211-8533-0BEBD38C8D87}" type="slidenum">
              <a:rPr lang="en-US" smtClean="0">
                <a:solidFill>
                  <a:srgbClr val="0663B5"/>
                </a:solidFill>
                <a:latin typeface="Calibri" pitchFamily="34" charset="0"/>
              </a:rPr>
              <a:pPr eaLnBrk="1" hangingPunct="1"/>
              <a:t>1</a:t>
            </a:fld>
            <a:endParaRPr lang="en-US" smtClean="0">
              <a:solidFill>
                <a:srgbClr val="0663B5"/>
              </a:solidFill>
              <a:latin typeface="Calibri" pitchFamily="34" charset="0"/>
            </a:endParaRPr>
          </a:p>
        </p:txBody>
      </p:sp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228600" y="381000"/>
            <a:ext cx="8458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3600" b="1"/>
              <a:t>Agenda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133600" y="48450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Univers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057400" y="4768850"/>
            <a:ext cx="201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Univers" pitchFamily="34" charset="0"/>
              </a:rPr>
              <a:t>		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609600" y="1022350"/>
            <a:ext cx="8229600" cy="5175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1000"/>
              </a:spcBef>
              <a:buClr>
                <a:schemeClr val="tx2"/>
              </a:buClr>
              <a:buFont typeface="Wingdings" pitchFamily="2" charset="2"/>
              <a:buNone/>
            </a:pPr>
            <a:endParaRPr lang="en-US" sz="900" b="1" dirty="0">
              <a:latin typeface="Tahoma" pitchFamily="34" charset="0"/>
            </a:endParaRPr>
          </a:p>
          <a:p>
            <a:pPr eaLnBrk="1" hangingPunct="1">
              <a:spcBef>
                <a:spcPts val="1000"/>
              </a:spcBef>
              <a:buClr>
                <a:schemeClr val="tx2"/>
              </a:buClr>
              <a:buFont typeface="Wingdings" pitchFamily="2" charset="2"/>
              <a:buChar char="v"/>
            </a:pPr>
            <a:r>
              <a:rPr lang="en-US" b="1" dirty="0"/>
              <a:t> </a:t>
            </a:r>
            <a:r>
              <a:rPr lang="en-US" sz="2800" b="1" dirty="0">
                <a:solidFill>
                  <a:srgbClr val="0000FF"/>
                </a:solidFill>
              </a:rPr>
              <a:t>The Center Of The Underground Universe</a:t>
            </a:r>
          </a:p>
          <a:p>
            <a:pPr marL="1377950" lvl="2" indent="-463550" eaLnBrk="1" hangingPunct="1">
              <a:spcBef>
                <a:spcPts val="1000"/>
              </a:spcBef>
              <a:buClr>
                <a:schemeClr val="tx2"/>
              </a:buClr>
              <a:buFont typeface="Wingdings" pitchFamily="2" charset="2"/>
              <a:buChar char="ü"/>
            </a:pPr>
            <a:r>
              <a:rPr lang="en-US" sz="2400" b="1" dirty="0" smtClean="0"/>
              <a:t>Regulations</a:t>
            </a:r>
            <a:r>
              <a:rPr lang="en-US" sz="2400" b="1" dirty="0"/>
              <a:t>, the driving force </a:t>
            </a:r>
          </a:p>
          <a:p>
            <a:pPr marL="1377950" lvl="2" indent="-463550" eaLnBrk="1" hangingPunct="1">
              <a:spcBef>
                <a:spcPts val="1000"/>
              </a:spcBef>
              <a:buClr>
                <a:schemeClr val="tx2"/>
              </a:buClr>
              <a:buFont typeface="Wingdings" pitchFamily="2" charset="2"/>
              <a:buChar char="ü"/>
            </a:pPr>
            <a:r>
              <a:rPr lang="en-US" sz="2400" b="1" dirty="0" smtClean="0"/>
              <a:t>The </a:t>
            </a:r>
            <a:r>
              <a:rPr lang="en-US" sz="2400" b="1" dirty="0"/>
              <a:t>environmental evolution  </a:t>
            </a:r>
          </a:p>
          <a:p>
            <a:pPr marL="1377950" lvl="2" indent="-463550" eaLnBrk="1" hangingPunct="1">
              <a:spcBef>
                <a:spcPts val="1000"/>
              </a:spcBef>
              <a:buClr>
                <a:schemeClr val="tx2"/>
              </a:buClr>
              <a:buFont typeface="Wingdings" pitchFamily="2" charset="2"/>
              <a:buChar char="ü"/>
            </a:pPr>
            <a:r>
              <a:rPr lang="en-US" sz="2400" b="1" dirty="0" smtClean="0"/>
              <a:t>UL </a:t>
            </a:r>
            <a:r>
              <a:rPr lang="en-US" sz="2400" b="1" dirty="0"/>
              <a:t>Listed </a:t>
            </a:r>
            <a:r>
              <a:rPr lang="en-US" sz="2400" b="1" dirty="0" err="1"/>
              <a:t>FlexWorks</a:t>
            </a:r>
            <a:endParaRPr lang="en-US" sz="2400" b="1" dirty="0"/>
          </a:p>
          <a:p>
            <a:pPr marL="1377950" lvl="2" indent="-463550" eaLnBrk="1" hangingPunct="1">
              <a:spcBef>
                <a:spcPts val="1000"/>
              </a:spcBef>
              <a:buClr>
                <a:schemeClr val="tx2"/>
              </a:buClr>
              <a:buFont typeface="Wingdings" pitchFamily="2" charset="2"/>
              <a:buChar char="ü"/>
            </a:pPr>
            <a:r>
              <a:rPr lang="en-US" sz="2400" b="1" dirty="0" smtClean="0"/>
              <a:t>Piping </a:t>
            </a:r>
            <a:r>
              <a:rPr lang="en-US" sz="2400" b="1" dirty="0"/>
              <a:t>&amp; Fittings</a:t>
            </a:r>
          </a:p>
          <a:p>
            <a:pPr marL="1377950" lvl="2" indent="-463550" eaLnBrk="1" hangingPunct="1">
              <a:spcBef>
                <a:spcPts val="1000"/>
              </a:spcBef>
              <a:buClr>
                <a:schemeClr val="tx2"/>
              </a:buClr>
              <a:buFont typeface="Wingdings" pitchFamily="2" charset="2"/>
              <a:buChar char="ü"/>
            </a:pPr>
            <a:r>
              <a:rPr lang="en-US" sz="2400" b="1" dirty="0" smtClean="0"/>
              <a:t>Entry </a:t>
            </a:r>
            <a:r>
              <a:rPr lang="en-US" sz="2400" b="1" dirty="0"/>
              <a:t>Fittings: Flexible and Rigid</a:t>
            </a:r>
          </a:p>
          <a:p>
            <a:pPr marL="1377950" lvl="2" indent="-463550" eaLnBrk="1" hangingPunct="1">
              <a:spcBef>
                <a:spcPts val="1000"/>
              </a:spcBef>
              <a:buClr>
                <a:schemeClr val="tx2"/>
              </a:buClr>
              <a:buFont typeface="Wingdings" pitchFamily="2" charset="2"/>
              <a:buChar char="ü"/>
            </a:pPr>
            <a:r>
              <a:rPr lang="en-US" sz="2400" b="1" dirty="0" smtClean="0"/>
              <a:t>Tank </a:t>
            </a:r>
            <a:r>
              <a:rPr lang="en-US" sz="2400" b="1" dirty="0"/>
              <a:t>&amp; Dispenser Sumps</a:t>
            </a:r>
          </a:p>
          <a:p>
            <a:pPr marL="1377950" lvl="2" indent="-463550" eaLnBrk="1" hangingPunct="1">
              <a:spcBef>
                <a:spcPts val="1000"/>
              </a:spcBef>
              <a:buClr>
                <a:schemeClr val="tx2"/>
              </a:buClr>
              <a:buFont typeface="Wingdings" pitchFamily="2" charset="2"/>
              <a:buChar char="ü"/>
            </a:pPr>
            <a:r>
              <a:rPr lang="en-US" sz="2400" b="1" dirty="0" smtClean="0"/>
              <a:t>The </a:t>
            </a:r>
            <a:r>
              <a:rPr lang="en-US" sz="2400" b="1" dirty="0" err="1"/>
              <a:t>FlexWorks</a:t>
            </a:r>
            <a:r>
              <a:rPr lang="en-US" sz="2400" b="1" dirty="0"/>
              <a:t> Loop System</a:t>
            </a:r>
          </a:p>
          <a:p>
            <a:pPr eaLnBrk="1" hangingPunct="1">
              <a:spcBef>
                <a:spcPts val="1000"/>
              </a:spcBef>
              <a:buClr>
                <a:schemeClr val="tx2"/>
              </a:buClr>
              <a:buFont typeface="Wingdings" pitchFamily="2" charset="2"/>
              <a:buNone/>
            </a:pPr>
            <a:endParaRPr lang="en-US" sz="2400" b="1" dirty="0"/>
          </a:p>
          <a:p>
            <a:pPr eaLnBrk="1" hangingPunct="1">
              <a:spcBef>
                <a:spcPts val="1000"/>
              </a:spcBef>
              <a:buClr>
                <a:schemeClr val="tx2"/>
              </a:buClr>
              <a:buFont typeface="Wingdings" pitchFamily="2" charset="2"/>
              <a:buNone/>
            </a:pPr>
            <a:endParaRPr lang="en-US" b="1" dirty="0"/>
          </a:p>
        </p:txBody>
      </p:sp>
      <p:sp>
        <p:nvSpPr>
          <p:cNvPr id="9223" name="Title 1"/>
          <p:cNvSpPr>
            <a:spLocks/>
          </p:cNvSpPr>
          <p:nvPr/>
        </p:nvSpPr>
        <p:spPr bwMode="auto">
          <a:xfrm>
            <a:off x="685800" y="76200"/>
            <a:ext cx="77724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1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1664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09FB1A5-D3EC-41AC-B920-F95E7EBC843F}" type="slidenum">
              <a:rPr lang="en-US" smtClean="0">
                <a:solidFill>
                  <a:srgbClr val="0663B5"/>
                </a:solidFill>
                <a:latin typeface="Calibri" pitchFamily="34" charset="0"/>
              </a:rPr>
              <a:pPr eaLnBrk="1" hangingPunct="1"/>
              <a:t>19</a:t>
            </a:fld>
            <a:endParaRPr lang="en-US" smtClean="0">
              <a:solidFill>
                <a:srgbClr val="0663B5"/>
              </a:solidFill>
              <a:latin typeface="Calibri" pitchFamily="34" charset="0"/>
            </a:endParaRPr>
          </a:p>
        </p:txBody>
      </p:sp>
      <p:sp>
        <p:nvSpPr>
          <p:cNvPr id="24579" name="Title 1"/>
          <p:cNvSpPr>
            <a:spLocks/>
          </p:cNvSpPr>
          <p:nvPr/>
        </p:nvSpPr>
        <p:spPr bwMode="auto">
          <a:xfrm>
            <a:off x="628650" y="2895600"/>
            <a:ext cx="76962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b="1" i="1"/>
          </a:p>
        </p:txBody>
      </p:sp>
      <p:pic>
        <p:nvPicPr>
          <p:cNvPr id="24580" name="Picture 3" descr="opw_fcs_transparent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3025" y="381000"/>
            <a:ext cx="65532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3" descr="flexworks-log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2681288"/>
            <a:ext cx="44958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53105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87C2644-DDB9-4516-8E05-39FB5A69F825}" type="slidenum">
              <a:rPr lang="en-US" smtClean="0">
                <a:solidFill>
                  <a:srgbClr val="0663B5"/>
                </a:solidFill>
                <a:latin typeface="Calibri" pitchFamily="34" charset="0"/>
              </a:rPr>
              <a:pPr eaLnBrk="1" hangingPunct="1"/>
              <a:t>20</a:t>
            </a:fld>
            <a:endParaRPr lang="en-US" smtClean="0">
              <a:solidFill>
                <a:srgbClr val="0663B5"/>
              </a:solidFill>
              <a:latin typeface="Calibr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675" y="762000"/>
            <a:ext cx="8340325" cy="4966033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6" name="Title 1"/>
          <p:cNvSpPr txBox="1">
            <a:spLocks/>
          </p:cNvSpPr>
          <p:nvPr/>
        </p:nvSpPr>
        <p:spPr bwMode="gray">
          <a:xfrm>
            <a:off x="2514600" y="0"/>
            <a:ext cx="6194046" cy="56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3200" dirty="0" smtClean="0">
                <a:solidFill>
                  <a:schemeClr val="tx2"/>
                </a:solidFill>
                <a:ea typeface="ＭＳ Ｐゴシック"/>
                <a:cs typeface="ＭＳ Ｐゴシック"/>
              </a:rPr>
              <a:t>The Gold Standard in Fuel Piping</a:t>
            </a:r>
          </a:p>
        </p:txBody>
      </p:sp>
      <p:pic>
        <p:nvPicPr>
          <p:cNvPr id="25605" name="Picture 2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20150">
            <a:off x="7099300" y="609600"/>
            <a:ext cx="2400300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163" y="2830513"/>
            <a:ext cx="5840412" cy="334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gray">
          <a:xfrm>
            <a:off x="762000" y="838200"/>
            <a:ext cx="6737350" cy="492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 2" pitchFamily="18" charset="2"/>
              <a:buChar char="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 2" pitchFamily="18" charset="2"/>
              <a:buChar char="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200" dirty="0" smtClean="0">
                <a:ea typeface="ＭＳ Ｐゴシック"/>
                <a:cs typeface="Calibri" pitchFamily="34" charset="0"/>
              </a:rPr>
              <a:t>15 years of stellar performance using the best materials in the world</a:t>
            </a:r>
          </a:p>
          <a:p>
            <a:pPr>
              <a:defRPr/>
            </a:pPr>
            <a:r>
              <a:rPr lang="en-US" sz="2200" dirty="0" smtClean="0">
                <a:ea typeface="ＭＳ Ｐゴシック"/>
                <a:cs typeface="Calibri" pitchFamily="34" charset="0"/>
              </a:rPr>
              <a:t>KYNAR (PVDF) - the foundation of our pipe’s time proven performance</a:t>
            </a:r>
          </a:p>
          <a:p>
            <a:pPr lvl="2">
              <a:buClr>
                <a:schemeClr val="tx2">
                  <a:lumMod val="60000"/>
                  <a:lumOff val="40000"/>
                </a:schemeClr>
              </a:buClr>
              <a:defRPr/>
            </a:pPr>
            <a:r>
              <a:rPr lang="en-US" sz="1800" dirty="0" smtClean="0">
                <a:ea typeface="ＭＳ Ｐゴシック"/>
                <a:cs typeface="Calibri" pitchFamily="34" charset="0"/>
              </a:rPr>
              <a:t>has a 50 year track record of use in the world’s most demanding chemical handling applications</a:t>
            </a:r>
          </a:p>
        </p:txBody>
      </p:sp>
      <p:sp>
        <p:nvSpPr>
          <p:cNvPr id="25608" name="Rectangle 9"/>
          <p:cNvSpPr>
            <a:spLocks noChangeArrowheads="1"/>
          </p:cNvSpPr>
          <p:nvPr/>
        </p:nvSpPr>
        <p:spPr bwMode="auto">
          <a:xfrm>
            <a:off x="5943600" y="3354388"/>
            <a:ext cx="29876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Clr>
                <a:srgbClr val="C00000"/>
              </a:buClr>
              <a:buSzPct val="90000"/>
              <a:buFont typeface="Wingdings" pitchFamily="2" charset="2"/>
              <a:buChar char="v"/>
            </a:pPr>
            <a:r>
              <a:rPr lang="en-US" sz="2200">
                <a:latin typeface="Calibri" pitchFamily="34" charset="0"/>
                <a:cs typeface="Calibri" pitchFamily="34" charset="0"/>
              </a:rPr>
              <a:t>All Fuels</a:t>
            </a:r>
          </a:p>
          <a:p>
            <a:pPr marL="457200" indent="-457200">
              <a:spcBef>
                <a:spcPts val="400"/>
              </a:spcBef>
              <a:buClr>
                <a:srgbClr val="C00000"/>
              </a:buClr>
              <a:buSzPct val="90000"/>
              <a:buFont typeface="Wingdings" pitchFamily="2" charset="2"/>
              <a:buChar char="v"/>
            </a:pPr>
            <a:r>
              <a:rPr lang="en-US" sz="2200">
                <a:latin typeface="Calibri" pitchFamily="34" charset="0"/>
                <a:cs typeface="Calibri" pitchFamily="34" charset="0"/>
              </a:rPr>
              <a:t>Bonded Construction</a:t>
            </a:r>
          </a:p>
          <a:p>
            <a:pPr marL="457200" indent="-457200">
              <a:spcBef>
                <a:spcPts val="400"/>
              </a:spcBef>
              <a:buClr>
                <a:srgbClr val="C00000"/>
              </a:buClr>
              <a:buSzPct val="90000"/>
              <a:buFont typeface="Wingdings" pitchFamily="2" charset="2"/>
              <a:buChar char="v"/>
            </a:pPr>
            <a:r>
              <a:rPr lang="en-US" sz="2200">
                <a:latin typeface="Calibri" pitchFamily="34" charset="0"/>
                <a:cs typeface="Calibri" pitchFamily="34" charset="0"/>
              </a:rPr>
              <a:t>New Profile</a:t>
            </a:r>
          </a:p>
          <a:p>
            <a:pPr marL="457200" indent="-457200">
              <a:spcBef>
                <a:spcPts val="400"/>
              </a:spcBef>
              <a:buClr>
                <a:srgbClr val="C00000"/>
              </a:buClr>
              <a:buSzPct val="90000"/>
              <a:buFont typeface="Wingdings" pitchFamily="2" charset="2"/>
              <a:buChar char="v"/>
            </a:pPr>
            <a:r>
              <a:rPr lang="en-US" sz="2200">
                <a:latin typeface="Calibri" pitchFamily="34" charset="0"/>
                <a:cs typeface="Calibri" pitchFamily="34" charset="0"/>
              </a:rPr>
              <a:t>Added Flexibility</a:t>
            </a:r>
          </a:p>
        </p:txBody>
      </p:sp>
    </p:spTree>
    <p:extLst>
      <p:ext uri="{BB962C8B-B14F-4D97-AF65-F5344CB8AC3E}">
        <p14:creationId xmlns:p14="http://schemas.microsoft.com/office/powerpoint/2010/main" val="15740379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85 graphic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2667000"/>
            <a:ext cx="2667000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00100"/>
            <a:ext cx="8305800" cy="4572000"/>
          </a:xfrm>
        </p:spPr>
        <p:txBody>
          <a:bodyPr/>
          <a:lstStyle/>
          <a:p>
            <a:pPr marL="234950" indent="-234950">
              <a:buFont typeface="Wingdings" pitchFamily="2" charset="2"/>
              <a:buChar char="§"/>
            </a:pPr>
            <a:r>
              <a:rPr lang="en-US" sz="2000" dirty="0" smtClean="0">
                <a:ea typeface="ヒラギノ角ゴ Pro W3" charset="-128"/>
              </a:rPr>
              <a:t>The New Pipe has the additional Concentrated Fuels Listing as shown below:</a:t>
            </a:r>
          </a:p>
        </p:txBody>
      </p:sp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1795462" y="1368488"/>
            <a:ext cx="4148137" cy="481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28600" indent="-228600"/>
            <a:r>
              <a:rPr lang="en-US" sz="1600" b="1" u="sng" dirty="0"/>
              <a:t>Motor Vehicle Fuels</a:t>
            </a:r>
          </a:p>
          <a:p>
            <a:pPr marL="228600" indent="-228600">
              <a:spcBef>
                <a:spcPts val="600"/>
              </a:spcBef>
              <a:buClr>
                <a:srgbClr val="FF3300"/>
              </a:buClr>
              <a:buFont typeface="Wingdings" pitchFamily="2" charset="2"/>
              <a:buChar char="þ"/>
            </a:pPr>
            <a:r>
              <a:rPr lang="en-US" sz="1400" dirty="0"/>
              <a:t>100% ASTM Reference Fuel No. 2</a:t>
            </a:r>
          </a:p>
          <a:p>
            <a:pPr marL="228600" indent="-228600">
              <a:spcBef>
                <a:spcPts val="600"/>
              </a:spcBef>
              <a:buClr>
                <a:srgbClr val="FF3300"/>
              </a:buClr>
              <a:buFont typeface="Wingdings" pitchFamily="2" charset="2"/>
              <a:buChar char="þ"/>
            </a:pPr>
            <a:r>
              <a:rPr lang="en-US" sz="1400" dirty="0"/>
              <a:t>100% ASTM Reference Fuel C</a:t>
            </a:r>
          </a:p>
          <a:p>
            <a:pPr marL="228600" indent="-228600">
              <a:spcBef>
                <a:spcPts val="600"/>
              </a:spcBef>
              <a:buClr>
                <a:srgbClr val="FF3300"/>
              </a:buClr>
              <a:buFont typeface="Wingdings" pitchFamily="2" charset="2"/>
              <a:buChar char="þ"/>
            </a:pPr>
            <a:r>
              <a:rPr lang="en-US" sz="1400" dirty="0"/>
              <a:t>85% Reference Fuel C - 15% MTBE</a:t>
            </a:r>
          </a:p>
          <a:p>
            <a:pPr marL="228600" indent="-228600">
              <a:spcBef>
                <a:spcPts val="600"/>
              </a:spcBef>
              <a:buClr>
                <a:srgbClr val="FF3300"/>
              </a:buClr>
              <a:buFont typeface="Wingdings" pitchFamily="2" charset="2"/>
              <a:buChar char="þ"/>
            </a:pPr>
            <a:r>
              <a:rPr lang="en-US" sz="1400" dirty="0"/>
              <a:t>85% Reference Fuel C - 15% Methanol</a:t>
            </a:r>
          </a:p>
          <a:p>
            <a:pPr marL="228600" indent="-228600">
              <a:spcBef>
                <a:spcPts val="600"/>
              </a:spcBef>
              <a:buClr>
                <a:srgbClr val="FF3300"/>
              </a:buClr>
              <a:buFont typeface="Wingdings" pitchFamily="2" charset="2"/>
              <a:buChar char="þ"/>
            </a:pPr>
            <a:r>
              <a:rPr lang="en-US" sz="1400" dirty="0"/>
              <a:t>70% Reference Fuel C - 30% Ethanol</a:t>
            </a:r>
          </a:p>
          <a:p>
            <a:pPr marL="228600" indent="-228600">
              <a:spcBef>
                <a:spcPts val="600"/>
              </a:spcBef>
            </a:pPr>
            <a:r>
              <a:rPr lang="en-US" sz="1600" b="1" u="sng" dirty="0"/>
              <a:t>High Blend Fuels</a:t>
            </a:r>
          </a:p>
          <a:p>
            <a:pPr marL="228600" indent="-228600">
              <a:spcBef>
                <a:spcPts val="600"/>
              </a:spcBef>
              <a:buClr>
                <a:srgbClr val="FF3300"/>
              </a:buClr>
              <a:buFont typeface="Wingdings" pitchFamily="2" charset="2"/>
              <a:buChar char="þ"/>
            </a:pPr>
            <a:r>
              <a:rPr lang="en-US" sz="1400" dirty="0"/>
              <a:t>50% Reference Fuel C - 50% Methanol</a:t>
            </a:r>
          </a:p>
          <a:p>
            <a:pPr marL="228600" indent="-228600">
              <a:spcBef>
                <a:spcPts val="600"/>
              </a:spcBef>
              <a:buClr>
                <a:srgbClr val="FF3300"/>
              </a:buClr>
              <a:buFont typeface="Wingdings" pitchFamily="2" charset="2"/>
              <a:buChar char="þ"/>
            </a:pPr>
            <a:r>
              <a:rPr lang="en-US" sz="1400" dirty="0"/>
              <a:t>50% Reference Fuel C - 50% Ethanol</a:t>
            </a:r>
          </a:p>
          <a:p>
            <a:pPr marL="228600" indent="-228600">
              <a:spcBef>
                <a:spcPts val="600"/>
              </a:spcBef>
            </a:pPr>
            <a:r>
              <a:rPr lang="en-US" sz="1600" b="1" u="sng" dirty="0"/>
              <a:t>Concentrated Fuels</a:t>
            </a:r>
          </a:p>
          <a:p>
            <a:pPr marL="228600" indent="-228600">
              <a:spcBef>
                <a:spcPts val="600"/>
              </a:spcBef>
              <a:buClr>
                <a:srgbClr val="FF6600"/>
              </a:buClr>
              <a:buFont typeface="Wingdings" pitchFamily="2" charset="2"/>
              <a:buChar char="þ"/>
            </a:pPr>
            <a:r>
              <a:rPr lang="en-US" sz="1400" dirty="0"/>
              <a:t>100% Methanol</a:t>
            </a:r>
          </a:p>
          <a:p>
            <a:pPr marL="228600" indent="-228600">
              <a:spcBef>
                <a:spcPts val="600"/>
              </a:spcBef>
              <a:buClr>
                <a:srgbClr val="FF6600"/>
              </a:buClr>
              <a:buFont typeface="Wingdings" pitchFamily="2" charset="2"/>
              <a:buChar char="þ"/>
            </a:pPr>
            <a:r>
              <a:rPr lang="en-US" sz="1400" dirty="0"/>
              <a:t>100% Ethanol</a:t>
            </a:r>
          </a:p>
          <a:p>
            <a:pPr marL="228600" indent="-228600">
              <a:spcBef>
                <a:spcPts val="600"/>
              </a:spcBef>
              <a:buClr>
                <a:srgbClr val="FF6600"/>
              </a:buClr>
              <a:buFont typeface="Wingdings" pitchFamily="2" charset="2"/>
              <a:buChar char="þ"/>
            </a:pPr>
            <a:r>
              <a:rPr lang="en-US" sz="1400" dirty="0"/>
              <a:t>100% Toluene</a:t>
            </a:r>
          </a:p>
          <a:p>
            <a:pPr marL="228600" indent="-228600">
              <a:spcBef>
                <a:spcPts val="600"/>
              </a:spcBef>
            </a:pPr>
            <a:r>
              <a:rPr lang="en-US" sz="1600" b="1" u="sng" dirty="0"/>
              <a:t>Aviation and Marine</a:t>
            </a:r>
          </a:p>
          <a:p>
            <a:pPr marL="228600" indent="-228600">
              <a:spcBef>
                <a:spcPts val="600"/>
              </a:spcBef>
              <a:buClr>
                <a:srgbClr val="FF3300"/>
              </a:buClr>
              <a:buFont typeface="Wingdings" pitchFamily="2" charset="2"/>
              <a:buChar char="þ"/>
            </a:pPr>
            <a:r>
              <a:rPr lang="en-US" sz="1400" dirty="0"/>
              <a:t>100% Premium Leaded Gas</a:t>
            </a:r>
          </a:p>
          <a:p>
            <a:pPr marL="228600" indent="-228600">
              <a:spcBef>
                <a:spcPts val="600"/>
              </a:spcBef>
              <a:buClr>
                <a:srgbClr val="FF3300"/>
              </a:buClr>
              <a:buFont typeface="Wingdings" pitchFamily="2" charset="2"/>
              <a:buChar char="þ"/>
            </a:pPr>
            <a:r>
              <a:rPr lang="en-US" sz="1400" dirty="0"/>
              <a:t>100% Kerosene</a:t>
            </a:r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19050" y="304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400" b="1" dirty="0">
                <a:solidFill>
                  <a:srgbClr val="0000FF"/>
                </a:solidFill>
              </a:rPr>
              <a:t>UL Fuels Listing </a:t>
            </a:r>
          </a:p>
        </p:txBody>
      </p:sp>
    </p:spTree>
    <p:extLst>
      <p:ext uri="{BB962C8B-B14F-4D97-AF65-F5344CB8AC3E}">
        <p14:creationId xmlns:p14="http://schemas.microsoft.com/office/powerpoint/2010/main" val="18627993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6324600" y="6319838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sz="2400">
              <a:solidFill>
                <a:srgbClr val="FFFFFF"/>
              </a:solidFill>
              <a:latin typeface="Arial Narrow" pitchFamily="34" charset="0"/>
              <a:ea typeface="Geneva"/>
              <a:cs typeface="Geneva"/>
            </a:endParaRPr>
          </a:p>
        </p:txBody>
      </p:sp>
      <p:sp>
        <p:nvSpPr>
          <p:cNvPr id="26627" name="Rectangle 4"/>
          <p:cNvSpPr>
            <a:spLocks noChangeArrowheads="1"/>
          </p:cNvSpPr>
          <p:nvPr/>
        </p:nvSpPr>
        <p:spPr bwMode="auto">
          <a:xfrm>
            <a:off x="7040563" y="6400800"/>
            <a:ext cx="2103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endParaRPr lang="en-US" sz="2400" b="1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26628" name="Rectangle 5"/>
          <p:cNvSpPr>
            <a:spLocks noChangeArrowheads="1"/>
          </p:cNvSpPr>
          <p:nvPr/>
        </p:nvSpPr>
        <p:spPr bwMode="auto">
          <a:xfrm>
            <a:off x="7085013" y="6400800"/>
            <a:ext cx="20589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endParaRPr lang="en-US" sz="2400" b="1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26629" name="Line 6"/>
          <p:cNvSpPr>
            <a:spLocks noChangeShapeType="1"/>
          </p:cNvSpPr>
          <p:nvPr/>
        </p:nvSpPr>
        <p:spPr bwMode="auto">
          <a:xfrm flipH="1" flipV="1">
            <a:off x="533400" y="838200"/>
            <a:ext cx="8610600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6630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925" y="3352800"/>
            <a:ext cx="3962400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685800" y="3490913"/>
            <a:ext cx="3897313" cy="248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95000"/>
              </a:lnSpc>
              <a:defRPr/>
            </a:pPr>
            <a:r>
              <a:rPr lang="en-US" sz="2400" b="1" dirty="0">
                <a:solidFill>
                  <a:srgbClr val="000000"/>
                </a:solidFill>
                <a:cs typeface="Arial" pitchFamily="34" charset="0"/>
              </a:rPr>
              <a:t>UL / ULC Listed Pipework</a:t>
            </a:r>
          </a:p>
          <a:p>
            <a:pPr eaLnBrk="0" hangingPunct="0">
              <a:lnSpc>
                <a:spcPct val="95000"/>
              </a:lnSpc>
              <a:spcBef>
                <a:spcPts val="600"/>
              </a:spcBef>
              <a:defRPr/>
            </a:pPr>
            <a:r>
              <a:rPr lang="en-US" b="1" dirty="0">
                <a:solidFill>
                  <a:srgbClr val="000000"/>
                </a:solidFill>
                <a:cs typeface="Arial" pitchFamily="34" charset="0"/>
              </a:rPr>
              <a:t>Available in:</a:t>
            </a:r>
          </a:p>
          <a:p>
            <a:pPr indent="-342900" eaLnBrk="0" hangingPunct="0">
              <a:lnSpc>
                <a:spcPct val="95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000000"/>
                </a:solidFill>
                <a:cs typeface="Arial" pitchFamily="34" charset="0"/>
              </a:rPr>
              <a:t>¾”</a:t>
            </a:r>
          </a:p>
          <a:p>
            <a:pPr indent="-342900" eaLnBrk="0" hangingPunct="0">
              <a:lnSpc>
                <a:spcPct val="95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000000"/>
                </a:solidFill>
                <a:cs typeface="Arial" pitchFamily="34" charset="0"/>
              </a:rPr>
              <a:t>1”</a:t>
            </a:r>
          </a:p>
          <a:p>
            <a:pPr indent="-342900" eaLnBrk="0" hangingPunct="0">
              <a:lnSpc>
                <a:spcPct val="95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rgbClr val="000000"/>
                </a:solidFill>
                <a:cs typeface="Arial" pitchFamily="34" charset="0"/>
              </a:rPr>
              <a:t>1½”</a:t>
            </a:r>
            <a:endParaRPr lang="en-US" b="1" dirty="0">
              <a:solidFill>
                <a:srgbClr val="000000"/>
              </a:solidFill>
              <a:cs typeface="Arial" pitchFamily="34" charset="0"/>
            </a:endParaRPr>
          </a:p>
          <a:p>
            <a:pPr indent="-342900" eaLnBrk="0" hangingPunct="0">
              <a:lnSpc>
                <a:spcPct val="95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000000"/>
                </a:solidFill>
                <a:cs typeface="Arial" pitchFamily="34" charset="0"/>
              </a:rPr>
              <a:t>2”</a:t>
            </a:r>
          </a:p>
          <a:p>
            <a:pPr indent="-342900" eaLnBrk="0" hangingPunct="0">
              <a:lnSpc>
                <a:spcPct val="95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000000"/>
                </a:solidFill>
                <a:cs typeface="Arial" pitchFamily="34" charset="0"/>
              </a:rPr>
              <a:t>3” DW</a:t>
            </a:r>
          </a:p>
        </p:txBody>
      </p:sp>
      <p:sp>
        <p:nvSpPr>
          <p:cNvPr id="26632" name="Title 1"/>
          <p:cNvSpPr>
            <a:spLocks/>
          </p:cNvSpPr>
          <p:nvPr/>
        </p:nvSpPr>
        <p:spPr bwMode="auto">
          <a:xfrm>
            <a:off x="685800" y="974725"/>
            <a:ext cx="77724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>
                <a:solidFill>
                  <a:srgbClr val="000000"/>
                </a:solidFill>
                <a:latin typeface="Impact" pitchFamily="34" charset="0"/>
              </a:rPr>
              <a:t>FlexWorks Piping System</a:t>
            </a:r>
          </a:p>
        </p:txBody>
      </p:sp>
      <p:pic>
        <p:nvPicPr>
          <p:cNvPr id="26633" name="Picture 2" descr="http://www.opwglobal.com/Image.axd?id=36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438" y="1524000"/>
            <a:ext cx="7243762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32643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/>
          </p:cNvSpPr>
          <p:nvPr/>
        </p:nvSpPr>
        <p:spPr bwMode="auto">
          <a:xfrm>
            <a:off x="685800" y="533400"/>
            <a:ext cx="77724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>
                <a:solidFill>
                  <a:srgbClr val="000000"/>
                </a:solidFill>
                <a:latin typeface="Impact" pitchFamily="34" charset="0"/>
              </a:rPr>
              <a:t>FlexWorks Pipe Options</a:t>
            </a:r>
          </a:p>
        </p:txBody>
      </p:sp>
      <p:pic>
        <p:nvPicPr>
          <p:cNvPr id="27651" name="Picture 6" descr="DSCF102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8600" y="2438400"/>
            <a:ext cx="4876800" cy="3657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2" name="Picture 7" descr="STICK PIP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575" y="1524000"/>
            <a:ext cx="3527425" cy="40290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8"/>
          <p:cNvSpPr txBox="1">
            <a:spLocks noChangeArrowheads="1"/>
          </p:cNvSpPr>
          <p:nvPr/>
        </p:nvSpPr>
        <p:spPr bwMode="auto">
          <a:xfrm>
            <a:off x="4327525" y="1219200"/>
            <a:ext cx="3967163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Char char="•"/>
            </a:pPr>
            <a:r>
              <a:rPr lang="en-US">
                <a:solidFill>
                  <a:srgbClr val="000000"/>
                </a:solidFill>
                <a:ea typeface="Geneva"/>
                <a:cs typeface="Geneva"/>
              </a:rPr>
              <a:t> Reels of 500 ft -1000 ft standard</a:t>
            </a:r>
          </a:p>
          <a:p>
            <a:pPr eaLnBrk="1" hangingPunct="1">
              <a:spcBef>
                <a:spcPts val="600"/>
              </a:spcBef>
              <a:buFontTx/>
              <a:buChar char="•"/>
            </a:pPr>
            <a:r>
              <a:rPr lang="en-US">
                <a:solidFill>
                  <a:srgbClr val="000000"/>
                </a:solidFill>
                <a:ea typeface="Geneva"/>
                <a:cs typeface="Geneva"/>
              </a:rPr>
              <a:t> Boxes standard at 250 ft</a:t>
            </a:r>
          </a:p>
          <a:p>
            <a:pPr eaLnBrk="1" hangingPunct="1">
              <a:spcBef>
                <a:spcPts val="600"/>
              </a:spcBef>
              <a:buFontTx/>
              <a:buChar char="•"/>
            </a:pPr>
            <a:r>
              <a:rPr lang="en-US">
                <a:solidFill>
                  <a:srgbClr val="000000"/>
                </a:solidFill>
                <a:ea typeface="Geneva"/>
                <a:cs typeface="Geneva"/>
              </a:rPr>
              <a:t> Stick Pipe in 25’ and 33’ increments</a:t>
            </a:r>
          </a:p>
        </p:txBody>
      </p:sp>
    </p:spTree>
    <p:extLst>
      <p:ext uri="{BB962C8B-B14F-4D97-AF65-F5344CB8AC3E}">
        <p14:creationId xmlns:p14="http://schemas.microsoft.com/office/powerpoint/2010/main" val="34485116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 noChangeShapeType="1"/>
          </p:cNvSpPr>
          <p:nvPr/>
        </p:nvSpPr>
        <p:spPr bwMode="auto">
          <a:xfrm>
            <a:off x="409575" y="914400"/>
            <a:ext cx="554355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195" tIns="36195" rIns="36195" bIns="36195"/>
          <a:lstStyle/>
          <a:p>
            <a:pPr marL="285750" indent="-285750" eaLnBrk="0" hangingPunct="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4”diameter 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corrugated flexible conduit </a:t>
            </a:r>
            <a:r>
              <a:rPr lang="en-US" dirty="0" smtClean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permits 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the future replacement of </a:t>
            </a:r>
            <a:r>
              <a:rPr lang="en-US" dirty="0" smtClean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Flex 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piping </a:t>
            </a:r>
            <a:endParaRPr lang="en-US" dirty="0" smtClean="0">
              <a:solidFill>
                <a:srgbClr val="000000"/>
              </a:solidFill>
              <a:ea typeface="ＭＳ Ｐゴシック" charset="-128"/>
              <a:cs typeface="Arial" pitchFamily="34" charset="0"/>
            </a:endParaRPr>
          </a:p>
          <a:p>
            <a:pPr marL="285750" indent="-285750" eaLnBrk="0" hangingPunct="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High 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density </a:t>
            </a:r>
            <a:r>
              <a:rPr lang="en-US" dirty="0" smtClean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polyethylene (not 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intended for use as a secondary containment </a:t>
            </a:r>
            <a:r>
              <a:rPr lang="en-US" dirty="0" smtClean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pipe)</a:t>
            </a:r>
          </a:p>
          <a:p>
            <a:pPr marL="285750" indent="-285750" eaLnBrk="0" hangingPunct="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Strong 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enough to withstand H-20 loading requirements when properly </a:t>
            </a:r>
            <a:r>
              <a:rPr lang="en-US" dirty="0" smtClean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buried</a:t>
            </a:r>
          </a:p>
          <a:p>
            <a:pPr marL="285750" indent="-285750" eaLnBrk="0" hangingPunct="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Thick 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enough to minimize damage from shipping and jobsite </a:t>
            </a:r>
            <a:r>
              <a:rPr lang="en-US" dirty="0" smtClean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handling</a:t>
            </a:r>
          </a:p>
          <a:p>
            <a:pPr marL="285750" indent="-285750" eaLnBrk="0" hangingPunct="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Can 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accommodate </a:t>
            </a:r>
            <a:r>
              <a:rPr lang="en-US" dirty="0" smtClean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¾”, 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1”, </a:t>
            </a:r>
            <a:r>
              <a:rPr lang="en-US" dirty="0" smtClean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1 ½”, 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2” and 3” Flex supply </a:t>
            </a:r>
            <a:r>
              <a:rPr lang="en-US" dirty="0" smtClean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pipe</a:t>
            </a:r>
            <a:endParaRPr lang="en-US" dirty="0">
              <a:solidFill>
                <a:srgbClr val="F9F307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  <a:cs typeface="Arial" pitchFamily="34" charset="0"/>
            </a:endParaRP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388339" y="4572000"/>
            <a:ext cx="4953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pPr eaLnBrk="0" hangingPunct="0">
              <a:lnSpc>
                <a:spcPct val="95000"/>
              </a:lnSpc>
              <a:defRPr/>
            </a:pPr>
            <a:r>
              <a:rPr lang="en-US" b="1" dirty="0" smtClean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Additional Features </a:t>
            </a:r>
            <a:r>
              <a:rPr lang="en-US" b="1" dirty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and Benefits</a:t>
            </a:r>
          </a:p>
          <a:p>
            <a:pPr marL="285750" indent="-285750" eaLnBrk="0" hangingPunct="0">
              <a:lnSpc>
                <a:spcPct val="95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Crush and puncture-resistant</a:t>
            </a:r>
          </a:p>
          <a:p>
            <a:pPr marL="285750" indent="-285750" eaLnBrk="0" hangingPunct="0">
              <a:lnSpc>
                <a:spcPct val="95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Saves time and money</a:t>
            </a:r>
          </a:p>
          <a:p>
            <a:pPr marL="285750" indent="-285750" eaLnBrk="0" hangingPunct="0">
              <a:lnSpc>
                <a:spcPct val="95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Improves leak detection </a:t>
            </a:r>
            <a:r>
              <a:rPr lang="en-US" sz="1600" dirty="0" smtClean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capabilities</a:t>
            </a:r>
          </a:p>
          <a:p>
            <a:pPr marL="285750" indent="-285750" eaLnBrk="0" hangingPunct="0">
              <a:lnSpc>
                <a:spcPct val="95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Improves leak detection </a:t>
            </a:r>
            <a:r>
              <a:rPr lang="en-US" sz="1600" dirty="0" smtClean="0">
                <a:solidFill>
                  <a:srgbClr val="000000"/>
                </a:solidFill>
                <a:cs typeface="Arial" pitchFamily="34" charset="0"/>
              </a:rPr>
              <a:t>capabilities</a:t>
            </a:r>
            <a:endParaRPr lang="en-US" sz="1600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28676" name="Picture 5"/>
          <p:cNvPicPr>
            <a:picLocks noGrp="1" noChangeAspect="1" noChangeArrowheads="1"/>
          </p:cNvPicPr>
          <p:nvPr>
            <p:ph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2200" y="1927225"/>
            <a:ext cx="2971800" cy="289083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7" name="Title 1"/>
          <p:cNvSpPr>
            <a:spLocks/>
          </p:cNvSpPr>
          <p:nvPr/>
        </p:nvSpPr>
        <p:spPr bwMode="auto">
          <a:xfrm>
            <a:off x="685800" y="793750"/>
            <a:ext cx="77724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400">
              <a:solidFill>
                <a:srgbClr val="1F497D"/>
              </a:solidFill>
            </a:endParaRPr>
          </a:p>
        </p:txBody>
      </p:sp>
      <p:sp>
        <p:nvSpPr>
          <p:cNvPr id="28678" name="Title 1"/>
          <p:cNvSpPr>
            <a:spLocks/>
          </p:cNvSpPr>
          <p:nvPr/>
        </p:nvSpPr>
        <p:spPr bwMode="auto">
          <a:xfrm>
            <a:off x="533400" y="228600"/>
            <a:ext cx="77724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Impact" pitchFamily="34" charset="0"/>
              </a:rPr>
              <a:t>FlexWorks</a:t>
            </a:r>
            <a:r>
              <a:rPr lang="en-US" sz="2800" dirty="0">
                <a:solidFill>
                  <a:srgbClr val="000000"/>
                </a:solidFill>
                <a:latin typeface="Impact" pitchFamily="34" charset="0"/>
              </a:rPr>
              <a:t> Dual Wall Access Pipe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191000" y="4876800"/>
            <a:ext cx="28956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pPr marL="285750" indent="-285750" eaLnBrk="0" hangingPunct="0">
              <a:lnSpc>
                <a:spcPct val="95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Delivered </a:t>
            </a:r>
            <a:r>
              <a:rPr lang="en-US" sz="1600" dirty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in continuous lengths</a:t>
            </a:r>
          </a:p>
          <a:p>
            <a:pPr marL="285750" indent="-285750" eaLnBrk="0" hangingPunct="0">
              <a:lnSpc>
                <a:spcPct val="95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Allows access to piping system from above ground</a:t>
            </a:r>
            <a:endParaRPr lang="en-US" sz="1600" b="1" dirty="0">
              <a:solidFill>
                <a:srgbClr val="F9F307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754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5FF6015-486E-4364-8324-093A07465FDE}" type="slidenum">
              <a:rPr lang="en-US" smtClean="0">
                <a:solidFill>
                  <a:srgbClr val="0663B5"/>
                </a:solidFill>
                <a:latin typeface="Calibri" pitchFamily="34" charset="0"/>
              </a:rPr>
              <a:pPr eaLnBrk="1" hangingPunct="1"/>
              <a:t>25</a:t>
            </a:fld>
            <a:endParaRPr lang="en-US" smtClean="0">
              <a:solidFill>
                <a:srgbClr val="0663B5"/>
              </a:solidFill>
              <a:latin typeface="Calibri" pitchFamily="34" charset="0"/>
            </a:endParaRPr>
          </a:p>
        </p:txBody>
      </p:sp>
      <p:sp>
        <p:nvSpPr>
          <p:cNvPr id="29699" name="Title 1"/>
          <p:cNvSpPr>
            <a:spLocks/>
          </p:cNvSpPr>
          <p:nvPr/>
        </p:nvSpPr>
        <p:spPr bwMode="auto">
          <a:xfrm>
            <a:off x="628650" y="1905000"/>
            <a:ext cx="76962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 b="1"/>
              <a:t>Pipe Couplings</a:t>
            </a:r>
            <a:br>
              <a:rPr lang="en-US" sz="3600" b="1"/>
            </a:br>
            <a:endParaRPr lang="en-US" b="1" i="1"/>
          </a:p>
        </p:txBody>
      </p:sp>
      <p:pic>
        <p:nvPicPr>
          <p:cNvPr id="29700" name="Picture 3" descr="opw_fcs_transparent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3025" y="381000"/>
            <a:ext cx="65532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Rectangle 1"/>
          <p:cNvSpPr>
            <a:spLocks noChangeArrowheads="1"/>
          </p:cNvSpPr>
          <p:nvPr/>
        </p:nvSpPr>
        <p:spPr bwMode="auto">
          <a:xfrm>
            <a:off x="1447800" y="3276600"/>
            <a:ext cx="5867400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18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400" b="1" dirty="0">
                <a:solidFill>
                  <a:srgbClr val="0663B5"/>
                </a:solidFill>
              </a:rPr>
              <a:t> Double Wall </a:t>
            </a:r>
            <a:r>
              <a:rPr lang="en-US" sz="2400" b="1" dirty="0" smtClean="0">
                <a:solidFill>
                  <a:srgbClr val="0663B5"/>
                </a:solidFill>
              </a:rPr>
              <a:t>Swage-on </a:t>
            </a:r>
            <a:r>
              <a:rPr lang="en-US" sz="2400" b="1" dirty="0">
                <a:solidFill>
                  <a:srgbClr val="0663B5"/>
                </a:solidFill>
              </a:rPr>
              <a:t>Couplings</a:t>
            </a:r>
          </a:p>
          <a:p>
            <a:pPr>
              <a:spcBef>
                <a:spcPts val="18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400" b="1" dirty="0">
                <a:solidFill>
                  <a:srgbClr val="0663B5"/>
                </a:solidFill>
              </a:rPr>
              <a:t> Double Wall </a:t>
            </a:r>
            <a:r>
              <a:rPr lang="en-US" sz="2400" b="1" dirty="0" smtClean="0">
                <a:solidFill>
                  <a:srgbClr val="0663B5"/>
                </a:solidFill>
              </a:rPr>
              <a:t>Bolt-on Couplings</a:t>
            </a:r>
            <a:endParaRPr lang="en-US" sz="2400" b="1" dirty="0">
              <a:solidFill>
                <a:srgbClr val="0663B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6390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2C9677E-820C-4D9E-AC25-74243938DC4C}" type="slidenum">
              <a:rPr lang="en-US" smtClean="0">
                <a:solidFill>
                  <a:srgbClr val="0663B5"/>
                </a:solidFill>
                <a:latin typeface="Calibri" pitchFamily="34" charset="0"/>
              </a:rPr>
              <a:pPr eaLnBrk="1" hangingPunct="1"/>
              <a:t>26</a:t>
            </a:fld>
            <a:endParaRPr lang="en-US" smtClean="0">
              <a:solidFill>
                <a:srgbClr val="0663B5"/>
              </a:solidFill>
              <a:latin typeface="Calibri" pitchFamily="3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4294967295"/>
          </p:nvPr>
        </p:nvSpPr>
        <p:spPr>
          <a:xfrm>
            <a:off x="342900" y="1952625"/>
            <a:ext cx="4762500" cy="50260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endParaRPr lang="en-US" sz="1000" dirty="0" smtClean="0">
              <a:cs typeface="Calibri" pitchFamily="34" charset="0"/>
            </a:endParaRPr>
          </a:p>
          <a:p>
            <a:pPr marL="0" indent="0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US" dirty="0" smtClean="0">
                <a:cs typeface="Calibri" pitchFamily="34" charset="0"/>
              </a:rPr>
              <a:t>This unique coupling offers the following benefits:</a:t>
            </a:r>
          </a:p>
          <a:p>
            <a:pPr>
              <a:spcBef>
                <a:spcPts val="1200"/>
              </a:spcBef>
              <a:defRPr/>
            </a:pPr>
            <a:r>
              <a:rPr lang="en-US" sz="1800" dirty="0" smtClean="0">
                <a:cs typeface="Calibri" pitchFamily="34" charset="0"/>
              </a:rPr>
              <a:t>Double Wall Swivel Pipe Couplings provide for an interconnected interstitial system that may be continuously monitored or periodically tested</a:t>
            </a:r>
          </a:p>
          <a:p>
            <a:pPr>
              <a:spcBef>
                <a:spcPts val="1200"/>
              </a:spcBef>
              <a:defRPr/>
            </a:pPr>
            <a:r>
              <a:rPr lang="en-US" sz="1800" dirty="0" smtClean="0">
                <a:cs typeface="Calibri" pitchFamily="34" charset="0"/>
              </a:rPr>
              <a:t>No temporary test </a:t>
            </a:r>
            <a:r>
              <a:rPr lang="en-US" sz="1800" dirty="0">
                <a:cs typeface="Calibri" pitchFamily="34" charset="0"/>
              </a:rPr>
              <a:t>b</a:t>
            </a:r>
            <a:r>
              <a:rPr lang="en-US" sz="1800" dirty="0" smtClean="0">
                <a:cs typeface="Calibri" pitchFamily="34" charset="0"/>
              </a:rPr>
              <a:t>oots</a:t>
            </a:r>
          </a:p>
          <a:p>
            <a:pPr>
              <a:spcBef>
                <a:spcPts val="1200"/>
              </a:spcBef>
              <a:defRPr/>
            </a:pPr>
            <a:r>
              <a:rPr lang="en-US" sz="1800" dirty="0" smtClean="0">
                <a:cs typeface="Calibri" pitchFamily="34" charset="0"/>
              </a:rPr>
              <a:t>No trimming back of the secondary pipe </a:t>
            </a:r>
            <a:r>
              <a:rPr lang="en-US" sz="1800" dirty="0">
                <a:cs typeface="Calibri" pitchFamily="34" charset="0"/>
              </a:rPr>
              <a:t>j</a:t>
            </a:r>
            <a:r>
              <a:rPr lang="en-US" sz="1800" dirty="0" smtClean="0">
                <a:cs typeface="Calibri" pitchFamily="34" charset="0"/>
              </a:rPr>
              <a:t>acket</a:t>
            </a:r>
            <a:endParaRPr lang="en-US" sz="1800" dirty="0"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2324" y="600075"/>
            <a:ext cx="7699352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NEXT-GENERATION SOLUTIONS FOR </a:t>
            </a:r>
          </a:p>
          <a:p>
            <a:pPr algn="ctr">
              <a:defRPr/>
            </a:pP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NEXT-GENERATION REQUIREMENTS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gray">
          <a:xfrm>
            <a:off x="152400" y="0"/>
            <a:ext cx="88392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chemeClr val="tx2"/>
                </a:solidFill>
                <a:ea typeface="ＭＳ Ｐゴシック"/>
                <a:cs typeface="ＭＳ Ｐゴシック"/>
              </a:rPr>
              <a:t>Double Wall Swivel Coupling</a:t>
            </a:r>
          </a:p>
        </p:txBody>
      </p:sp>
      <p:pic>
        <p:nvPicPr>
          <p:cNvPr id="30726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2514600"/>
            <a:ext cx="38862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62697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/>
          </p:cNvSpPr>
          <p:nvPr/>
        </p:nvSpPr>
        <p:spPr bwMode="auto">
          <a:xfrm>
            <a:off x="725059" y="152400"/>
            <a:ext cx="77724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Impact" pitchFamily="34" charset="0"/>
              </a:rPr>
              <a:t>DPC</a:t>
            </a:r>
            <a:r>
              <a:rPr lang="en-US" sz="2800" dirty="0">
                <a:solidFill>
                  <a:srgbClr val="000000"/>
                </a:solidFill>
                <a:latin typeface="Impact" pitchFamily="34" charset="0"/>
              </a:rPr>
              <a:t> – Double Wall Pipe Couplings</a:t>
            </a:r>
          </a:p>
        </p:txBody>
      </p:sp>
      <p:grpSp>
        <p:nvGrpSpPr>
          <p:cNvPr id="31747" name="Group 4"/>
          <p:cNvGrpSpPr>
            <a:grpSpLocks/>
          </p:cNvGrpSpPr>
          <p:nvPr/>
        </p:nvGrpSpPr>
        <p:grpSpPr bwMode="auto">
          <a:xfrm>
            <a:off x="1137450" y="678133"/>
            <a:ext cx="6400800" cy="5670551"/>
            <a:chOff x="106473625" y="110423325"/>
            <a:chExt cx="4054475" cy="4127500"/>
          </a:xfrm>
        </p:grpSpPr>
        <p:pic>
          <p:nvPicPr>
            <p:cNvPr id="31748" name="Picture 5"/>
            <p:cNvPicPr>
              <a:picLocks noChangeAspect="1" noChangeArrowheads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56200" y="110909100"/>
              <a:ext cx="3771900" cy="26854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31749" name="Line 6"/>
            <p:cNvSpPr>
              <a:spLocks noChangeShapeType="1"/>
            </p:cNvSpPr>
            <p:nvPr/>
          </p:nvSpPr>
          <p:spPr bwMode="auto">
            <a:xfrm flipH="1">
              <a:off x="108585000" y="110737650"/>
              <a:ext cx="171450" cy="1714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diamond" w="med" len="sm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/>
            <a:p>
              <a:endParaRPr lang="en-US"/>
            </a:p>
          </p:txBody>
        </p:sp>
        <p:sp>
          <p:nvSpPr>
            <p:cNvPr id="31750" name="Text Box 7"/>
            <p:cNvSpPr txBox="1">
              <a:spLocks noChangeArrowheads="1"/>
            </p:cNvSpPr>
            <p:nvPr/>
          </p:nvSpPr>
          <p:spPr bwMode="auto">
            <a:xfrm>
              <a:off x="108708825" y="110528100"/>
              <a:ext cx="914400" cy="171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900" i="1">
                  <a:solidFill>
                    <a:srgbClr val="000000"/>
                  </a:solidFill>
                  <a:latin typeface="Arial Narrow" pitchFamily="34" charset="0"/>
                  <a:ea typeface="Geneva"/>
                  <a:cs typeface="Geneva"/>
                </a:rPr>
                <a:t>Shear Valve</a:t>
              </a:r>
              <a:endParaRPr lang="en-US">
                <a:latin typeface="Calibri" pitchFamily="34" charset="0"/>
                <a:ea typeface="Geneva"/>
                <a:cs typeface="Geneva"/>
              </a:endParaRPr>
            </a:p>
          </p:txBody>
        </p:sp>
        <p:sp>
          <p:nvSpPr>
            <p:cNvPr id="31751" name="Text Box 8"/>
            <p:cNvSpPr txBox="1">
              <a:spLocks noChangeArrowheads="1"/>
            </p:cNvSpPr>
            <p:nvPr/>
          </p:nvSpPr>
          <p:spPr bwMode="auto">
            <a:xfrm>
              <a:off x="107972225" y="110601125"/>
              <a:ext cx="914400" cy="171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900" i="1">
                  <a:solidFill>
                    <a:srgbClr val="000000"/>
                  </a:solidFill>
                  <a:latin typeface="Arial Narrow" pitchFamily="34" charset="0"/>
                  <a:ea typeface="Geneva"/>
                  <a:cs typeface="Geneva"/>
                </a:rPr>
                <a:t>Stabilizer Bar</a:t>
              </a:r>
              <a:endParaRPr lang="en-US">
                <a:latin typeface="Calibri" pitchFamily="34" charset="0"/>
                <a:ea typeface="Geneva"/>
                <a:cs typeface="Geneva"/>
              </a:endParaRPr>
            </a:p>
          </p:txBody>
        </p:sp>
        <p:sp>
          <p:nvSpPr>
            <p:cNvPr id="31752" name="Line 9"/>
            <p:cNvSpPr>
              <a:spLocks noChangeShapeType="1"/>
            </p:cNvSpPr>
            <p:nvPr/>
          </p:nvSpPr>
          <p:spPr bwMode="auto">
            <a:xfrm>
              <a:off x="108242100" y="110794800"/>
              <a:ext cx="0" cy="4000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diamond" w="med" len="sm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/>
            <a:p>
              <a:endParaRPr lang="en-US"/>
            </a:p>
          </p:txBody>
        </p:sp>
        <p:sp>
          <p:nvSpPr>
            <p:cNvPr id="31753" name="Text Box 10"/>
            <p:cNvSpPr txBox="1">
              <a:spLocks noChangeArrowheads="1"/>
            </p:cNvSpPr>
            <p:nvPr/>
          </p:nvSpPr>
          <p:spPr bwMode="auto">
            <a:xfrm>
              <a:off x="106978450" y="111423450"/>
              <a:ext cx="914400" cy="171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900" i="1">
                  <a:solidFill>
                    <a:srgbClr val="000000"/>
                  </a:solidFill>
                  <a:latin typeface="Arial Narrow" pitchFamily="34" charset="0"/>
                  <a:ea typeface="Geneva"/>
                  <a:cs typeface="Geneva"/>
                </a:rPr>
                <a:t>Dispenser Sump</a:t>
              </a:r>
              <a:endParaRPr lang="en-US">
                <a:latin typeface="Calibri" pitchFamily="34" charset="0"/>
                <a:ea typeface="Geneva"/>
                <a:cs typeface="Geneva"/>
              </a:endParaRPr>
            </a:p>
          </p:txBody>
        </p:sp>
        <p:sp>
          <p:nvSpPr>
            <p:cNvPr id="31754" name="Line 11"/>
            <p:cNvSpPr>
              <a:spLocks noChangeShapeType="1"/>
            </p:cNvSpPr>
            <p:nvPr/>
          </p:nvSpPr>
          <p:spPr bwMode="auto">
            <a:xfrm>
              <a:off x="107442000" y="111613950"/>
              <a:ext cx="342900" cy="4381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diamond" w="med" len="sm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/>
            <a:p>
              <a:endParaRPr lang="en-US"/>
            </a:p>
          </p:txBody>
        </p:sp>
        <p:sp>
          <p:nvSpPr>
            <p:cNvPr id="31755" name="Text Box 12"/>
            <p:cNvSpPr txBox="1">
              <a:spLocks noChangeArrowheads="1"/>
            </p:cNvSpPr>
            <p:nvPr/>
          </p:nvSpPr>
          <p:spPr bwMode="auto">
            <a:xfrm>
              <a:off x="106689525" y="111956850"/>
              <a:ext cx="914400" cy="438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sz="900" i="1">
                  <a:solidFill>
                    <a:srgbClr val="000000"/>
                  </a:solidFill>
                  <a:latin typeface="Arial Narrow" pitchFamily="34" charset="0"/>
                  <a:ea typeface="Geneva"/>
                  <a:cs typeface="Geneva"/>
                </a:rPr>
                <a:t>Tee Fitting</a:t>
              </a:r>
              <a:endParaRPr lang="en-US">
                <a:latin typeface="Calibri" pitchFamily="34" charset="0"/>
                <a:ea typeface="Geneva"/>
                <a:cs typeface="Geneva"/>
              </a:endParaRPr>
            </a:p>
          </p:txBody>
        </p:sp>
        <p:sp>
          <p:nvSpPr>
            <p:cNvPr id="31756" name="Line 13"/>
            <p:cNvSpPr>
              <a:spLocks noChangeShapeType="1"/>
            </p:cNvSpPr>
            <p:nvPr/>
          </p:nvSpPr>
          <p:spPr bwMode="auto">
            <a:xfrm>
              <a:off x="107162600" y="112299750"/>
              <a:ext cx="1279525" cy="7524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diamond" w="med" len="sm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/>
            <a:p>
              <a:endParaRPr lang="en-US"/>
            </a:p>
          </p:txBody>
        </p:sp>
        <p:sp>
          <p:nvSpPr>
            <p:cNvPr id="31757" name="Text Box 14"/>
            <p:cNvSpPr txBox="1">
              <a:spLocks noChangeArrowheads="1"/>
            </p:cNvSpPr>
            <p:nvPr/>
          </p:nvSpPr>
          <p:spPr bwMode="auto">
            <a:xfrm>
              <a:off x="107759500" y="114115850"/>
              <a:ext cx="914400" cy="171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900" i="1">
                  <a:solidFill>
                    <a:srgbClr val="000000"/>
                  </a:solidFill>
                  <a:latin typeface="Arial Narrow" pitchFamily="34" charset="0"/>
                  <a:ea typeface="Geneva"/>
                  <a:cs typeface="Geneva"/>
                </a:rPr>
                <a:t>DW Coupling</a:t>
              </a:r>
              <a:endParaRPr lang="en-US">
                <a:latin typeface="Calibri" pitchFamily="34" charset="0"/>
                <a:ea typeface="Geneva"/>
                <a:cs typeface="Geneva"/>
              </a:endParaRPr>
            </a:p>
          </p:txBody>
        </p:sp>
        <p:sp>
          <p:nvSpPr>
            <p:cNvPr id="31758" name="Line 15"/>
            <p:cNvSpPr>
              <a:spLocks noChangeShapeType="1"/>
            </p:cNvSpPr>
            <p:nvPr/>
          </p:nvSpPr>
          <p:spPr bwMode="auto">
            <a:xfrm flipV="1">
              <a:off x="108156375" y="113137950"/>
              <a:ext cx="0" cy="9715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diamond" w="med" len="sm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/>
            <a:p>
              <a:endParaRPr lang="en-US"/>
            </a:p>
          </p:txBody>
        </p:sp>
        <p:sp>
          <p:nvSpPr>
            <p:cNvPr id="31759" name="Text Box 16"/>
            <p:cNvSpPr txBox="1">
              <a:spLocks noChangeArrowheads="1"/>
            </p:cNvSpPr>
            <p:nvPr/>
          </p:nvSpPr>
          <p:spPr bwMode="auto">
            <a:xfrm>
              <a:off x="109264450" y="111620300"/>
              <a:ext cx="914400" cy="4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sz="900" i="1">
                  <a:solidFill>
                    <a:srgbClr val="000000"/>
                  </a:solidFill>
                  <a:latin typeface="Arial Narrow" pitchFamily="34" charset="0"/>
                  <a:ea typeface="Geneva"/>
                  <a:cs typeface="Geneva"/>
                </a:rPr>
                <a:t>Braided SS Flex Connector</a:t>
              </a:r>
              <a:endParaRPr lang="en-US">
                <a:latin typeface="Calibri" pitchFamily="34" charset="0"/>
                <a:ea typeface="Geneva"/>
                <a:cs typeface="Geneva"/>
              </a:endParaRPr>
            </a:p>
          </p:txBody>
        </p:sp>
        <p:sp>
          <p:nvSpPr>
            <p:cNvPr id="31760" name="Line 17"/>
            <p:cNvSpPr>
              <a:spLocks noChangeShapeType="1"/>
            </p:cNvSpPr>
            <p:nvPr/>
          </p:nvSpPr>
          <p:spPr bwMode="auto">
            <a:xfrm flipH="1">
              <a:off x="108613575" y="111823500"/>
              <a:ext cx="828675" cy="314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diamond" w="med" len="sm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/>
            <a:p>
              <a:endParaRPr lang="en-US"/>
            </a:p>
          </p:txBody>
        </p:sp>
        <p:sp>
          <p:nvSpPr>
            <p:cNvPr id="31761" name="Text Box 18"/>
            <p:cNvSpPr txBox="1">
              <a:spLocks noChangeArrowheads="1"/>
            </p:cNvSpPr>
            <p:nvPr/>
          </p:nvSpPr>
          <p:spPr bwMode="auto">
            <a:xfrm>
              <a:off x="106956225" y="113699925"/>
              <a:ext cx="914400" cy="171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900" i="1">
                  <a:solidFill>
                    <a:srgbClr val="000000"/>
                  </a:solidFill>
                  <a:latin typeface="Arial Narrow" pitchFamily="34" charset="0"/>
                  <a:ea typeface="Geneva"/>
                  <a:cs typeface="Geneva"/>
                </a:rPr>
                <a:t>Access Pipe</a:t>
              </a:r>
              <a:endParaRPr lang="en-US">
                <a:latin typeface="Calibri" pitchFamily="34" charset="0"/>
                <a:ea typeface="Geneva"/>
                <a:cs typeface="Geneva"/>
              </a:endParaRPr>
            </a:p>
          </p:txBody>
        </p:sp>
        <p:sp>
          <p:nvSpPr>
            <p:cNvPr id="31762" name="Line 19"/>
            <p:cNvSpPr>
              <a:spLocks noChangeShapeType="1"/>
            </p:cNvSpPr>
            <p:nvPr/>
          </p:nvSpPr>
          <p:spPr bwMode="auto">
            <a:xfrm flipV="1">
              <a:off x="107156250" y="113366550"/>
              <a:ext cx="0" cy="2762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diamond" w="med" len="sm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/>
            <a:p>
              <a:endParaRPr lang="en-US"/>
            </a:p>
          </p:txBody>
        </p:sp>
        <p:sp>
          <p:nvSpPr>
            <p:cNvPr id="31763" name="Text Box 20"/>
            <p:cNvSpPr txBox="1">
              <a:spLocks noChangeArrowheads="1"/>
            </p:cNvSpPr>
            <p:nvPr/>
          </p:nvSpPr>
          <p:spPr bwMode="auto">
            <a:xfrm>
              <a:off x="109213650" y="113680875"/>
              <a:ext cx="914400" cy="4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sz="900" i="1">
                  <a:solidFill>
                    <a:srgbClr val="000000"/>
                  </a:solidFill>
                  <a:latin typeface="Arial Narrow" pitchFamily="34" charset="0"/>
                  <a:ea typeface="Geneva"/>
                  <a:cs typeface="Geneva"/>
                </a:rPr>
                <a:t>Double Entry Boot with Test Port</a:t>
              </a:r>
              <a:endParaRPr lang="en-US">
                <a:latin typeface="Calibri" pitchFamily="34" charset="0"/>
                <a:ea typeface="Geneva"/>
                <a:cs typeface="Geneva"/>
              </a:endParaRPr>
            </a:p>
          </p:txBody>
        </p:sp>
        <p:sp>
          <p:nvSpPr>
            <p:cNvPr id="31764" name="Line 21"/>
            <p:cNvSpPr>
              <a:spLocks noChangeShapeType="1"/>
            </p:cNvSpPr>
            <p:nvPr/>
          </p:nvSpPr>
          <p:spPr bwMode="auto">
            <a:xfrm flipH="1" flipV="1">
              <a:off x="109616875" y="113376075"/>
              <a:ext cx="0" cy="2857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diamond" w="med" len="sm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/>
            <a:p>
              <a:endParaRPr lang="en-US"/>
            </a:p>
          </p:txBody>
        </p:sp>
        <p:sp>
          <p:nvSpPr>
            <p:cNvPr id="31765" name="Text Box 22"/>
            <p:cNvSpPr txBox="1">
              <a:spLocks noChangeArrowheads="1"/>
            </p:cNvSpPr>
            <p:nvPr/>
          </p:nvSpPr>
          <p:spPr bwMode="auto">
            <a:xfrm>
              <a:off x="107127675" y="110423325"/>
              <a:ext cx="1171575" cy="171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900" i="1">
                  <a:solidFill>
                    <a:srgbClr val="000000"/>
                  </a:solidFill>
                  <a:latin typeface="Arial Narrow" pitchFamily="34" charset="0"/>
                  <a:ea typeface="Geneva"/>
                  <a:cs typeface="Geneva"/>
                </a:rPr>
                <a:t>Air Valve Test Jumper</a:t>
              </a:r>
              <a:endParaRPr lang="en-US">
                <a:latin typeface="Calibri" pitchFamily="34" charset="0"/>
                <a:ea typeface="Geneva"/>
                <a:cs typeface="Geneva"/>
              </a:endParaRPr>
            </a:p>
          </p:txBody>
        </p:sp>
        <p:sp>
          <p:nvSpPr>
            <p:cNvPr id="31766" name="Line 23"/>
            <p:cNvSpPr>
              <a:spLocks noChangeShapeType="1"/>
            </p:cNvSpPr>
            <p:nvPr/>
          </p:nvSpPr>
          <p:spPr bwMode="auto">
            <a:xfrm>
              <a:off x="107784900" y="110613825"/>
              <a:ext cx="342900" cy="4095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diamond" w="med" len="sm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/>
            <a:p>
              <a:endParaRPr lang="en-US"/>
            </a:p>
          </p:txBody>
        </p:sp>
        <p:sp>
          <p:nvSpPr>
            <p:cNvPr id="31767" name="Line 24"/>
            <p:cNvSpPr>
              <a:spLocks noChangeShapeType="1"/>
            </p:cNvSpPr>
            <p:nvPr/>
          </p:nvSpPr>
          <p:spPr bwMode="auto">
            <a:xfrm flipV="1">
              <a:off x="106870500" y="113242725"/>
              <a:ext cx="0" cy="9239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diamond" w="med" len="sm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/>
            <a:p>
              <a:endParaRPr lang="en-US"/>
            </a:p>
          </p:txBody>
        </p:sp>
        <p:sp>
          <p:nvSpPr>
            <p:cNvPr id="31768" name="Text Box 25"/>
            <p:cNvSpPr txBox="1">
              <a:spLocks noChangeArrowheads="1"/>
            </p:cNvSpPr>
            <p:nvPr/>
          </p:nvSpPr>
          <p:spPr bwMode="auto">
            <a:xfrm>
              <a:off x="106473625" y="114179350"/>
              <a:ext cx="914400" cy="371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sz="900" i="1">
                  <a:solidFill>
                    <a:srgbClr val="000000"/>
                  </a:solidFill>
                  <a:latin typeface="Arial Narrow" pitchFamily="34" charset="0"/>
                  <a:ea typeface="Geneva"/>
                  <a:cs typeface="Geneva"/>
                </a:rPr>
                <a:t>FlexWorks DW Pipe</a:t>
              </a:r>
              <a:endParaRPr lang="en-US">
                <a:latin typeface="Calibri" pitchFamily="34" charset="0"/>
                <a:ea typeface="Geneva"/>
                <a:cs typeface="Geneva"/>
              </a:endParaRPr>
            </a:p>
          </p:txBody>
        </p:sp>
        <p:sp>
          <p:nvSpPr>
            <p:cNvPr id="31769" name="Text Box 26"/>
            <p:cNvSpPr txBox="1">
              <a:spLocks noChangeArrowheads="1"/>
            </p:cNvSpPr>
            <p:nvPr/>
          </p:nvSpPr>
          <p:spPr bwMode="auto">
            <a:xfrm>
              <a:off x="108270675" y="113750725"/>
              <a:ext cx="914400" cy="171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900" i="1">
                  <a:solidFill>
                    <a:srgbClr val="000000"/>
                  </a:solidFill>
                  <a:latin typeface="Arial Narrow" pitchFamily="34" charset="0"/>
                  <a:ea typeface="Geneva"/>
                  <a:cs typeface="Geneva"/>
                </a:rPr>
                <a:t>DPC Jumper Tube</a:t>
              </a:r>
              <a:endParaRPr lang="en-US">
                <a:latin typeface="Calibri" pitchFamily="34" charset="0"/>
                <a:ea typeface="Geneva"/>
                <a:cs typeface="Geneva"/>
              </a:endParaRPr>
            </a:p>
          </p:txBody>
        </p:sp>
        <p:sp>
          <p:nvSpPr>
            <p:cNvPr id="31770" name="Line 27"/>
            <p:cNvSpPr>
              <a:spLocks noChangeShapeType="1"/>
            </p:cNvSpPr>
            <p:nvPr/>
          </p:nvSpPr>
          <p:spPr bwMode="auto">
            <a:xfrm flipV="1">
              <a:off x="108667550" y="113280825"/>
              <a:ext cx="3175" cy="4540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diamond" w="med" len="sm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323854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135563"/>
          </a:xfrm>
          <a:extLst/>
        </p:spPr>
        <p:txBody>
          <a:bodyPr/>
          <a:lstStyle/>
          <a:p>
            <a:pPr marL="115888" indent="-6350" algn="ctr">
              <a:buFont typeface="Times" pitchFamily="18" charset="0"/>
              <a:buNone/>
              <a:defRPr/>
            </a:pPr>
            <a:r>
              <a:rPr lang="en-US" sz="2000" i="1" dirty="0" smtClean="0">
                <a:solidFill>
                  <a:srgbClr val="0663B5"/>
                </a:solidFill>
                <a:latin typeface="Arial" pitchFamily="34" charset="0"/>
                <a:cs typeface="Arial" pitchFamily="34" charset="0"/>
              </a:rPr>
              <a:t>A new generation double wall swivel barbed fitting that allows customers to receive the same great features as a swage on double wall fitting, but without the use of a coupling machine.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382768" y="2286000"/>
            <a:ext cx="5562600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95000"/>
              </a:lnSpc>
              <a:defRPr/>
            </a:pPr>
            <a:r>
              <a:rPr lang="en-US" b="1" dirty="0">
                <a:cs typeface="Arial" pitchFamily="34" charset="0"/>
              </a:rPr>
              <a:t>This unique coupling offers the following benefits:</a:t>
            </a:r>
          </a:p>
          <a:p>
            <a:pPr marL="461963" indent="-230188" eaLnBrk="0" hangingPunct="0">
              <a:lnSpc>
                <a:spcPct val="95000"/>
              </a:lnSpc>
              <a:spcBef>
                <a:spcPts val="600"/>
              </a:spcBef>
              <a:buSzPct val="85000"/>
              <a:buFont typeface="Arial" pitchFamily="34" charset="0"/>
              <a:buChar char="•"/>
              <a:tabLst>
                <a:tab pos="461963" algn="l"/>
              </a:tabLst>
              <a:defRPr/>
            </a:pPr>
            <a:r>
              <a:rPr lang="en-US" sz="1600" dirty="0">
                <a:cs typeface="Arial" pitchFamily="34" charset="0"/>
              </a:rPr>
              <a:t>Currently available in </a:t>
            </a:r>
            <a:r>
              <a:rPr lang="en-US" sz="1600" dirty="0" smtClean="0">
                <a:cs typeface="Arial" pitchFamily="34" charset="0"/>
              </a:rPr>
              <a:t>1½” </a:t>
            </a:r>
            <a:r>
              <a:rPr lang="en-US" sz="1600" dirty="0">
                <a:cs typeface="Arial" pitchFamily="34" charset="0"/>
              </a:rPr>
              <a:t>and 2”</a:t>
            </a:r>
          </a:p>
          <a:p>
            <a:pPr marL="461963" indent="-230188" eaLnBrk="0" hangingPunct="0">
              <a:lnSpc>
                <a:spcPct val="95000"/>
              </a:lnSpc>
              <a:spcBef>
                <a:spcPts val="600"/>
              </a:spcBef>
              <a:buSzPct val="85000"/>
              <a:buFont typeface="Arial" pitchFamily="34" charset="0"/>
              <a:buChar char="•"/>
              <a:tabLst>
                <a:tab pos="461963" algn="l"/>
              </a:tabLst>
              <a:defRPr/>
            </a:pPr>
            <a:r>
              <a:rPr lang="en-US" sz="1600" dirty="0">
                <a:cs typeface="Arial" pitchFamily="34" charset="0"/>
              </a:rPr>
              <a:t>NPT male thread allows fitting to be used with standard plumbing </a:t>
            </a:r>
            <a:r>
              <a:rPr lang="en-US" sz="1600" dirty="0" smtClean="0">
                <a:cs typeface="Arial" pitchFamily="34" charset="0"/>
              </a:rPr>
              <a:t>fittings</a:t>
            </a:r>
            <a:endParaRPr lang="en-US" sz="1600" dirty="0">
              <a:cs typeface="Arial" pitchFamily="34" charset="0"/>
            </a:endParaRPr>
          </a:p>
          <a:p>
            <a:pPr marL="461963" indent="-230188" eaLnBrk="0" hangingPunct="0">
              <a:lnSpc>
                <a:spcPct val="95000"/>
              </a:lnSpc>
              <a:spcBef>
                <a:spcPts val="600"/>
              </a:spcBef>
              <a:buSzPct val="85000"/>
              <a:buFont typeface="Arial" pitchFamily="34" charset="0"/>
              <a:buChar char="•"/>
              <a:tabLst>
                <a:tab pos="461963" algn="l"/>
              </a:tabLst>
              <a:defRPr/>
            </a:pPr>
            <a:r>
              <a:rPr lang="en-US" sz="1600" dirty="0">
                <a:cs typeface="Arial" pitchFamily="34" charset="0"/>
              </a:rPr>
              <a:t>Quick and easy to install</a:t>
            </a:r>
          </a:p>
          <a:p>
            <a:pPr marL="461963" indent="-230188" eaLnBrk="0" hangingPunct="0">
              <a:lnSpc>
                <a:spcPct val="95000"/>
              </a:lnSpc>
              <a:spcBef>
                <a:spcPts val="600"/>
              </a:spcBef>
              <a:buSzPct val="85000"/>
              <a:buFont typeface="Arial" pitchFamily="34" charset="0"/>
              <a:buChar char="•"/>
              <a:tabLst>
                <a:tab pos="461963" algn="l"/>
              </a:tabLst>
              <a:defRPr/>
            </a:pPr>
            <a:r>
              <a:rPr lang="en-US" sz="1600" dirty="0">
                <a:cs typeface="Arial" pitchFamily="34" charset="0"/>
              </a:rPr>
              <a:t>No jacket stripping</a:t>
            </a:r>
          </a:p>
          <a:p>
            <a:pPr marL="461963" indent="-230188" eaLnBrk="0" hangingPunct="0">
              <a:lnSpc>
                <a:spcPct val="95000"/>
              </a:lnSpc>
              <a:spcBef>
                <a:spcPts val="600"/>
              </a:spcBef>
              <a:buSzPct val="85000"/>
              <a:buFont typeface="Arial" pitchFamily="34" charset="0"/>
              <a:buChar char="•"/>
              <a:tabLst>
                <a:tab pos="461963" algn="l"/>
              </a:tabLst>
              <a:defRPr/>
            </a:pPr>
            <a:r>
              <a:rPr lang="en-US" sz="1600" dirty="0">
                <a:cs typeface="Arial" pitchFamily="34" charset="0"/>
              </a:rPr>
              <a:t>No test boots</a:t>
            </a:r>
          </a:p>
          <a:p>
            <a:pPr marL="461963" indent="-230188" eaLnBrk="0" hangingPunct="0">
              <a:lnSpc>
                <a:spcPct val="95000"/>
              </a:lnSpc>
              <a:spcBef>
                <a:spcPts val="600"/>
              </a:spcBef>
              <a:buSzPct val="85000"/>
              <a:buFont typeface="Arial" pitchFamily="34" charset="0"/>
              <a:buChar char="•"/>
              <a:tabLst>
                <a:tab pos="461963" algn="l"/>
              </a:tabLst>
              <a:defRPr/>
            </a:pPr>
            <a:r>
              <a:rPr lang="en-US" sz="1600" dirty="0">
                <a:cs typeface="Arial" pitchFamily="34" charset="0"/>
              </a:rPr>
              <a:t>Provides quick and effective means to re-test secondary containment</a:t>
            </a:r>
          </a:p>
          <a:p>
            <a:pPr marL="461963" indent="-230188" eaLnBrk="0" hangingPunct="0">
              <a:lnSpc>
                <a:spcPct val="95000"/>
              </a:lnSpc>
              <a:spcBef>
                <a:spcPts val="600"/>
              </a:spcBef>
              <a:buSzPct val="85000"/>
              <a:buFont typeface="Arial" pitchFamily="34" charset="0"/>
              <a:buChar char="•"/>
              <a:tabLst>
                <a:tab pos="461963" algn="l"/>
              </a:tabLst>
              <a:defRPr/>
            </a:pPr>
            <a:r>
              <a:rPr lang="en-US" sz="1600" dirty="0">
                <a:cs typeface="Arial" pitchFamily="34" charset="0"/>
              </a:rPr>
              <a:t>Compatible </a:t>
            </a:r>
            <a:r>
              <a:rPr lang="en-US" sz="1600" dirty="0" smtClean="0">
                <a:cs typeface="Arial" pitchFamily="34" charset="0"/>
              </a:rPr>
              <a:t>with E85 </a:t>
            </a:r>
            <a:r>
              <a:rPr lang="en-US" sz="1600" dirty="0">
                <a:cs typeface="Arial" pitchFamily="34" charset="0"/>
              </a:rPr>
              <a:t>applications</a:t>
            </a:r>
          </a:p>
          <a:p>
            <a:pPr marL="228600" indent="-228600" eaLnBrk="0" hangingPunct="0">
              <a:lnSpc>
                <a:spcPct val="95000"/>
              </a:lnSpc>
              <a:buFontTx/>
              <a:buChar char="•"/>
              <a:tabLst>
                <a:tab pos="228600" algn="l"/>
              </a:tabLst>
              <a:defRPr/>
            </a:pPr>
            <a:endParaRPr lang="en-US" sz="1600" b="1" dirty="0"/>
          </a:p>
        </p:txBody>
      </p:sp>
      <p:grpSp>
        <p:nvGrpSpPr>
          <p:cNvPr id="32772" name="Group 7"/>
          <p:cNvGrpSpPr>
            <a:grpSpLocks/>
          </p:cNvGrpSpPr>
          <p:nvPr/>
        </p:nvGrpSpPr>
        <p:grpSpPr bwMode="auto">
          <a:xfrm>
            <a:off x="5105400" y="2362200"/>
            <a:ext cx="4038600" cy="3492500"/>
            <a:chOff x="110499768" y="107899200"/>
            <a:chExt cx="3228732" cy="2630511"/>
          </a:xfrm>
        </p:grpSpPr>
        <p:pic>
          <p:nvPicPr>
            <p:cNvPr id="32774" name="Picture 8" descr="SBC-2150"/>
            <p:cNvPicPr>
              <a:picLocks noChangeAspect="1" noChangeArrowheads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75165" y="108144926"/>
              <a:ext cx="3153335" cy="21299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32775" name="Line 9"/>
            <p:cNvSpPr>
              <a:spLocks noChangeShapeType="1"/>
            </p:cNvSpPr>
            <p:nvPr/>
          </p:nvSpPr>
          <p:spPr bwMode="auto">
            <a:xfrm>
              <a:off x="110998747" y="108506226"/>
              <a:ext cx="2400300" cy="150622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ysDot"/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/>
            <a:p>
              <a:endParaRPr lang="en-US"/>
            </a:p>
          </p:txBody>
        </p:sp>
        <p:sp>
          <p:nvSpPr>
            <p:cNvPr id="32776" name="Text Box 10"/>
            <p:cNvSpPr txBox="1">
              <a:spLocks noChangeArrowheads="1"/>
            </p:cNvSpPr>
            <p:nvPr/>
          </p:nvSpPr>
          <p:spPr bwMode="auto">
            <a:xfrm>
              <a:off x="110499768" y="108286928"/>
              <a:ext cx="564777" cy="393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sz="800" b="1" i="1">
                  <a:solidFill>
                    <a:srgbClr val="000000"/>
                  </a:solidFill>
                  <a:latin typeface="Calibri" pitchFamily="34" charset="0"/>
                  <a:ea typeface="Geneva"/>
                  <a:cs typeface="Geneva"/>
                </a:rPr>
                <a:t>Primary Flow</a:t>
              </a:r>
              <a:endParaRPr lang="en-US">
                <a:latin typeface="Calibri" pitchFamily="34" charset="0"/>
                <a:ea typeface="Geneva"/>
                <a:cs typeface="Geneva"/>
              </a:endParaRPr>
            </a:p>
          </p:txBody>
        </p:sp>
        <p:sp>
          <p:nvSpPr>
            <p:cNvPr id="32777" name="Line 11"/>
            <p:cNvSpPr>
              <a:spLocks noChangeShapeType="1"/>
            </p:cNvSpPr>
            <p:nvPr/>
          </p:nvSpPr>
          <p:spPr bwMode="auto">
            <a:xfrm>
              <a:off x="111045812" y="108243217"/>
              <a:ext cx="1341344" cy="86004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ysDot"/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/>
            <a:p>
              <a:endParaRPr lang="en-US"/>
            </a:p>
          </p:txBody>
        </p:sp>
        <p:sp>
          <p:nvSpPr>
            <p:cNvPr id="32778" name="Line 12"/>
            <p:cNvSpPr>
              <a:spLocks noChangeShapeType="1"/>
            </p:cNvSpPr>
            <p:nvPr/>
          </p:nvSpPr>
          <p:spPr bwMode="auto">
            <a:xfrm flipV="1">
              <a:off x="112395000" y="108243217"/>
              <a:ext cx="0" cy="83547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/>
            <a:p>
              <a:endParaRPr lang="en-US"/>
            </a:p>
          </p:txBody>
        </p:sp>
        <p:sp>
          <p:nvSpPr>
            <p:cNvPr id="32779" name="Text Box 13"/>
            <p:cNvSpPr txBox="1">
              <a:spLocks noChangeArrowheads="1"/>
            </p:cNvSpPr>
            <p:nvPr/>
          </p:nvSpPr>
          <p:spPr bwMode="auto">
            <a:xfrm>
              <a:off x="110661450" y="107924674"/>
              <a:ext cx="705971" cy="344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sz="800" b="1" i="1">
                  <a:solidFill>
                    <a:srgbClr val="000000"/>
                  </a:solidFill>
                  <a:latin typeface="Calibri" pitchFamily="34" charset="0"/>
                  <a:ea typeface="Geneva"/>
                  <a:cs typeface="Geneva"/>
                </a:rPr>
                <a:t>Secondary</a:t>
              </a:r>
            </a:p>
            <a:p>
              <a:pPr algn="ctr" eaLnBrk="1" hangingPunct="1"/>
              <a:r>
                <a:rPr lang="en-US" sz="800" b="1" i="1">
                  <a:solidFill>
                    <a:srgbClr val="000000"/>
                  </a:solidFill>
                  <a:latin typeface="Calibri" pitchFamily="34" charset="0"/>
                  <a:ea typeface="Geneva"/>
                  <a:cs typeface="Geneva"/>
                </a:rPr>
                <a:t>Flow</a:t>
              </a:r>
              <a:endParaRPr lang="en-US">
                <a:latin typeface="Calibri" pitchFamily="34" charset="0"/>
                <a:ea typeface="Geneva"/>
                <a:cs typeface="Geneva"/>
              </a:endParaRPr>
            </a:p>
          </p:txBody>
        </p:sp>
        <p:sp>
          <p:nvSpPr>
            <p:cNvPr id="32780" name="Line 14"/>
            <p:cNvSpPr>
              <a:spLocks noChangeShapeType="1"/>
            </p:cNvSpPr>
            <p:nvPr/>
          </p:nvSpPr>
          <p:spPr bwMode="auto">
            <a:xfrm>
              <a:off x="112175365" y="108374271"/>
              <a:ext cx="141194" cy="507835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/>
            <a:p>
              <a:endParaRPr lang="en-US"/>
            </a:p>
          </p:txBody>
        </p:sp>
        <p:sp>
          <p:nvSpPr>
            <p:cNvPr id="32781" name="Text Box 15"/>
            <p:cNvSpPr txBox="1">
              <a:spLocks noChangeArrowheads="1"/>
            </p:cNvSpPr>
            <p:nvPr/>
          </p:nvSpPr>
          <p:spPr bwMode="auto">
            <a:xfrm>
              <a:off x="111845912" y="107899200"/>
              <a:ext cx="1311088" cy="5405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sz="800" b="1" i="1">
                  <a:solidFill>
                    <a:srgbClr val="000000"/>
                  </a:solidFill>
                  <a:latin typeface="Calibri" pitchFamily="34" charset="0"/>
                  <a:ea typeface="Geneva"/>
                  <a:cs typeface="Geneva"/>
                </a:rPr>
                <a:t>Permanent Interstitial Access Ports</a:t>
              </a:r>
              <a:endParaRPr lang="en-US">
                <a:latin typeface="Calibri" pitchFamily="34" charset="0"/>
                <a:ea typeface="Geneva"/>
                <a:cs typeface="Geneva"/>
              </a:endParaRPr>
            </a:p>
          </p:txBody>
        </p:sp>
        <p:sp>
          <p:nvSpPr>
            <p:cNvPr id="32782" name="Line 16"/>
            <p:cNvSpPr>
              <a:spLocks noChangeShapeType="1"/>
            </p:cNvSpPr>
            <p:nvPr/>
          </p:nvSpPr>
          <p:spPr bwMode="auto">
            <a:xfrm flipV="1">
              <a:off x="111187006" y="109570139"/>
              <a:ext cx="564776" cy="98291"/>
            </a:xfrm>
            <a:prstGeom prst="line">
              <a:avLst/>
            </a:prstGeom>
            <a:noFill/>
            <a:ln w="19050" algn="ctr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/>
            <a:p>
              <a:endParaRPr lang="en-US"/>
            </a:p>
          </p:txBody>
        </p:sp>
        <p:sp>
          <p:nvSpPr>
            <p:cNvPr id="32783" name="Text Box 17"/>
            <p:cNvSpPr txBox="1">
              <a:spLocks noChangeArrowheads="1"/>
            </p:cNvSpPr>
            <p:nvPr/>
          </p:nvSpPr>
          <p:spPr bwMode="auto">
            <a:xfrm>
              <a:off x="110515221" y="109476590"/>
              <a:ext cx="743756" cy="5405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sz="800" b="1" i="1">
                  <a:solidFill>
                    <a:srgbClr val="000000"/>
                  </a:solidFill>
                  <a:latin typeface="Calibri" pitchFamily="34" charset="0"/>
                  <a:ea typeface="Geneva"/>
                  <a:cs typeface="Geneva"/>
                </a:rPr>
                <a:t>Threaded Clam Shell</a:t>
              </a:r>
              <a:br>
                <a:rPr lang="en-US" sz="800" b="1" i="1">
                  <a:solidFill>
                    <a:srgbClr val="000000"/>
                  </a:solidFill>
                  <a:latin typeface="Calibri" pitchFamily="34" charset="0"/>
                  <a:ea typeface="Geneva"/>
                  <a:cs typeface="Geneva"/>
                </a:rPr>
              </a:br>
              <a:r>
                <a:rPr lang="en-US" sz="800" b="1" i="1">
                  <a:solidFill>
                    <a:srgbClr val="000000"/>
                  </a:solidFill>
                  <a:latin typeface="Calibri" pitchFamily="34" charset="0"/>
                  <a:ea typeface="Geneva"/>
                  <a:cs typeface="Geneva"/>
                </a:rPr>
                <a:t>Connection</a:t>
              </a:r>
              <a:endParaRPr lang="en-US">
                <a:latin typeface="Calibri" pitchFamily="34" charset="0"/>
                <a:ea typeface="Geneva"/>
                <a:cs typeface="Geneva"/>
              </a:endParaRPr>
            </a:p>
          </p:txBody>
        </p:sp>
        <p:sp>
          <p:nvSpPr>
            <p:cNvPr id="32784" name="Line 18"/>
            <p:cNvSpPr>
              <a:spLocks noChangeShapeType="1"/>
            </p:cNvSpPr>
            <p:nvPr/>
          </p:nvSpPr>
          <p:spPr bwMode="auto">
            <a:xfrm flipV="1">
              <a:off x="112034171" y="110012447"/>
              <a:ext cx="753035" cy="196581"/>
            </a:xfrm>
            <a:prstGeom prst="line">
              <a:avLst/>
            </a:prstGeom>
            <a:noFill/>
            <a:ln w="19050" algn="ctr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/>
            <a:p>
              <a:endParaRPr lang="en-US"/>
            </a:p>
          </p:txBody>
        </p:sp>
        <p:sp>
          <p:nvSpPr>
            <p:cNvPr id="32785" name="Text Box 19"/>
            <p:cNvSpPr txBox="1">
              <a:spLocks noChangeArrowheads="1"/>
            </p:cNvSpPr>
            <p:nvPr/>
          </p:nvSpPr>
          <p:spPr bwMode="auto">
            <a:xfrm>
              <a:off x="111402190" y="110136549"/>
              <a:ext cx="743756" cy="393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sz="800" b="1" i="1">
                  <a:solidFill>
                    <a:srgbClr val="000000"/>
                  </a:solidFill>
                  <a:latin typeface="Calibri" pitchFamily="34" charset="0"/>
                  <a:ea typeface="Geneva"/>
                  <a:cs typeface="Geneva"/>
                </a:rPr>
                <a:t>Male NPT Threads</a:t>
              </a:r>
              <a:endParaRPr lang="en-US">
                <a:latin typeface="Calibri" pitchFamily="34" charset="0"/>
                <a:ea typeface="Geneva"/>
                <a:cs typeface="Geneva"/>
              </a:endParaRPr>
            </a:p>
          </p:txBody>
        </p:sp>
      </p:grpSp>
      <p:sp>
        <p:nvSpPr>
          <p:cNvPr id="32773" name="Title 1"/>
          <p:cNvSpPr>
            <a:spLocks/>
          </p:cNvSpPr>
          <p:nvPr/>
        </p:nvSpPr>
        <p:spPr bwMode="auto">
          <a:xfrm>
            <a:off x="-28575" y="377825"/>
            <a:ext cx="91440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Impact" pitchFamily="34" charset="0"/>
              </a:rPr>
              <a:t>Swivel Bolt-On Coupling</a:t>
            </a:r>
          </a:p>
        </p:txBody>
      </p:sp>
    </p:spTree>
    <p:extLst>
      <p:ext uri="{BB962C8B-B14F-4D97-AF65-F5344CB8AC3E}">
        <p14:creationId xmlns:p14="http://schemas.microsoft.com/office/powerpoint/2010/main" val="41787855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D97FEB1-4AA9-4B39-8BC5-9B1399995B0A}" type="slidenum">
              <a:rPr lang="en-US" smtClean="0">
                <a:solidFill>
                  <a:srgbClr val="0663B5"/>
                </a:solidFill>
                <a:latin typeface="Calibri" pitchFamily="34" charset="0"/>
              </a:rPr>
              <a:pPr eaLnBrk="1" hangingPunct="1"/>
              <a:t>2</a:t>
            </a:fld>
            <a:endParaRPr lang="en-US" smtClean="0">
              <a:solidFill>
                <a:srgbClr val="0663B5"/>
              </a:solidFill>
              <a:latin typeface="Calibri" pitchFamily="34" charset="0"/>
            </a:endParaRPr>
          </a:p>
        </p:txBody>
      </p:sp>
      <p:pic>
        <p:nvPicPr>
          <p:cNvPr id="10243" name="Picture 2" descr="C:\Users\JonathanStong\Pictures\ep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10200" y="457200"/>
            <a:ext cx="3154680" cy="4206240"/>
          </a:xfrm>
        </p:spPr>
      </p:pic>
      <p:sp>
        <p:nvSpPr>
          <p:cNvPr id="2" name="Rectangle 1"/>
          <p:cNvSpPr/>
          <p:nvPr/>
        </p:nvSpPr>
        <p:spPr>
          <a:xfrm>
            <a:off x="228600" y="1143000"/>
            <a:ext cx="533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</a:rPr>
              <a:t>EPA Proposed  Revision to the 1988 UST Regulations</a:t>
            </a:r>
          </a:p>
          <a:p>
            <a:pPr algn="ctr"/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</a:rPr>
              <a:t>(40 CFR part 280)</a:t>
            </a:r>
            <a:endParaRPr lang="en-US" sz="4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7504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8" descr="BARBED_ILLUSTRATION_10VALVE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1093895"/>
            <a:ext cx="5168900" cy="4716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3797" name="Text Box 9"/>
          <p:cNvSpPr txBox="1">
            <a:spLocks noChangeArrowheads="1"/>
          </p:cNvSpPr>
          <p:nvPr/>
        </p:nvSpPr>
        <p:spPr bwMode="auto">
          <a:xfrm>
            <a:off x="2132293" y="730759"/>
            <a:ext cx="1201225" cy="593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800" b="1" i="1" dirty="0">
                <a:solidFill>
                  <a:srgbClr val="000000"/>
                </a:solidFill>
                <a:latin typeface="Calibri" pitchFamily="34" charset="0"/>
                <a:ea typeface="Geneva"/>
                <a:cs typeface="Geneva"/>
              </a:rPr>
              <a:t>Air Valve Test Jumper</a:t>
            </a:r>
            <a:endParaRPr lang="en-US" dirty="0">
              <a:latin typeface="Calibri" pitchFamily="34" charset="0"/>
              <a:ea typeface="Geneva"/>
              <a:cs typeface="Geneva"/>
            </a:endParaRPr>
          </a:p>
        </p:txBody>
      </p:sp>
      <p:sp>
        <p:nvSpPr>
          <p:cNvPr id="33798" name="Line 10"/>
          <p:cNvSpPr>
            <a:spLocks noChangeShapeType="1"/>
          </p:cNvSpPr>
          <p:nvPr/>
        </p:nvSpPr>
        <p:spPr bwMode="auto">
          <a:xfrm>
            <a:off x="2851027" y="945497"/>
            <a:ext cx="380066" cy="181352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endParaRPr lang="en-US"/>
          </a:p>
        </p:txBody>
      </p:sp>
      <p:sp>
        <p:nvSpPr>
          <p:cNvPr id="33799" name="Text Box 11"/>
          <p:cNvSpPr txBox="1">
            <a:spLocks noChangeArrowheads="1"/>
          </p:cNvSpPr>
          <p:nvPr/>
        </p:nvSpPr>
        <p:spPr bwMode="auto">
          <a:xfrm>
            <a:off x="3247153" y="685800"/>
            <a:ext cx="1201225" cy="29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800" b="1" i="1" dirty="0">
                <a:solidFill>
                  <a:srgbClr val="000000"/>
                </a:solidFill>
                <a:latin typeface="Calibri" pitchFamily="34" charset="0"/>
                <a:ea typeface="Geneva"/>
                <a:cs typeface="Geneva"/>
              </a:rPr>
              <a:t>Stabilizer Bar</a:t>
            </a:r>
            <a:endParaRPr lang="en-US" dirty="0">
              <a:latin typeface="Calibri" pitchFamily="34" charset="0"/>
              <a:ea typeface="Geneva"/>
              <a:cs typeface="Geneva"/>
            </a:endParaRPr>
          </a:p>
        </p:txBody>
      </p:sp>
      <p:sp>
        <p:nvSpPr>
          <p:cNvPr id="33800" name="Line 12"/>
          <p:cNvSpPr>
            <a:spLocks noChangeShapeType="1"/>
          </p:cNvSpPr>
          <p:nvPr/>
        </p:nvSpPr>
        <p:spPr bwMode="auto">
          <a:xfrm>
            <a:off x="3804584" y="834199"/>
            <a:ext cx="0" cy="482294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endParaRPr lang="en-US"/>
          </a:p>
        </p:txBody>
      </p:sp>
      <p:sp>
        <p:nvSpPr>
          <p:cNvPr id="33801" name="Text Box 13"/>
          <p:cNvSpPr txBox="1">
            <a:spLocks noChangeArrowheads="1"/>
          </p:cNvSpPr>
          <p:nvPr/>
        </p:nvSpPr>
        <p:spPr bwMode="auto">
          <a:xfrm>
            <a:off x="4070630" y="762000"/>
            <a:ext cx="836146" cy="44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800" b="1" i="1">
                <a:solidFill>
                  <a:srgbClr val="000000"/>
                </a:solidFill>
                <a:latin typeface="Calibri" pitchFamily="34" charset="0"/>
                <a:ea typeface="Geneva"/>
                <a:cs typeface="Geneva"/>
              </a:rPr>
              <a:t>Shear Valve</a:t>
            </a:r>
            <a:endParaRPr lang="en-US">
              <a:latin typeface="Calibri" pitchFamily="34" charset="0"/>
              <a:ea typeface="Geneva"/>
              <a:cs typeface="Geneva"/>
            </a:endParaRPr>
          </a:p>
        </p:txBody>
      </p:sp>
      <p:sp>
        <p:nvSpPr>
          <p:cNvPr id="33802" name="Line 14"/>
          <p:cNvSpPr>
            <a:spLocks noChangeShapeType="1"/>
          </p:cNvSpPr>
          <p:nvPr/>
        </p:nvSpPr>
        <p:spPr bwMode="auto">
          <a:xfrm flipH="1">
            <a:off x="4267200" y="945497"/>
            <a:ext cx="145489" cy="296796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endParaRPr lang="en-US"/>
          </a:p>
        </p:txBody>
      </p:sp>
      <p:sp>
        <p:nvSpPr>
          <p:cNvPr id="33803" name="Text Box 15"/>
          <p:cNvSpPr txBox="1">
            <a:spLocks noChangeArrowheads="1"/>
          </p:cNvSpPr>
          <p:nvPr/>
        </p:nvSpPr>
        <p:spPr bwMode="auto">
          <a:xfrm>
            <a:off x="1676400" y="2466579"/>
            <a:ext cx="823477" cy="51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800" b="1" i="1" dirty="0">
                <a:solidFill>
                  <a:srgbClr val="000000"/>
                </a:solidFill>
                <a:latin typeface="Calibri" pitchFamily="34" charset="0"/>
                <a:ea typeface="Geneva"/>
                <a:cs typeface="Geneva"/>
              </a:rPr>
              <a:t> </a:t>
            </a:r>
            <a:r>
              <a:rPr lang="en-US" sz="800" b="1" i="1" dirty="0" err="1">
                <a:solidFill>
                  <a:srgbClr val="000000"/>
                </a:solidFill>
                <a:latin typeface="Calibri" pitchFamily="34" charset="0"/>
                <a:ea typeface="Geneva"/>
                <a:cs typeface="Geneva"/>
              </a:rPr>
              <a:t>NPT</a:t>
            </a:r>
            <a:r>
              <a:rPr lang="en-US" sz="800" b="1" i="1" dirty="0">
                <a:solidFill>
                  <a:srgbClr val="000000"/>
                </a:solidFill>
                <a:latin typeface="Calibri" pitchFamily="34" charset="0"/>
                <a:ea typeface="Geneva"/>
                <a:cs typeface="Geneva"/>
              </a:rPr>
              <a:t> Tee Fitting</a:t>
            </a:r>
            <a:endParaRPr lang="en-US" dirty="0">
              <a:latin typeface="Calibri" pitchFamily="34" charset="0"/>
              <a:ea typeface="Geneva"/>
              <a:cs typeface="Geneva"/>
            </a:endParaRPr>
          </a:p>
        </p:txBody>
      </p:sp>
      <p:sp>
        <p:nvSpPr>
          <p:cNvPr id="33804" name="Line 16"/>
          <p:cNvSpPr>
            <a:spLocks noChangeShapeType="1"/>
          </p:cNvSpPr>
          <p:nvPr/>
        </p:nvSpPr>
        <p:spPr bwMode="auto">
          <a:xfrm>
            <a:off x="2220975" y="2726276"/>
            <a:ext cx="1659622" cy="1706580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endParaRPr lang="en-US"/>
          </a:p>
        </p:txBody>
      </p:sp>
      <p:sp>
        <p:nvSpPr>
          <p:cNvPr id="33805" name="Text Box 17"/>
          <p:cNvSpPr txBox="1">
            <a:spLocks noChangeArrowheads="1"/>
          </p:cNvSpPr>
          <p:nvPr/>
        </p:nvSpPr>
        <p:spPr bwMode="auto">
          <a:xfrm>
            <a:off x="1188461" y="5411415"/>
            <a:ext cx="823477" cy="51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800" b="1" i="1" dirty="0">
                <a:solidFill>
                  <a:srgbClr val="000000"/>
                </a:solidFill>
                <a:latin typeface="Calibri" pitchFamily="34" charset="0"/>
                <a:ea typeface="Geneva"/>
                <a:cs typeface="Geneva"/>
              </a:rPr>
              <a:t>Access Pipe</a:t>
            </a:r>
            <a:endParaRPr lang="en-US" dirty="0">
              <a:latin typeface="Calibri" pitchFamily="34" charset="0"/>
              <a:ea typeface="Geneva"/>
              <a:cs typeface="Geneva"/>
            </a:endParaRPr>
          </a:p>
        </p:txBody>
      </p:sp>
      <p:sp>
        <p:nvSpPr>
          <p:cNvPr id="33806" name="Line 18"/>
          <p:cNvSpPr>
            <a:spLocks noChangeShapeType="1"/>
          </p:cNvSpPr>
          <p:nvPr/>
        </p:nvSpPr>
        <p:spPr bwMode="auto">
          <a:xfrm flipV="1">
            <a:off x="1600200" y="4902784"/>
            <a:ext cx="0" cy="519394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endParaRPr lang="en-US"/>
          </a:p>
        </p:txBody>
      </p:sp>
      <p:sp>
        <p:nvSpPr>
          <p:cNvPr id="33807" name="Text Box 19"/>
          <p:cNvSpPr txBox="1">
            <a:spLocks noChangeArrowheads="1"/>
          </p:cNvSpPr>
          <p:nvPr/>
        </p:nvSpPr>
        <p:spPr bwMode="auto">
          <a:xfrm>
            <a:off x="6116653" y="6076695"/>
            <a:ext cx="823477" cy="259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800" b="1" i="1" dirty="0">
                <a:solidFill>
                  <a:srgbClr val="000000"/>
                </a:solidFill>
                <a:latin typeface="Calibri" pitchFamily="34" charset="0"/>
                <a:ea typeface="Geneva"/>
                <a:cs typeface="Geneva"/>
              </a:rPr>
              <a:t>Access Pipe</a:t>
            </a:r>
            <a:endParaRPr lang="en-US" dirty="0">
              <a:latin typeface="Calibri" pitchFamily="34" charset="0"/>
              <a:ea typeface="Geneva"/>
              <a:cs typeface="Geneva"/>
            </a:endParaRPr>
          </a:p>
        </p:txBody>
      </p:sp>
      <p:sp>
        <p:nvSpPr>
          <p:cNvPr id="33808" name="Line 20"/>
          <p:cNvSpPr>
            <a:spLocks noChangeShapeType="1"/>
          </p:cNvSpPr>
          <p:nvPr/>
        </p:nvSpPr>
        <p:spPr bwMode="auto">
          <a:xfrm flipH="1" flipV="1">
            <a:off x="6705600" y="5509354"/>
            <a:ext cx="12669" cy="544127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endParaRPr lang="en-US"/>
          </a:p>
        </p:txBody>
      </p:sp>
      <p:sp>
        <p:nvSpPr>
          <p:cNvPr id="33809" name="Text Box 21"/>
          <p:cNvSpPr txBox="1">
            <a:spLocks noChangeArrowheads="1"/>
          </p:cNvSpPr>
          <p:nvPr/>
        </p:nvSpPr>
        <p:spPr bwMode="auto">
          <a:xfrm>
            <a:off x="2930431" y="5850134"/>
            <a:ext cx="1064185" cy="42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800" b="1" i="1" dirty="0">
                <a:solidFill>
                  <a:srgbClr val="000000"/>
                </a:solidFill>
                <a:latin typeface="Calibri" pitchFamily="34" charset="0"/>
                <a:ea typeface="Geneva"/>
                <a:cs typeface="Geneva"/>
              </a:rPr>
              <a:t>Male Swivel Bolt-On Coupling</a:t>
            </a:r>
            <a:endParaRPr lang="en-US" dirty="0">
              <a:latin typeface="Calibri" pitchFamily="34" charset="0"/>
              <a:ea typeface="Geneva"/>
              <a:cs typeface="Geneva"/>
            </a:endParaRPr>
          </a:p>
        </p:txBody>
      </p:sp>
      <p:sp>
        <p:nvSpPr>
          <p:cNvPr id="33810" name="Line 22"/>
          <p:cNvSpPr>
            <a:spLocks noChangeShapeType="1"/>
          </p:cNvSpPr>
          <p:nvPr/>
        </p:nvSpPr>
        <p:spPr bwMode="auto">
          <a:xfrm flipV="1">
            <a:off x="3462524" y="5186305"/>
            <a:ext cx="0" cy="667792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endParaRPr lang="en-US"/>
          </a:p>
        </p:txBody>
      </p:sp>
      <p:sp>
        <p:nvSpPr>
          <p:cNvPr id="33811" name="Text Box 23"/>
          <p:cNvSpPr txBox="1">
            <a:spLocks noChangeArrowheads="1"/>
          </p:cNvSpPr>
          <p:nvPr/>
        </p:nvSpPr>
        <p:spPr bwMode="auto">
          <a:xfrm>
            <a:off x="3918072" y="5854097"/>
            <a:ext cx="912159" cy="44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800" b="1" i="1" dirty="0">
                <a:solidFill>
                  <a:srgbClr val="000000"/>
                </a:solidFill>
                <a:latin typeface="Calibri" pitchFamily="34" charset="0"/>
                <a:ea typeface="Geneva"/>
                <a:cs typeface="Geneva"/>
              </a:rPr>
              <a:t>Jumper</a:t>
            </a:r>
            <a:br>
              <a:rPr lang="en-US" sz="800" b="1" i="1" dirty="0">
                <a:solidFill>
                  <a:srgbClr val="000000"/>
                </a:solidFill>
                <a:latin typeface="Calibri" pitchFamily="34" charset="0"/>
                <a:ea typeface="Geneva"/>
                <a:cs typeface="Geneva"/>
              </a:rPr>
            </a:br>
            <a:r>
              <a:rPr lang="en-US" sz="800" b="1" i="1" dirty="0">
                <a:solidFill>
                  <a:srgbClr val="000000"/>
                </a:solidFill>
                <a:latin typeface="Calibri" pitchFamily="34" charset="0"/>
                <a:ea typeface="Geneva"/>
                <a:cs typeface="Geneva"/>
              </a:rPr>
              <a:t>Tube</a:t>
            </a:r>
            <a:endParaRPr lang="en-US" dirty="0">
              <a:latin typeface="Calibri" pitchFamily="34" charset="0"/>
              <a:ea typeface="Geneva"/>
              <a:cs typeface="Geneva"/>
            </a:endParaRPr>
          </a:p>
        </p:txBody>
      </p:sp>
      <p:sp>
        <p:nvSpPr>
          <p:cNvPr id="33812" name="Line 24"/>
          <p:cNvSpPr>
            <a:spLocks noChangeShapeType="1"/>
          </p:cNvSpPr>
          <p:nvPr/>
        </p:nvSpPr>
        <p:spPr bwMode="auto">
          <a:xfrm flipH="1" flipV="1">
            <a:off x="4357328" y="5138358"/>
            <a:ext cx="0" cy="741991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endParaRPr lang="en-US"/>
          </a:p>
        </p:txBody>
      </p:sp>
      <p:sp>
        <p:nvSpPr>
          <p:cNvPr id="33813" name="Text Box 25"/>
          <p:cNvSpPr txBox="1">
            <a:spLocks noChangeArrowheads="1"/>
          </p:cNvSpPr>
          <p:nvPr/>
        </p:nvSpPr>
        <p:spPr bwMode="auto">
          <a:xfrm>
            <a:off x="5109478" y="5842639"/>
            <a:ext cx="823477" cy="51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800" b="1" i="1" dirty="0">
                <a:solidFill>
                  <a:srgbClr val="000000"/>
                </a:solidFill>
                <a:latin typeface="Calibri" pitchFamily="34" charset="0"/>
                <a:ea typeface="Geneva"/>
                <a:cs typeface="Geneva"/>
              </a:rPr>
              <a:t>Double Entry Boot</a:t>
            </a:r>
            <a:endParaRPr lang="en-US" dirty="0">
              <a:latin typeface="Calibri" pitchFamily="34" charset="0"/>
              <a:ea typeface="Geneva"/>
              <a:cs typeface="Geneva"/>
            </a:endParaRPr>
          </a:p>
        </p:txBody>
      </p:sp>
      <p:sp>
        <p:nvSpPr>
          <p:cNvPr id="33814" name="Line 26"/>
          <p:cNvSpPr>
            <a:spLocks noChangeShapeType="1"/>
          </p:cNvSpPr>
          <p:nvPr/>
        </p:nvSpPr>
        <p:spPr bwMode="auto">
          <a:xfrm flipV="1">
            <a:off x="5521216" y="5224313"/>
            <a:ext cx="269984" cy="618326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endParaRPr lang="en-US"/>
          </a:p>
        </p:txBody>
      </p:sp>
      <p:sp>
        <p:nvSpPr>
          <p:cNvPr id="33795" name="Title 1"/>
          <p:cNvSpPr>
            <a:spLocks/>
          </p:cNvSpPr>
          <p:nvPr/>
        </p:nvSpPr>
        <p:spPr bwMode="auto">
          <a:xfrm>
            <a:off x="0" y="152400"/>
            <a:ext cx="91440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Impact" pitchFamily="34" charset="0"/>
              </a:rPr>
              <a:t>Swivel Bolt-On Coupling Profile</a:t>
            </a:r>
          </a:p>
        </p:txBody>
      </p:sp>
    </p:spTree>
    <p:extLst>
      <p:ext uri="{BB962C8B-B14F-4D97-AF65-F5344CB8AC3E}">
        <p14:creationId xmlns:p14="http://schemas.microsoft.com/office/powerpoint/2010/main" val="39957945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82D24682-081E-412D-B2B6-E1F6B0626078}" type="slidenum">
              <a:rPr lang="en-US" smtClean="0">
                <a:solidFill>
                  <a:srgbClr val="0663B5"/>
                </a:solidFill>
                <a:latin typeface="Calibri" pitchFamily="34" charset="0"/>
              </a:rPr>
              <a:pPr eaLnBrk="1" hangingPunct="1"/>
              <a:t>30</a:t>
            </a:fld>
            <a:endParaRPr lang="en-US" smtClean="0">
              <a:solidFill>
                <a:srgbClr val="0663B5"/>
              </a:solidFill>
              <a:latin typeface="Calibri" pitchFamily="34" charset="0"/>
            </a:endParaRPr>
          </a:p>
        </p:txBody>
      </p:sp>
      <p:sp>
        <p:nvSpPr>
          <p:cNvPr id="34819" name="Title 1"/>
          <p:cNvSpPr>
            <a:spLocks/>
          </p:cNvSpPr>
          <p:nvPr/>
        </p:nvSpPr>
        <p:spPr bwMode="auto">
          <a:xfrm>
            <a:off x="628650" y="2895600"/>
            <a:ext cx="76962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b="1" i="1"/>
          </a:p>
        </p:txBody>
      </p:sp>
      <p:pic>
        <p:nvPicPr>
          <p:cNvPr id="34820" name="Picture 3" descr="opw_fcs_transparent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3025" y="381000"/>
            <a:ext cx="65532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Rectangle 2"/>
          <p:cNvSpPr txBox="1">
            <a:spLocks noChangeArrowheads="1"/>
          </p:cNvSpPr>
          <p:nvPr/>
        </p:nvSpPr>
        <p:spPr bwMode="auto">
          <a:xfrm>
            <a:off x="1447800" y="3415766"/>
            <a:ext cx="6764155" cy="151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4163" indent="-2841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400" b="1" dirty="0">
                <a:solidFill>
                  <a:srgbClr val="0663B5"/>
                </a:solidFill>
              </a:rPr>
              <a:t>Single Sided Flexible Entry Fittings</a:t>
            </a:r>
          </a:p>
          <a:p>
            <a:pPr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400" b="1" dirty="0">
                <a:solidFill>
                  <a:srgbClr val="0663B5"/>
                </a:solidFill>
              </a:rPr>
              <a:t>Double Sided Flexible Entry Fittings</a:t>
            </a:r>
          </a:p>
          <a:p>
            <a:pPr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400" b="1" dirty="0">
                <a:solidFill>
                  <a:srgbClr val="0663B5"/>
                </a:solidFill>
              </a:rPr>
              <a:t>Rigid Entry Fittings</a:t>
            </a:r>
          </a:p>
          <a:p>
            <a:pPr>
              <a:spcBef>
                <a:spcPct val="20000"/>
              </a:spcBef>
              <a:buClr>
                <a:srgbClr val="376092"/>
              </a:buClr>
              <a:buFont typeface="Wingdings" pitchFamily="2" charset="2"/>
              <a:buNone/>
            </a:pPr>
            <a:endParaRPr lang="en-US" sz="2400" b="1" dirty="0">
              <a:solidFill>
                <a:srgbClr val="0663B5"/>
              </a:solidFill>
            </a:endParaRPr>
          </a:p>
          <a:p>
            <a:pPr>
              <a:spcBef>
                <a:spcPct val="20000"/>
              </a:spcBef>
              <a:buClr>
                <a:srgbClr val="376092"/>
              </a:buClr>
              <a:buFont typeface="Wingdings" pitchFamily="2" charset="2"/>
              <a:buNone/>
            </a:pPr>
            <a:endParaRPr lang="en-US" sz="2400" b="1" dirty="0">
              <a:solidFill>
                <a:srgbClr val="0663B5"/>
              </a:solidFill>
            </a:endParaRPr>
          </a:p>
        </p:txBody>
      </p:sp>
      <p:sp>
        <p:nvSpPr>
          <p:cNvPr id="34823" name="Text Box 3"/>
          <p:cNvSpPr txBox="1">
            <a:spLocks noChangeArrowheads="1"/>
          </p:cNvSpPr>
          <p:nvPr/>
        </p:nvSpPr>
        <p:spPr bwMode="auto">
          <a:xfrm>
            <a:off x="533400" y="2071688"/>
            <a:ext cx="8458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3600" b="1"/>
              <a:t>Entry Fittings</a:t>
            </a:r>
          </a:p>
        </p:txBody>
      </p:sp>
      <p:sp>
        <p:nvSpPr>
          <p:cNvPr id="34824" name="Title 1"/>
          <p:cNvSpPr>
            <a:spLocks/>
          </p:cNvSpPr>
          <p:nvPr/>
        </p:nvSpPr>
        <p:spPr bwMode="auto">
          <a:xfrm>
            <a:off x="685800" y="1524000"/>
            <a:ext cx="77724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Australia</a:t>
            </a:r>
          </a:p>
        </p:txBody>
      </p:sp>
    </p:spTree>
    <p:extLst>
      <p:ext uri="{BB962C8B-B14F-4D97-AF65-F5344CB8AC3E}">
        <p14:creationId xmlns:p14="http://schemas.microsoft.com/office/powerpoint/2010/main" val="9688146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223298D-D8B3-45C9-ACB3-0D4D882E80D3}" type="slidenum">
              <a:rPr lang="en-US" smtClean="0">
                <a:solidFill>
                  <a:srgbClr val="0663B5"/>
                </a:solidFill>
                <a:latin typeface="Calibri" pitchFamily="34" charset="0"/>
              </a:rPr>
              <a:pPr eaLnBrk="1" hangingPunct="1"/>
              <a:t>31</a:t>
            </a:fld>
            <a:endParaRPr lang="en-US" smtClean="0">
              <a:solidFill>
                <a:srgbClr val="0663B5"/>
              </a:solidFill>
              <a:latin typeface="Calibri" pitchFamily="34" charset="0"/>
            </a:endParaRPr>
          </a:p>
        </p:txBody>
      </p:sp>
      <p:sp>
        <p:nvSpPr>
          <p:cNvPr id="35843" name="Text Box 2"/>
          <p:cNvSpPr txBox="1">
            <a:spLocks noChangeArrowheads="1"/>
          </p:cNvSpPr>
          <p:nvPr/>
        </p:nvSpPr>
        <p:spPr bwMode="auto">
          <a:xfrm>
            <a:off x="533400" y="533400"/>
            <a:ext cx="8458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b="1" dirty="0"/>
              <a:t>EBF / Single Entry Fittings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533400" y="1752600"/>
            <a:ext cx="5759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95000"/>
              </a:lnSpc>
            </a:pP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657224" y="1371600"/>
            <a:ext cx="7724775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en-US" sz="2000" b="1" dirty="0" smtClean="0">
                <a:solidFill>
                  <a:srgbClr val="000000"/>
                </a:solidFill>
              </a:rPr>
              <a:t>Single Flexible Entry Boots Features </a:t>
            </a:r>
            <a:r>
              <a:rPr lang="en-US" sz="2000" b="1" dirty="0">
                <a:solidFill>
                  <a:srgbClr val="000000"/>
                </a:solidFill>
              </a:rPr>
              <a:t>and Benefits</a:t>
            </a:r>
          </a:p>
          <a:p>
            <a:pPr marL="801688" lvl="1" indent="-344488" eaLnBrk="1" hangingPunct="1">
              <a:spcBef>
                <a:spcPts val="300"/>
              </a:spcBef>
              <a:buFont typeface="Wingdings" pitchFamily="2" charset="2"/>
              <a:buChar char="v"/>
            </a:pPr>
            <a:r>
              <a:rPr lang="en-US" sz="2000" dirty="0" smtClean="0">
                <a:solidFill>
                  <a:srgbClr val="000000"/>
                </a:solidFill>
              </a:rPr>
              <a:t>Watertight pipe and conduit entries</a:t>
            </a:r>
          </a:p>
          <a:p>
            <a:pPr marL="801688" lvl="1" indent="-344488" eaLnBrk="1" hangingPunct="1">
              <a:spcBef>
                <a:spcPts val="300"/>
              </a:spcBef>
              <a:buFont typeface="Wingdings" pitchFamily="2" charset="2"/>
              <a:buChar char="v"/>
            </a:pPr>
            <a:r>
              <a:rPr lang="en-US" sz="2000" dirty="0" smtClean="0">
                <a:solidFill>
                  <a:srgbClr val="000000"/>
                </a:solidFill>
              </a:rPr>
              <a:t>Installation </a:t>
            </a:r>
            <a:r>
              <a:rPr lang="en-US" sz="2000" dirty="0">
                <a:solidFill>
                  <a:srgbClr val="000000"/>
                </a:solidFill>
              </a:rPr>
              <a:t>on flat or round surface</a:t>
            </a:r>
          </a:p>
          <a:p>
            <a:pPr marL="801688" lvl="1" indent="-344488" eaLnBrk="1" hangingPunct="1">
              <a:spcBef>
                <a:spcPts val="300"/>
              </a:spcBef>
              <a:buFont typeface="Wingdings" pitchFamily="2" charset="2"/>
              <a:buChar char="v"/>
            </a:pPr>
            <a:r>
              <a:rPr lang="en-US" sz="2000" dirty="0" smtClean="0">
                <a:solidFill>
                  <a:srgbClr val="000000"/>
                </a:solidFill>
              </a:rPr>
              <a:t>Permits angled entries up to 15 degrees</a:t>
            </a:r>
          </a:p>
          <a:p>
            <a:pPr marL="801688" lvl="1" indent="-344488" eaLnBrk="1" hangingPunct="1">
              <a:spcBef>
                <a:spcPts val="300"/>
              </a:spcBef>
              <a:buFont typeface="Wingdings" pitchFamily="2" charset="2"/>
              <a:buChar char="v"/>
            </a:pPr>
            <a:r>
              <a:rPr lang="en-US" sz="2000" dirty="0" smtClean="0">
                <a:solidFill>
                  <a:srgbClr val="000000"/>
                </a:solidFill>
              </a:rPr>
              <a:t>Low cost with proven reliability</a:t>
            </a:r>
          </a:p>
          <a:p>
            <a:pPr marL="801688" lvl="1" indent="-344488" eaLnBrk="1" hangingPunct="1">
              <a:spcBef>
                <a:spcPts val="300"/>
              </a:spcBef>
              <a:buFont typeface="Wingdings" pitchFamily="2" charset="2"/>
              <a:buChar char="v"/>
            </a:pPr>
            <a:r>
              <a:rPr lang="en-US" sz="2000" dirty="0" smtClean="0">
                <a:solidFill>
                  <a:srgbClr val="000000"/>
                </a:solidFill>
              </a:rPr>
              <a:t>No exposed metal parts to the underground environment</a:t>
            </a:r>
            <a:endParaRPr lang="en-US" sz="2000" dirty="0">
              <a:solidFill>
                <a:srgbClr val="000000"/>
              </a:solidFill>
            </a:endParaRPr>
          </a:p>
          <a:p>
            <a:pPr marL="801688" lvl="1" indent="-344488" eaLnBrk="1" hangingPunct="1">
              <a:spcBef>
                <a:spcPts val="300"/>
              </a:spcBef>
              <a:buFont typeface="Wingdings" pitchFamily="2" charset="2"/>
              <a:buChar char="v"/>
            </a:pPr>
            <a:r>
              <a:rPr lang="en-US" sz="2000" dirty="0" smtClean="0">
                <a:solidFill>
                  <a:srgbClr val="000000"/>
                </a:solidFill>
              </a:rPr>
              <a:t>Accommodate rigid and flex pipe, ducting and conduit</a:t>
            </a:r>
            <a:endParaRPr lang="en-US" sz="2000" dirty="0">
              <a:solidFill>
                <a:srgbClr val="000000"/>
              </a:solidFill>
            </a:endParaRPr>
          </a:p>
          <a:p>
            <a:pPr marL="801688" lvl="1" indent="-344488" eaLnBrk="1" hangingPunct="1">
              <a:spcBef>
                <a:spcPts val="300"/>
              </a:spcBef>
              <a:buFont typeface="Wingdings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</a:rPr>
              <a:t>UL Listed</a:t>
            </a: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457200" y="2133600"/>
            <a:ext cx="4876800" cy="297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en-US" sz="1400" dirty="0" smtClean="0"/>
              <a:t>.</a:t>
            </a:r>
            <a:endParaRPr lang="en-US" sz="1400" dirty="0"/>
          </a:p>
        </p:txBody>
      </p:sp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4171950"/>
            <a:ext cx="3190875" cy="2162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8" name="Title 1"/>
          <p:cNvSpPr>
            <a:spLocks/>
          </p:cNvSpPr>
          <p:nvPr/>
        </p:nvSpPr>
        <p:spPr bwMode="auto">
          <a:xfrm>
            <a:off x="685800" y="260350"/>
            <a:ext cx="77724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Australia</a:t>
            </a:r>
          </a:p>
        </p:txBody>
      </p:sp>
    </p:spTree>
    <p:extLst>
      <p:ext uri="{BB962C8B-B14F-4D97-AF65-F5344CB8AC3E}">
        <p14:creationId xmlns:p14="http://schemas.microsoft.com/office/powerpoint/2010/main" val="21705242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533400" y="800490"/>
            <a:ext cx="7543800" cy="270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pPr eaLnBrk="0" hangingPunct="0">
              <a:lnSpc>
                <a:spcPct val="95000"/>
              </a:lnSpc>
              <a:defRPr/>
            </a:pPr>
            <a:r>
              <a:rPr lang="en-US" sz="1600" b="1" dirty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Double Flexible Entry Boots</a:t>
            </a:r>
          </a:p>
          <a:p>
            <a:pPr marL="285750" indent="-285750" algn="just" eaLnBrk="0" hangingPunct="0">
              <a:lnSpc>
                <a:spcPct val="95000"/>
              </a:lnSpc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Designed </a:t>
            </a:r>
            <a:r>
              <a:rPr lang="en-US" sz="1600" dirty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to seal the sump </a:t>
            </a:r>
            <a:r>
              <a:rPr lang="en-US" sz="1600" dirty="0" smtClean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penetration</a:t>
            </a:r>
          </a:p>
          <a:p>
            <a:pPr marL="285750" indent="-285750" algn="just" eaLnBrk="0" hangingPunct="0">
              <a:lnSpc>
                <a:spcPct val="95000"/>
              </a:lnSpc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Incorporate </a:t>
            </a:r>
            <a:r>
              <a:rPr lang="en-US" sz="1600" dirty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both internal and external band clamps to provide additional </a:t>
            </a:r>
            <a:r>
              <a:rPr lang="en-US" sz="1600" dirty="0" smtClean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sealing</a:t>
            </a:r>
          </a:p>
          <a:p>
            <a:pPr marL="285750" indent="-285750" algn="just" eaLnBrk="0" hangingPunct="0">
              <a:lnSpc>
                <a:spcPct val="95000"/>
              </a:lnSpc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Firmly </a:t>
            </a:r>
            <a:r>
              <a:rPr lang="en-US" sz="1600" dirty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fasten and seal to the sump wall using steel studs, fasteners and a galvanized compression </a:t>
            </a:r>
            <a:r>
              <a:rPr lang="en-US" sz="1600" dirty="0" smtClean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ring</a:t>
            </a:r>
          </a:p>
          <a:p>
            <a:pPr marL="285750" indent="-285750" algn="just" eaLnBrk="0" hangingPunct="0">
              <a:lnSpc>
                <a:spcPct val="95000"/>
              </a:lnSpc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Available </a:t>
            </a:r>
            <a:r>
              <a:rPr lang="en-US" sz="1600" dirty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in a variety of sizes and designs to accommodate rigid and flexible piping, ducting and </a:t>
            </a:r>
            <a:r>
              <a:rPr lang="en-US" sz="1600" dirty="0" smtClean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conduit</a:t>
            </a:r>
            <a:endParaRPr lang="en-US" sz="1600" dirty="0">
              <a:solidFill>
                <a:srgbClr val="F9F307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  <a:cs typeface="Arial" pitchFamily="34" charset="0"/>
            </a:endParaRPr>
          </a:p>
        </p:txBody>
      </p:sp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500193" y="3733800"/>
            <a:ext cx="5759450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5000"/>
              </a:lnSpc>
            </a:pPr>
            <a:r>
              <a:rPr lang="en-US" b="1" dirty="0">
                <a:solidFill>
                  <a:srgbClr val="000000"/>
                </a:solidFill>
                <a:cs typeface="Arial" pitchFamily="34" charset="0"/>
              </a:rPr>
              <a:t>Features and Benefits</a:t>
            </a:r>
          </a:p>
          <a:p>
            <a:pPr lvl="1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Watertight pipe and conduit entries</a:t>
            </a:r>
          </a:p>
          <a:p>
            <a:pPr lvl="1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Installation on flat or round surface</a:t>
            </a:r>
          </a:p>
          <a:p>
            <a:pPr lvl="1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Angled entries up to 15 degrees</a:t>
            </a:r>
          </a:p>
          <a:p>
            <a:pPr lvl="1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Provides clean dry environment</a:t>
            </a:r>
          </a:p>
          <a:p>
            <a:pPr lvl="1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Accommodates various site installations</a:t>
            </a:r>
          </a:p>
          <a:p>
            <a:pPr lvl="1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Allows for easy field adjustments</a:t>
            </a:r>
          </a:p>
          <a:p>
            <a:pPr lvl="1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Can be repaired if damaged</a:t>
            </a:r>
          </a:p>
        </p:txBody>
      </p:sp>
      <p:pic>
        <p:nvPicPr>
          <p:cNvPr id="36868" name="Picture 6" descr="Entry Boot Drawing 2 copy"/>
          <p:cNvPicPr>
            <a:picLocks noGrp="1" noChangeAspect="1" noChangeArrowheads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19675" y="3505200"/>
            <a:ext cx="3798888" cy="2233613"/>
          </a:xfrm>
          <a:noFill/>
        </p:spPr>
      </p:pic>
      <p:sp>
        <p:nvSpPr>
          <p:cNvPr id="36869" name="Title 1"/>
          <p:cNvSpPr>
            <a:spLocks/>
          </p:cNvSpPr>
          <p:nvPr/>
        </p:nvSpPr>
        <p:spPr bwMode="auto">
          <a:xfrm>
            <a:off x="685800" y="228600"/>
            <a:ext cx="77724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Impact" pitchFamily="34" charset="0"/>
              </a:rPr>
              <a:t>DEB – Double Entry Fittings</a:t>
            </a:r>
          </a:p>
        </p:txBody>
      </p:sp>
    </p:spTree>
    <p:extLst>
      <p:ext uri="{BB962C8B-B14F-4D97-AF65-F5344CB8AC3E}">
        <p14:creationId xmlns:p14="http://schemas.microsoft.com/office/powerpoint/2010/main" val="9671390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1B2DA1D-8DD1-428D-8ECA-0CAEA6AF7F41}" type="slidenum">
              <a:rPr lang="en-US" smtClean="0">
                <a:solidFill>
                  <a:srgbClr val="0663B5"/>
                </a:solidFill>
                <a:latin typeface="Calibri" pitchFamily="34" charset="0"/>
              </a:rPr>
              <a:pPr eaLnBrk="1" hangingPunct="1"/>
              <a:t>33</a:t>
            </a:fld>
            <a:endParaRPr lang="en-US" smtClean="0">
              <a:solidFill>
                <a:srgbClr val="0663B5"/>
              </a:solidFill>
              <a:latin typeface="Calibri" pitchFamily="34" charset="0"/>
            </a:endParaRPr>
          </a:p>
        </p:txBody>
      </p:sp>
      <p:sp>
        <p:nvSpPr>
          <p:cNvPr id="38915" name="Content Placeholder 2"/>
          <p:cNvSpPr>
            <a:spLocks noGrp="1"/>
          </p:cNvSpPr>
          <p:nvPr>
            <p:ph idx="4294967295"/>
          </p:nvPr>
        </p:nvSpPr>
        <p:spPr>
          <a:xfrm>
            <a:off x="304800" y="2822575"/>
            <a:ext cx="5318125" cy="3349625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Sealing redundancy throughout </a:t>
            </a:r>
            <a:r>
              <a:rPr lang="en-US" sz="2000" b="0" dirty="0" smtClean="0">
                <a:ea typeface="ＭＳ Ｐゴシック" pitchFamily="34" charset="-128"/>
                <a:cs typeface="Calibri" pitchFamily="34" charset="0"/>
              </a:rPr>
              <a:t>– Maximum containment and unmatched protection from water intrusion</a:t>
            </a:r>
          </a:p>
          <a:p>
            <a:pPr>
              <a:spcBef>
                <a:spcPts val="1200"/>
              </a:spcBef>
            </a:pPr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Preserves total accessibility </a:t>
            </a:r>
            <a:r>
              <a:rPr lang="en-US" sz="2000" b="0" dirty="0" smtClean="0">
                <a:ea typeface="ＭＳ Ｐゴシック" pitchFamily="34" charset="-128"/>
                <a:cs typeface="Calibri" pitchFamily="34" charset="0"/>
              </a:rPr>
              <a:t>– for monitoring, maintenance, testing, and repair</a:t>
            </a:r>
          </a:p>
          <a:p>
            <a:pPr>
              <a:spcBef>
                <a:spcPts val="1200"/>
              </a:spcBef>
            </a:pPr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Maintains flexibility </a:t>
            </a:r>
            <a:r>
              <a:rPr lang="en-US" sz="2000" b="0" dirty="0" smtClean="0">
                <a:ea typeface="ＭＳ Ｐゴシック" pitchFamily="34" charset="-128"/>
                <a:cs typeface="Calibri" pitchFamily="34" charset="0"/>
              </a:rPr>
              <a:t>to accommodate pipe and ground movement</a:t>
            </a:r>
          </a:p>
          <a:p>
            <a:pPr>
              <a:spcBef>
                <a:spcPts val="1200"/>
              </a:spcBef>
            </a:pPr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Hard shell exterior </a:t>
            </a:r>
            <a:r>
              <a:rPr lang="en-US" sz="2000" b="0" dirty="0" smtClean="0">
                <a:ea typeface="ＭＳ Ｐゴシック" pitchFamily="34" charset="-128"/>
                <a:cs typeface="Calibri" pitchFamily="34" charset="0"/>
              </a:rPr>
              <a:t>– To weather the elements and abuse of the underground environment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1245890" y="832187"/>
            <a:ext cx="6758581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NEXT-GENERATION SOLUTIONS FOR </a:t>
            </a:r>
          </a:p>
          <a:p>
            <a:pPr algn="ctr">
              <a:defRPr/>
            </a:pP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NEXT-GENERATION REQUIREMENTS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gray">
          <a:xfrm>
            <a:off x="152400" y="152400"/>
            <a:ext cx="88392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b="1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The “REF” Rigid Entry Fitting</a:t>
            </a:r>
          </a:p>
        </p:txBody>
      </p:sp>
      <p:sp>
        <p:nvSpPr>
          <p:cNvPr id="38918" name="Slide Number Placeholder 3"/>
          <p:cNvSpPr txBox="1">
            <a:spLocks/>
          </p:cNvSpPr>
          <p:nvPr/>
        </p:nvSpPr>
        <p:spPr bwMode="auto">
          <a:xfrm>
            <a:off x="16230600" y="7939088"/>
            <a:ext cx="2057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A5D1063-C855-4A9C-8387-CBEE1A5F64CE}" type="slidenum">
              <a:rPr lang="en-US">
                <a:solidFill>
                  <a:srgbClr val="0663B5"/>
                </a:solidFill>
                <a:latin typeface="Calibri" pitchFamily="34" charset="0"/>
              </a:rPr>
              <a:pPr eaLnBrk="1" hangingPunct="1"/>
              <a:t>33</a:t>
            </a:fld>
            <a:endParaRPr lang="en-US">
              <a:solidFill>
                <a:srgbClr val="0663B5"/>
              </a:solidFill>
              <a:latin typeface="Calibri" pitchFamily="34" charset="0"/>
            </a:endParaRPr>
          </a:p>
        </p:txBody>
      </p:sp>
      <p:pic>
        <p:nvPicPr>
          <p:cNvPr id="38919" name="Picture 7" descr="Entry Boot Fitti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31" t="16486" r="28847" b="17574"/>
          <a:stretch>
            <a:fillRect/>
          </a:stretch>
        </p:blipFill>
        <p:spPr bwMode="auto">
          <a:xfrm>
            <a:off x="5622925" y="2667000"/>
            <a:ext cx="335280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TextBox 8"/>
          <p:cNvSpPr txBox="1">
            <a:spLocks noChangeArrowheads="1"/>
          </p:cNvSpPr>
          <p:nvPr/>
        </p:nvSpPr>
        <p:spPr bwMode="auto">
          <a:xfrm>
            <a:off x="274638" y="2011363"/>
            <a:ext cx="87010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1" i="1">
                <a:latin typeface="Calibri" pitchFamily="34" charset="0"/>
                <a:cs typeface="Calibri" pitchFamily="34" charset="0"/>
              </a:rPr>
              <a:t>Introducing...A Rigid Entry Fitting...with minimal exposed rubber...that still accommodates ground movement.</a:t>
            </a:r>
          </a:p>
        </p:txBody>
      </p:sp>
    </p:spTree>
    <p:extLst>
      <p:ext uri="{BB962C8B-B14F-4D97-AF65-F5344CB8AC3E}">
        <p14:creationId xmlns:p14="http://schemas.microsoft.com/office/powerpoint/2010/main" val="7953155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350" y="228600"/>
            <a:ext cx="7099300" cy="381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2800" dirty="0" smtClean="0">
                <a:ea typeface="ヒラギノ角ゴ Pro W3" charset="-128"/>
              </a:rPr>
              <a:t>The “REF” Rigid Entry Fitting</a:t>
            </a:r>
            <a:r>
              <a:rPr lang="en-US" sz="1800" b="0" i="1" dirty="0" smtClean="0">
                <a:ea typeface="ヒラギノ角ゴ Pro W3" charset="-128"/>
              </a:rPr>
              <a:t/>
            </a:r>
            <a:br>
              <a:rPr lang="en-US" sz="1800" b="0" i="1" dirty="0" smtClean="0">
                <a:ea typeface="ヒラギノ角ゴ Pro W3" charset="-128"/>
              </a:rPr>
            </a:br>
            <a:endParaRPr lang="en-US" sz="1600" b="0" i="1" dirty="0" smtClean="0">
              <a:ea typeface="ヒラギノ角ゴ Pro W3" charset="-128"/>
            </a:endParaRPr>
          </a:p>
        </p:txBody>
      </p:sp>
      <p:pic>
        <p:nvPicPr>
          <p:cNvPr id="88067" name="Picture 3" descr="REF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11507" r="-3484"/>
          <a:stretch/>
        </p:blipFill>
        <p:spPr bwMode="auto">
          <a:xfrm>
            <a:off x="371475" y="228600"/>
            <a:ext cx="7696200" cy="5407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32225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/>
          </p:cNvSpPr>
          <p:nvPr/>
        </p:nvSpPr>
        <p:spPr bwMode="auto">
          <a:xfrm>
            <a:off x="685800" y="609600"/>
            <a:ext cx="7772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>
                <a:solidFill>
                  <a:srgbClr val="000000"/>
                </a:solidFill>
                <a:latin typeface="Impact" pitchFamily="34" charset="0"/>
              </a:rPr>
              <a:t>REF – Rigid Entry Fitting</a:t>
            </a:r>
          </a:p>
        </p:txBody>
      </p:sp>
      <p:pic>
        <p:nvPicPr>
          <p:cNvPr id="37891" name="Picture 6" descr="C:\Users\JonathanStong\Pictures\2013-05-03\IMG_095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3981450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7" descr="C:\Users\JonathanStong\Desktop\Sheetz Smithfield NC\100_345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2514600"/>
            <a:ext cx="3932238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72158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pic>
        <p:nvPicPr>
          <p:cNvPr id="98307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" y="228600"/>
            <a:ext cx="7696199" cy="5410200"/>
          </a:xfrm>
        </p:spPr>
      </p:pic>
      <p:sp>
        <p:nvSpPr>
          <p:cNvPr id="9830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934200" y="6492875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81466C6-E319-4D4C-964E-7979900C7A50}" type="slidenum">
              <a:rPr lang="en-US">
                <a:solidFill>
                  <a:srgbClr val="0663B5"/>
                </a:solidFill>
                <a:latin typeface="Calibri" pitchFamily="34" charset="0"/>
              </a:rPr>
              <a:pPr eaLnBrk="1" hangingPunct="1"/>
              <a:t>36</a:t>
            </a:fld>
            <a:endParaRPr lang="en-US">
              <a:solidFill>
                <a:srgbClr val="0663B5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279236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C1D8E03-EF47-4B6D-B8F0-F01062880DDD}" type="slidenum">
              <a:rPr lang="en-US" smtClean="0">
                <a:solidFill>
                  <a:srgbClr val="0663B5"/>
                </a:solidFill>
                <a:latin typeface="Calibri" pitchFamily="34" charset="0"/>
              </a:rPr>
              <a:pPr eaLnBrk="1" hangingPunct="1"/>
              <a:t>37</a:t>
            </a:fld>
            <a:endParaRPr lang="en-US" smtClean="0">
              <a:solidFill>
                <a:srgbClr val="0663B5"/>
              </a:solidFill>
              <a:latin typeface="Calibri" pitchFamily="34" charset="0"/>
            </a:endParaRPr>
          </a:p>
        </p:txBody>
      </p:sp>
      <p:sp>
        <p:nvSpPr>
          <p:cNvPr id="39939" name="Title 1"/>
          <p:cNvSpPr>
            <a:spLocks/>
          </p:cNvSpPr>
          <p:nvPr/>
        </p:nvSpPr>
        <p:spPr bwMode="auto">
          <a:xfrm>
            <a:off x="628650" y="2895600"/>
            <a:ext cx="76962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 b="1"/>
              <a:t/>
            </a:r>
            <a:br>
              <a:rPr lang="en-US" sz="3600" b="1"/>
            </a:br>
            <a:r>
              <a:rPr lang="en-US" sz="3600" b="1"/>
              <a:t/>
            </a:r>
            <a:br>
              <a:rPr lang="en-US" sz="3600" b="1"/>
            </a:br>
            <a:endParaRPr lang="en-US" b="1" i="1"/>
          </a:p>
        </p:txBody>
      </p:sp>
      <p:pic>
        <p:nvPicPr>
          <p:cNvPr id="39940" name="Picture 3" descr="opw_fcs_transparent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3025" y="381000"/>
            <a:ext cx="65532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457325" y="3048001"/>
            <a:ext cx="6324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4163" indent="-2841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Wingdings" pitchFamily="2" charset="2"/>
              <a:buChar char="§"/>
              <a:defRPr sz="2400" b="1" kern="1200">
                <a:solidFill>
                  <a:schemeClr val="tx1"/>
                </a:solidFill>
                <a:latin typeface="+mn-lt"/>
                <a:ea typeface="ＭＳ Ｐゴシック" pitchFamily="-105" charset="-128"/>
                <a:cs typeface="ＭＳ Ｐゴシック" pitchFamily="-105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05" charset="-128"/>
                <a:cs typeface="ＭＳ Ｐゴシック" charset="-128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-105" charset="-128"/>
                <a:cs typeface="ＭＳ Ｐゴシック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pitchFamily="-105" charset="-128"/>
                <a:cs typeface="ＭＳ Ｐゴシック" charset="-128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ＭＳ Ｐゴシック" pitchFamily="-105" charset="-128"/>
                <a:cs typeface="ＭＳ Ｐゴシック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endParaRPr lang="en-US" dirty="0" smtClean="0">
              <a:solidFill>
                <a:srgbClr val="0663B5"/>
              </a:solidFill>
              <a:latin typeface="Arial" pitchFamily="34" charset="0"/>
              <a:ea typeface="ＭＳ Ｐゴシック" pitchFamily="34" charset="-128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dirty="0" smtClean="0">
                <a:solidFill>
                  <a:srgbClr val="0663B5"/>
                </a:solidFill>
                <a:latin typeface="Arial" pitchFamily="34" charset="0"/>
                <a:ea typeface="ＭＳ Ｐゴシック" pitchFamily="34" charset="-128"/>
              </a:rPr>
              <a:t>Polyethylene – Mechanical Lid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dirty="0" smtClean="0">
                <a:solidFill>
                  <a:srgbClr val="0663B5"/>
                </a:solidFill>
                <a:latin typeface="Arial" pitchFamily="34" charset="0"/>
                <a:ea typeface="ＭＳ Ｐゴシック" pitchFamily="34" charset="-128"/>
              </a:rPr>
              <a:t>Two Piece Fiberglass – Mechanical Lid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dirty="0" smtClean="0">
                <a:solidFill>
                  <a:srgbClr val="0663B5"/>
                </a:solidFill>
                <a:latin typeface="Arial" pitchFamily="34" charset="0"/>
                <a:ea typeface="ＭＳ Ｐゴシック" pitchFamily="34" charset="-128"/>
              </a:rPr>
              <a:t>Filament Wound – Mechanical Lid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 smtClean="0">
              <a:solidFill>
                <a:srgbClr val="0663B5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9943" name="Text Box 3"/>
          <p:cNvSpPr txBox="1">
            <a:spLocks noChangeArrowheads="1"/>
          </p:cNvSpPr>
          <p:nvPr/>
        </p:nvSpPr>
        <p:spPr bwMode="auto">
          <a:xfrm>
            <a:off x="533400" y="2117725"/>
            <a:ext cx="8458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3600" b="1"/>
              <a:t>Tank Sumps</a:t>
            </a:r>
          </a:p>
        </p:txBody>
      </p:sp>
      <p:sp>
        <p:nvSpPr>
          <p:cNvPr id="39944" name="Title 1"/>
          <p:cNvSpPr>
            <a:spLocks/>
          </p:cNvSpPr>
          <p:nvPr/>
        </p:nvSpPr>
        <p:spPr bwMode="auto">
          <a:xfrm>
            <a:off x="685800" y="1660525"/>
            <a:ext cx="77724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1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7880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3"/>
          <p:cNvSpPr txBox="1">
            <a:spLocks noChangeArrowheads="1"/>
          </p:cNvSpPr>
          <p:nvPr/>
        </p:nvSpPr>
        <p:spPr bwMode="auto">
          <a:xfrm>
            <a:off x="6292850" y="63246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sz="2400">
              <a:solidFill>
                <a:srgbClr val="FFFFFF"/>
              </a:solidFill>
              <a:latin typeface="Arial Narrow" pitchFamily="34" charset="0"/>
              <a:ea typeface="Geneva"/>
              <a:cs typeface="Geneva"/>
            </a:endParaRPr>
          </a:p>
        </p:txBody>
      </p:sp>
      <p:sp>
        <p:nvSpPr>
          <p:cNvPr id="40963" name="Rectangle 5"/>
          <p:cNvSpPr>
            <a:spLocks noChangeArrowheads="1"/>
          </p:cNvSpPr>
          <p:nvPr/>
        </p:nvSpPr>
        <p:spPr bwMode="auto">
          <a:xfrm>
            <a:off x="7040563" y="6400800"/>
            <a:ext cx="2103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endParaRPr lang="en-US" sz="2400" b="1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40964" name="Rectangle 6"/>
          <p:cNvSpPr>
            <a:spLocks noChangeArrowheads="1"/>
          </p:cNvSpPr>
          <p:nvPr/>
        </p:nvSpPr>
        <p:spPr bwMode="auto">
          <a:xfrm>
            <a:off x="7085013" y="6400800"/>
            <a:ext cx="20589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endParaRPr lang="en-US" sz="2400" b="1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28600" y="914400"/>
            <a:ext cx="54102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pPr>
              <a:lnSpc>
                <a:spcPct val="95000"/>
              </a:lnSpc>
              <a:defRPr/>
            </a:pPr>
            <a:r>
              <a:rPr lang="en-US" b="1" dirty="0" smtClean="0">
                <a:solidFill>
                  <a:srgbClr val="000000"/>
                </a:solidFill>
              </a:rPr>
              <a:t>Features </a:t>
            </a:r>
            <a:r>
              <a:rPr lang="en-US" b="1" dirty="0">
                <a:solidFill>
                  <a:srgbClr val="000000"/>
                </a:solidFill>
              </a:rPr>
              <a:t>and </a:t>
            </a:r>
            <a:r>
              <a:rPr lang="en-US" b="1" dirty="0" smtClean="0">
                <a:solidFill>
                  <a:srgbClr val="000000"/>
                </a:solidFill>
              </a:rPr>
              <a:t>Benefits:</a:t>
            </a:r>
            <a:endParaRPr lang="en-US" b="1" dirty="0">
              <a:solidFill>
                <a:srgbClr val="000000"/>
              </a:solidFill>
            </a:endParaRPr>
          </a:p>
          <a:p>
            <a:pPr marL="801688" lvl="1" indent="-344488">
              <a:spcBef>
                <a:spcPts val="1200"/>
              </a:spcBef>
              <a:buFont typeface="Wingdings" pitchFamily="2" charset="2"/>
              <a:buChar char="v"/>
              <a:defRPr/>
            </a:pPr>
            <a:r>
              <a:rPr lang="en-US" b="1" i="1" dirty="0" smtClean="0">
                <a:solidFill>
                  <a:srgbClr val="0663B5"/>
                </a:solidFill>
              </a:rPr>
              <a:t>Long-Term </a:t>
            </a:r>
            <a:r>
              <a:rPr lang="en-US" b="1" i="1" dirty="0">
                <a:solidFill>
                  <a:srgbClr val="0663B5"/>
                </a:solidFill>
              </a:rPr>
              <a:t>Watertight </a:t>
            </a:r>
            <a:r>
              <a:rPr lang="en-US" b="1" i="1" dirty="0" smtClean="0">
                <a:solidFill>
                  <a:srgbClr val="0663B5"/>
                </a:solidFill>
              </a:rPr>
              <a:t>Performance/Strength &amp; </a:t>
            </a:r>
            <a:r>
              <a:rPr lang="en-US" b="1" i="1" dirty="0">
                <a:solidFill>
                  <a:srgbClr val="0663B5"/>
                </a:solidFill>
              </a:rPr>
              <a:t>Rigidity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- one piece design provides reliable watertight integrity and long product life. Designed to resist deformation under burial and high water table forces.</a:t>
            </a:r>
          </a:p>
          <a:p>
            <a:pPr marL="801688" lvl="1" indent="-344488">
              <a:spcBef>
                <a:spcPts val="1200"/>
              </a:spcBef>
              <a:buFont typeface="Wingdings" pitchFamily="2" charset="2"/>
              <a:buChar char="v"/>
              <a:defRPr/>
            </a:pPr>
            <a:r>
              <a:rPr lang="en-US" b="1" i="1" dirty="0" smtClean="0">
                <a:solidFill>
                  <a:srgbClr val="0663B5"/>
                </a:solidFill>
              </a:rPr>
              <a:t>Installation Flexibility</a:t>
            </a:r>
            <a:r>
              <a:rPr lang="en-US" b="1" dirty="0" smtClean="0">
                <a:solidFill>
                  <a:srgbClr val="0663B5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- </a:t>
            </a:r>
            <a:r>
              <a:rPr lang="en-US" dirty="0">
                <a:solidFill>
                  <a:srgbClr val="000000"/>
                </a:solidFill>
              </a:rPr>
              <a:t>multiple flats provide maximum area for locating pipe entries.</a:t>
            </a:r>
          </a:p>
          <a:p>
            <a:pPr marL="801688" lvl="1" indent="-344488">
              <a:spcBef>
                <a:spcPts val="1200"/>
              </a:spcBef>
              <a:buFont typeface="Wingdings" pitchFamily="2" charset="2"/>
              <a:buChar char="v"/>
              <a:defRPr/>
            </a:pPr>
            <a:r>
              <a:rPr lang="en-US" b="1" i="1" dirty="0" smtClean="0">
                <a:solidFill>
                  <a:srgbClr val="0663B5"/>
                </a:solidFill>
              </a:rPr>
              <a:t>Easy </a:t>
            </a:r>
            <a:r>
              <a:rPr lang="en-US" b="1" i="1" dirty="0">
                <a:solidFill>
                  <a:srgbClr val="0663B5"/>
                </a:solidFill>
              </a:rPr>
              <a:t>Field Height </a:t>
            </a:r>
            <a:r>
              <a:rPr lang="en-US" b="1" i="1" dirty="0" smtClean="0">
                <a:solidFill>
                  <a:srgbClr val="0663B5"/>
                </a:solidFill>
              </a:rPr>
              <a:t>Adjustability </a:t>
            </a:r>
            <a:r>
              <a:rPr lang="en-US" dirty="0" smtClean="0">
                <a:solidFill>
                  <a:srgbClr val="000000"/>
                </a:solidFill>
              </a:rPr>
              <a:t>- </a:t>
            </a:r>
            <a:r>
              <a:rPr lang="en-US" dirty="0">
                <a:solidFill>
                  <a:srgbClr val="000000"/>
                </a:solidFill>
              </a:rPr>
              <a:t>the special ribbed height adjustment design makes adjustments to finished grade, if necessary, quick and easy.</a:t>
            </a:r>
            <a:endParaRPr lang="en-US" dirty="0">
              <a:solidFill>
                <a:srgbClr val="F9F307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0966" name="Picture 4" descr="TS KnobCutaway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5029200"/>
            <a:ext cx="1014413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0967" name="Picture 5" descr="Poly Knobbed Lids FLEX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1720850"/>
            <a:ext cx="30099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0968" name="Text Box 6"/>
          <p:cNvSpPr txBox="1">
            <a:spLocks noChangeArrowheads="1"/>
          </p:cNvSpPr>
          <p:nvPr/>
        </p:nvSpPr>
        <p:spPr bwMode="auto">
          <a:xfrm>
            <a:off x="304800" y="132060"/>
            <a:ext cx="8610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400" b="1" dirty="0"/>
              <a:t>TSM / Polyethylene – Mechanically Fastened Lid</a:t>
            </a:r>
          </a:p>
        </p:txBody>
      </p:sp>
      <p:sp>
        <p:nvSpPr>
          <p:cNvPr id="40969" name="Title 1"/>
          <p:cNvSpPr>
            <a:spLocks/>
          </p:cNvSpPr>
          <p:nvPr/>
        </p:nvSpPr>
        <p:spPr bwMode="auto">
          <a:xfrm>
            <a:off x="685800" y="381000"/>
            <a:ext cx="77724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1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450907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162107F-91B1-485F-974A-37CDE27811F5}" type="slidenum">
              <a:rPr lang="en-US" smtClean="0">
                <a:solidFill>
                  <a:srgbClr val="0663B5"/>
                </a:solidFill>
                <a:latin typeface="Calibri" pitchFamily="34" charset="0"/>
              </a:rPr>
              <a:pPr eaLnBrk="1" hangingPunct="1"/>
              <a:t>3</a:t>
            </a:fld>
            <a:endParaRPr lang="en-US" dirty="0" smtClean="0">
              <a:solidFill>
                <a:srgbClr val="0663B5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685800"/>
            <a:ext cx="6400800" cy="473975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800"/>
              </a:spcBef>
              <a:defRPr/>
            </a:pPr>
            <a:r>
              <a:rPr lang="en-US" sz="2400" b="1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The US </a:t>
            </a:r>
            <a:r>
              <a:rPr lang="en-US" sz="2400" b="1" dirty="0">
                <a:latin typeface="Arial" pitchFamily="34" charset="0"/>
                <a:ea typeface="ＭＳ Ｐゴシック" charset="-128"/>
                <a:cs typeface="Arial" pitchFamily="34" charset="0"/>
              </a:rPr>
              <a:t>EPA </a:t>
            </a:r>
            <a:r>
              <a:rPr lang="en-US" sz="2400" b="1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is proposing </a:t>
            </a:r>
            <a:r>
              <a:rPr lang="en-US" sz="2400" b="1" dirty="0">
                <a:latin typeface="Arial" pitchFamily="34" charset="0"/>
                <a:ea typeface="ＭＳ Ｐゴシック" charset="-128"/>
                <a:cs typeface="Arial" pitchFamily="34" charset="0"/>
              </a:rPr>
              <a:t>revisions to strengthen the 1988 federal underground storage tank (UST) regulations </a:t>
            </a:r>
            <a:r>
              <a:rPr lang="en-US" sz="2400" b="1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by:</a:t>
            </a:r>
          </a:p>
          <a:p>
            <a:pPr marL="285750" indent="-285750"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en-US" sz="2000" u="sng" dirty="0" smtClean="0">
                <a:cs typeface="Arial" pitchFamily="34" charset="0"/>
              </a:rPr>
              <a:t>Increasing </a:t>
            </a:r>
            <a:r>
              <a:rPr lang="en-US" sz="2000" u="sng" dirty="0">
                <a:cs typeface="Arial" pitchFamily="34" charset="0"/>
              </a:rPr>
              <a:t>emphasis on properly operating and maintaining UST equipment</a:t>
            </a:r>
            <a:r>
              <a:rPr lang="en-US" sz="2000" dirty="0">
                <a:cs typeface="Arial" pitchFamily="34" charset="0"/>
              </a:rPr>
              <a:t>. </a:t>
            </a:r>
            <a:r>
              <a:rPr lang="en-US" sz="2000" dirty="0"/>
              <a:t>These revisions will help improve prevention and detection of UST releases, which are one of the leading sources of groundwater contamination. </a:t>
            </a:r>
          </a:p>
          <a:p>
            <a:pPr marL="285750" indent="-285750"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en-US" sz="2000" dirty="0" smtClean="0"/>
              <a:t>Help </a:t>
            </a:r>
            <a:r>
              <a:rPr lang="en-US" sz="2000" dirty="0"/>
              <a:t>ensure all USTs in the United States, including those in Indian country, </a:t>
            </a:r>
            <a:r>
              <a:rPr lang="en-US" sz="2000" u="sng" dirty="0"/>
              <a:t>meet the same minimum standards.</a:t>
            </a:r>
            <a:r>
              <a:rPr lang="en-US" sz="2000" dirty="0"/>
              <a:t> This is the first time EPA is proposing significant revisions to the federal UST regulations since they were first promulgated in 1988. </a:t>
            </a:r>
          </a:p>
        </p:txBody>
      </p:sp>
      <p:pic>
        <p:nvPicPr>
          <p:cNvPr id="4100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1447800"/>
            <a:ext cx="1662892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3675" y="152400"/>
            <a:ext cx="7883525" cy="762000"/>
          </a:xfrm>
        </p:spPr>
        <p:txBody>
          <a:bodyPr/>
          <a:lstStyle/>
          <a:p>
            <a:r>
              <a:rPr lang="en-US" dirty="0" smtClean="0">
                <a:ea typeface="ＭＳ Ｐゴシック"/>
                <a:cs typeface="ＭＳ Ｐゴシック"/>
              </a:rPr>
              <a:t>EPA Proposed Revisions</a:t>
            </a:r>
          </a:p>
        </p:txBody>
      </p:sp>
    </p:spTree>
    <p:extLst>
      <p:ext uri="{BB962C8B-B14F-4D97-AF65-F5344CB8AC3E}">
        <p14:creationId xmlns:p14="http://schemas.microsoft.com/office/powerpoint/2010/main" val="139454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AFC8031-608D-4D9C-A925-AD19A3CE0335}" type="slidenum">
              <a:rPr lang="cs-CZ" smtClean="0"/>
              <a:pPr>
                <a:defRPr/>
              </a:pPr>
              <a:t>39</a:t>
            </a:fld>
            <a:endParaRPr lang="cs-CZ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28600" y="918865"/>
            <a:ext cx="5867400" cy="5100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pPr>
              <a:lnSpc>
                <a:spcPct val="95000"/>
              </a:lnSpc>
              <a:spcBef>
                <a:spcPts val="1200"/>
              </a:spcBef>
              <a:defRPr/>
            </a:pPr>
            <a:r>
              <a:rPr lang="en-US" sz="1600" b="1" dirty="0" smtClean="0">
                <a:solidFill>
                  <a:srgbClr val="000000"/>
                </a:solidFill>
              </a:rPr>
              <a:t>Features </a:t>
            </a:r>
            <a:r>
              <a:rPr lang="en-US" sz="1600" b="1" dirty="0">
                <a:solidFill>
                  <a:srgbClr val="000000"/>
                </a:solidFill>
              </a:rPr>
              <a:t>and Benefits</a:t>
            </a:r>
          </a:p>
          <a:p>
            <a:pPr marL="741363" lvl="1" indent="-284163">
              <a:spcBef>
                <a:spcPts val="1200"/>
              </a:spcBef>
              <a:buFont typeface="Wingdings" pitchFamily="2" charset="2"/>
              <a:buChar char="v"/>
              <a:defRPr/>
            </a:pPr>
            <a:r>
              <a:rPr lang="en-US" sz="1600" b="1" i="1" dirty="0" smtClean="0">
                <a:solidFill>
                  <a:srgbClr val="0663B5"/>
                </a:solidFill>
              </a:rPr>
              <a:t>Structural </a:t>
            </a:r>
            <a:r>
              <a:rPr lang="en-US" sz="1600" b="1" i="1" dirty="0">
                <a:solidFill>
                  <a:srgbClr val="0663B5"/>
                </a:solidFill>
              </a:rPr>
              <a:t>Integrity </a:t>
            </a:r>
            <a:r>
              <a:rPr lang="en-US" sz="1600" dirty="0">
                <a:solidFill>
                  <a:srgbClr val="000000"/>
                </a:solidFill>
              </a:rPr>
              <a:t>- engineered with thick walls and a structurally efficient geometry to withstand backfill and high water table forces.  Precise glass/resin metering throughout the molding process ensures material consistency and maximizes the strength-to-weight ratio.</a:t>
            </a:r>
          </a:p>
          <a:p>
            <a:pPr marL="741363" lvl="1" indent="-284163">
              <a:spcBef>
                <a:spcPts val="1200"/>
              </a:spcBef>
              <a:buFont typeface="Wingdings" pitchFamily="2" charset="2"/>
              <a:buChar char="v"/>
              <a:defRPr/>
            </a:pPr>
            <a:r>
              <a:rPr lang="en-US" sz="1600" b="1" i="1" dirty="0" smtClean="0">
                <a:solidFill>
                  <a:srgbClr val="0663B5"/>
                </a:solidFill>
              </a:rPr>
              <a:t>Smooth/Flat </a:t>
            </a:r>
            <a:r>
              <a:rPr lang="en-US" sz="1600" b="1" i="1" dirty="0">
                <a:solidFill>
                  <a:srgbClr val="0663B5"/>
                </a:solidFill>
              </a:rPr>
              <a:t>Sealing Surfaces for Leak </a:t>
            </a:r>
            <a:r>
              <a:rPr lang="en-US" sz="1600" i="1" dirty="0">
                <a:solidFill>
                  <a:srgbClr val="000000"/>
                </a:solidFill>
              </a:rPr>
              <a:t>- Tight Sump Entry Fittings </a:t>
            </a:r>
            <a:r>
              <a:rPr lang="en-US" sz="1600" dirty="0">
                <a:solidFill>
                  <a:srgbClr val="000000"/>
                </a:solidFill>
              </a:rPr>
              <a:t>- male/female </a:t>
            </a:r>
            <a:r>
              <a:rPr lang="en-US" sz="1600" dirty="0" smtClean="0">
                <a:solidFill>
                  <a:srgbClr val="000000"/>
                </a:solidFill>
              </a:rPr>
              <a:t>injected molded </a:t>
            </a:r>
            <a:r>
              <a:rPr lang="en-US" sz="1600" dirty="0">
                <a:solidFill>
                  <a:srgbClr val="000000"/>
                </a:solidFill>
              </a:rPr>
              <a:t>halves produce a uniform wall thickness while eliminating air entrapment. The result is a flat, smooth finish, both inside and out, which provides leak-tight pipe entries</a:t>
            </a:r>
          </a:p>
          <a:p>
            <a:pPr marL="741363" lvl="1" indent="-284163">
              <a:spcBef>
                <a:spcPts val="1200"/>
              </a:spcBef>
              <a:buFont typeface="Wingdings" pitchFamily="2" charset="2"/>
              <a:buChar char="v"/>
              <a:defRPr/>
            </a:pPr>
            <a:r>
              <a:rPr lang="en-US" sz="1600" b="1" i="1" dirty="0" smtClean="0">
                <a:solidFill>
                  <a:srgbClr val="0663B5"/>
                </a:solidFill>
              </a:rPr>
              <a:t>Full </a:t>
            </a:r>
            <a:r>
              <a:rPr lang="en-US" sz="1600" b="1" i="1" dirty="0">
                <a:solidFill>
                  <a:srgbClr val="0663B5"/>
                </a:solidFill>
              </a:rPr>
              <a:t>Access Working Area </a:t>
            </a:r>
            <a:r>
              <a:rPr lang="en-US" sz="1600" dirty="0">
                <a:solidFill>
                  <a:srgbClr val="000000"/>
                </a:solidFill>
              </a:rPr>
              <a:t>- two-piece design allows full access until top is attached after plumbing is complete</a:t>
            </a:r>
          </a:p>
          <a:p>
            <a:pPr marL="741363" lvl="1" indent="-284163">
              <a:spcBef>
                <a:spcPts val="1200"/>
              </a:spcBef>
              <a:buFont typeface="Wingdings" pitchFamily="2" charset="2"/>
              <a:buChar char="v"/>
              <a:defRPr/>
            </a:pPr>
            <a:r>
              <a:rPr lang="en-US" sz="1600" b="1" i="1" dirty="0" smtClean="0">
                <a:solidFill>
                  <a:srgbClr val="0663B5"/>
                </a:solidFill>
              </a:rPr>
              <a:t>Flexibility </a:t>
            </a:r>
            <a:r>
              <a:rPr lang="en-US" sz="1600" b="1" i="1" dirty="0">
                <a:solidFill>
                  <a:srgbClr val="0663B5"/>
                </a:solidFill>
              </a:rPr>
              <a:t>in Mounting </a:t>
            </a:r>
            <a:r>
              <a:rPr lang="en-US" sz="1600" dirty="0">
                <a:solidFill>
                  <a:srgbClr val="000000"/>
                </a:solidFill>
              </a:rPr>
              <a:t>- sump can be mounted directly to a 42" FRP containment collar or with OPW FCS Sump Mounting Flanges</a:t>
            </a:r>
            <a:r>
              <a:rPr lang="en-US" sz="1400" dirty="0">
                <a:solidFill>
                  <a:srgbClr val="000000"/>
                </a:solidFill>
              </a:rPr>
              <a:t>.</a:t>
            </a:r>
            <a:endParaRPr lang="en-US" sz="1400" dirty="0">
              <a:solidFill>
                <a:srgbClr val="F9F307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1988" name="Picture 4" descr="Fiberglass Pisces w flexwork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2285999"/>
            <a:ext cx="3048000" cy="27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342900" y="226367"/>
            <a:ext cx="8458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400" b="1" dirty="0"/>
              <a:t>TSMF / Two Piece </a:t>
            </a:r>
            <a:r>
              <a:rPr lang="en-US" sz="2400" b="1" dirty="0" smtClean="0"/>
              <a:t>Fiberglass </a:t>
            </a:r>
            <a:r>
              <a:rPr lang="en-US" sz="2400" b="1" dirty="0">
                <a:solidFill>
                  <a:srgbClr val="000000"/>
                </a:solidFill>
              </a:rPr>
              <a:t>Sumps and Resin Kits</a:t>
            </a:r>
            <a:endParaRPr lang="en-US" sz="2400" b="1" dirty="0"/>
          </a:p>
        </p:txBody>
      </p:sp>
      <p:sp>
        <p:nvSpPr>
          <p:cNvPr id="41990" name="Title 1"/>
          <p:cNvSpPr>
            <a:spLocks/>
          </p:cNvSpPr>
          <p:nvPr/>
        </p:nvSpPr>
        <p:spPr bwMode="auto">
          <a:xfrm>
            <a:off x="685800" y="793750"/>
            <a:ext cx="77724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1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3496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3"/>
          <p:cNvSpPr txBox="1">
            <a:spLocks noChangeArrowheads="1"/>
          </p:cNvSpPr>
          <p:nvPr/>
        </p:nvSpPr>
        <p:spPr bwMode="auto">
          <a:xfrm>
            <a:off x="6292850" y="6319838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sz="2400">
              <a:solidFill>
                <a:srgbClr val="FFFFFF"/>
              </a:solidFill>
              <a:latin typeface="Arial Narrow" pitchFamily="34" charset="0"/>
              <a:ea typeface="Geneva"/>
              <a:cs typeface="Geneva"/>
            </a:endParaRPr>
          </a:p>
        </p:txBody>
      </p:sp>
      <p:sp>
        <p:nvSpPr>
          <p:cNvPr id="43011" name="Rectangle 5"/>
          <p:cNvSpPr>
            <a:spLocks noChangeArrowheads="1"/>
          </p:cNvSpPr>
          <p:nvPr/>
        </p:nvSpPr>
        <p:spPr bwMode="auto">
          <a:xfrm>
            <a:off x="7040563" y="6400800"/>
            <a:ext cx="2103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endParaRPr lang="en-US" sz="2400" b="1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43012" name="Rectangle 6"/>
          <p:cNvSpPr>
            <a:spLocks noChangeArrowheads="1"/>
          </p:cNvSpPr>
          <p:nvPr/>
        </p:nvSpPr>
        <p:spPr bwMode="auto">
          <a:xfrm>
            <a:off x="7085013" y="6400800"/>
            <a:ext cx="20589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endParaRPr lang="en-US" sz="2400" b="1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33400" y="1143001"/>
            <a:ext cx="4876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pPr>
              <a:lnSpc>
                <a:spcPct val="95000"/>
              </a:lnSpc>
              <a:defRPr/>
            </a:pPr>
            <a:r>
              <a:rPr lang="en-US" sz="1600" b="1" dirty="0" smtClean="0">
                <a:solidFill>
                  <a:srgbClr val="000000"/>
                </a:solidFill>
              </a:rPr>
              <a:t>Features </a:t>
            </a:r>
            <a:r>
              <a:rPr lang="en-US" sz="1600" b="1" dirty="0">
                <a:solidFill>
                  <a:srgbClr val="000000"/>
                </a:solidFill>
              </a:rPr>
              <a:t>and </a:t>
            </a:r>
            <a:r>
              <a:rPr lang="en-US" sz="1600" b="1" dirty="0" smtClean="0">
                <a:solidFill>
                  <a:srgbClr val="000000"/>
                </a:solidFill>
              </a:rPr>
              <a:t>Benefits:</a:t>
            </a:r>
            <a:endParaRPr lang="en-US" sz="1600" b="1" dirty="0">
              <a:solidFill>
                <a:srgbClr val="000000"/>
              </a:solidFill>
            </a:endParaRPr>
          </a:p>
          <a:p>
            <a:pPr marL="231775" indent="-231775">
              <a:spcBef>
                <a:spcPts val="1200"/>
              </a:spcBef>
              <a:buFont typeface="Wingdings" pitchFamily="2" charset="2"/>
              <a:buChar char="v"/>
              <a:defRPr/>
            </a:pPr>
            <a:r>
              <a:rPr lang="en-US" sz="1600" b="1" i="1" dirty="0" smtClean="0">
                <a:solidFill>
                  <a:srgbClr val="0663B5"/>
                </a:solidFill>
              </a:rPr>
              <a:t>Filament </a:t>
            </a:r>
            <a:r>
              <a:rPr lang="en-US" sz="1600" b="1" i="1" dirty="0">
                <a:solidFill>
                  <a:srgbClr val="0663B5"/>
                </a:solidFill>
              </a:rPr>
              <a:t>Wound </a:t>
            </a:r>
            <a:r>
              <a:rPr lang="en-US" sz="1600" dirty="0">
                <a:solidFill>
                  <a:srgbClr val="000000"/>
                </a:solidFill>
              </a:rPr>
              <a:t>- offers a consistent wall thickness that provides superior structural integrity and impact resistance.</a:t>
            </a:r>
          </a:p>
          <a:p>
            <a:pPr marL="231775" indent="-231775">
              <a:spcBef>
                <a:spcPts val="1200"/>
              </a:spcBef>
              <a:buFont typeface="Wingdings" pitchFamily="2" charset="2"/>
              <a:buChar char="v"/>
              <a:defRPr/>
            </a:pPr>
            <a:r>
              <a:rPr lang="en-US" sz="1600" b="1" i="1" dirty="0" smtClean="0">
                <a:solidFill>
                  <a:srgbClr val="0663B5"/>
                </a:solidFill>
              </a:rPr>
              <a:t>Smooth </a:t>
            </a:r>
            <a:r>
              <a:rPr lang="en-US" sz="1600" b="1" i="1" dirty="0">
                <a:solidFill>
                  <a:srgbClr val="0663B5"/>
                </a:solidFill>
              </a:rPr>
              <a:t>Sealing Surface </a:t>
            </a:r>
            <a:r>
              <a:rPr lang="en-US" sz="1600" dirty="0">
                <a:solidFill>
                  <a:srgbClr val="000000"/>
                </a:solidFill>
              </a:rPr>
              <a:t>- uniform wall thickness and smooth finish, both inside and out, provide for reliable sealing areas for leak-tight pipe entries</a:t>
            </a:r>
          </a:p>
          <a:p>
            <a:pPr marL="231775" indent="-231775">
              <a:spcBef>
                <a:spcPts val="1200"/>
              </a:spcBef>
              <a:buFont typeface="Wingdings" pitchFamily="2" charset="2"/>
              <a:buChar char="v"/>
              <a:defRPr/>
            </a:pPr>
            <a:r>
              <a:rPr lang="en-US" sz="1600" b="1" i="1" dirty="0" smtClean="0">
                <a:solidFill>
                  <a:srgbClr val="0663B5"/>
                </a:solidFill>
              </a:rPr>
              <a:t>Full </a:t>
            </a:r>
            <a:r>
              <a:rPr lang="en-US" sz="1600" b="1" i="1" dirty="0">
                <a:solidFill>
                  <a:srgbClr val="0663B5"/>
                </a:solidFill>
              </a:rPr>
              <a:t>Access Working Area </a:t>
            </a:r>
            <a:r>
              <a:rPr lang="en-US" sz="1600" dirty="0">
                <a:solidFill>
                  <a:srgbClr val="000000"/>
                </a:solidFill>
              </a:rPr>
              <a:t>- two-piece design allows full access to sump interior for installation of entry fittings and piping.  Once installation of all piping is complete, the top is attached to the base.</a:t>
            </a:r>
          </a:p>
          <a:p>
            <a:pPr marL="231775" indent="-231775">
              <a:spcBef>
                <a:spcPts val="1200"/>
              </a:spcBef>
              <a:buFont typeface="Wingdings" pitchFamily="2" charset="2"/>
              <a:buChar char="v"/>
              <a:defRPr/>
            </a:pPr>
            <a:r>
              <a:rPr lang="en-US" sz="1600" b="1" i="1" dirty="0" smtClean="0">
                <a:solidFill>
                  <a:srgbClr val="0663B5"/>
                </a:solidFill>
              </a:rPr>
              <a:t>Homogeneous </a:t>
            </a:r>
            <a:r>
              <a:rPr lang="en-US" sz="1600" b="1" i="1" dirty="0">
                <a:solidFill>
                  <a:srgbClr val="0663B5"/>
                </a:solidFill>
              </a:rPr>
              <a:t>Vinyl Esther Resin Throughout </a:t>
            </a:r>
            <a:r>
              <a:rPr lang="en-US" sz="1600" dirty="0">
                <a:solidFill>
                  <a:srgbClr val="000000"/>
                </a:solidFill>
              </a:rPr>
              <a:t>- provides an excellent permeation barrier and is compatible with all current fuel mixtures; superior to </a:t>
            </a:r>
            <a:r>
              <a:rPr lang="en-US" sz="1600" dirty="0" err="1">
                <a:solidFill>
                  <a:srgbClr val="000000"/>
                </a:solidFill>
              </a:rPr>
              <a:t>Isothalic</a:t>
            </a:r>
            <a:r>
              <a:rPr lang="en-US" sz="1600" dirty="0">
                <a:solidFill>
                  <a:srgbClr val="000000"/>
                </a:solidFill>
              </a:rPr>
              <a:t> resin.</a:t>
            </a:r>
            <a:endParaRPr lang="en-US" sz="1600" dirty="0">
              <a:solidFill>
                <a:srgbClr val="F9F307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3014" name="Picture 4" descr="Filament pisces w Flexwork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1873250"/>
            <a:ext cx="30353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3015" name="Text Box 5"/>
          <p:cNvSpPr txBox="1">
            <a:spLocks noChangeArrowheads="1"/>
          </p:cNvSpPr>
          <p:nvPr/>
        </p:nvSpPr>
        <p:spPr bwMode="auto">
          <a:xfrm>
            <a:off x="228600" y="304800"/>
            <a:ext cx="8686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3600" b="1" dirty="0" err="1"/>
              <a:t>TRFS</a:t>
            </a:r>
            <a:r>
              <a:rPr lang="en-US" sz="3600" b="1" dirty="0"/>
              <a:t> / Filament Wound Tank Sumps</a:t>
            </a:r>
          </a:p>
        </p:txBody>
      </p:sp>
      <p:sp>
        <p:nvSpPr>
          <p:cNvPr id="43016" name="Title 1"/>
          <p:cNvSpPr>
            <a:spLocks/>
          </p:cNvSpPr>
          <p:nvPr/>
        </p:nvSpPr>
        <p:spPr bwMode="auto">
          <a:xfrm>
            <a:off x="685800" y="0"/>
            <a:ext cx="77724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Australia</a:t>
            </a:r>
          </a:p>
        </p:txBody>
      </p:sp>
    </p:spTree>
    <p:extLst>
      <p:ext uri="{BB962C8B-B14F-4D97-AF65-F5344CB8AC3E}">
        <p14:creationId xmlns:p14="http://schemas.microsoft.com/office/powerpoint/2010/main" val="3541848005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85E260-A873-464D-9D6A-8238AE8243BB}" type="slidenum">
              <a:rPr lang="cs-CZ" smtClean="0"/>
              <a:pPr>
                <a:defRPr/>
              </a:pPr>
              <a:t>41</a:t>
            </a:fld>
            <a:endParaRPr lang="cs-CZ"/>
          </a:p>
        </p:txBody>
      </p:sp>
      <p:sp>
        <p:nvSpPr>
          <p:cNvPr id="3" name="TextBox 2"/>
          <p:cNvSpPr txBox="1"/>
          <p:nvPr/>
        </p:nvSpPr>
        <p:spPr>
          <a:xfrm>
            <a:off x="161925" y="268288"/>
            <a:ext cx="5497513" cy="5238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atin typeface="+mn-lt"/>
              </a:rPr>
              <a:t>Fiberglass Latched Tank Sump Lid</a:t>
            </a:r>
          </a:p>
        </p:txBody>
      </p:sp>
      <p:pic>
        <p:nvPicPr>
          <p:cNvPr id="44036" name="Picture 3" descr="OPW 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4763" y="6459538"/>
            <a:ext cx="1443037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>
            <a:spLocks noGrp="1"/>
          </p:cNvSpPr>
          <p:nvPr/>
        </p:nvSpPr>
        <p:spPr bwMode="auto">
          <a:xfrm>
            <a:off x="258763" y="990600"/>
            <a:ext cx="472281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defRPr/>
            </a:pPr>
            <a:r>
              <a:rPr lang="en-US" sz="1800" dirty="0" smtClean="0"/>
              <a:t>Six </a:t>
            </a:r>
            <a:r>
              <a:rPr lang="en-US" sz="1800" dirty="0"/>
              <a:t>latch and cover design to ensure even sealing</a:t>
            </a:r>
          </a:p>
          <a:p>
            <a:pPr>
              <a:spcBef>
                <a:spcPts val="1200"/>
              </a:spcBef>
              <a:defRPr/>
            </a:pPr>
            <a:r>
              <a:rPr lang="en-US" sz="1800" dirty="0" smtClean="0"/>
              <a:t>Holes </a:t>
            </a:r>
            <a:r>
              <a:rPr lang="en-US" sz="1800" dirty="0"/>
              <a:t>in the lid to allow installation on 33” Fiberglass or Polyethylene </a:t>
            </a:r>
            <a:r>
              <a:rPr lang="en-US" sz="1800" dirty="0" smtClean="0"/>
              <a:t>Tank Sumps</a:t>
            </a:r>
          </a:p>
          <a:p>
            <a:pPr>
              <a:spcBef>
                <a:spcPts val="1200"/>
              </a:spcBef>
              <a:defRPr/>
            </a:pPr>
            <a:r>
              <a:rPr lang="en-US" sz="1800" dirty="0" smtClean="0"/>
              <a:t>Lid </a:t>
            </a:r>
            <a:r>
              <a:rPr lang="en-US" sz="1800" dirty="0"/>
              <a:t>strength is three times stronger than our previous </a:t>
            </a:r>
            <a:r>
              <a:rPr lang="en-US" sz="1800" dirty="0" smtClean="0"/>
              <a:t>lid</a:t>
            </a:r>
          </a:p>
          <a:p>
            <a:pPr>
              <a:spcBef>
                <a:spcPts val="1200"/>
              </a:spcBef>
              <a:defRPr/>
            </a:pPr>
            <a:r>
              <a:rPr lang="en-US" sz="1800" dirty="0" err="1" smtClean="0"/>
              <a:t>Retrofitable</a:t>
            </a:r>
            <a:r>
              <a:rPr lang="en-US" sz="1800" dirty="0" smtClean="0"/>
              <a:t> </a:t>
            </a:r>
            <a:r>
              <a:rPr lang="en-US" sz="1800" dirty="0"/>
              <a:t>to existing OPW Polyethylene and Fiberglass Tank Sumps that have the </a:t>
            </a:r>
            <a:r>
              <a:rPr lang="en-US" sz="1800" dirty="0" smtClean="0"/>
              <a:t>mechanically fastened lid.</a:t>
            </a:r>
            <a:r>
              <a:rPr lang="en-US" sz="1800" dirty="0"/>
              <a:t> </a:t>
            </a:r>
            <a:endParaRPr lang="en-US" sz="1800" dirty="0" smtClean="0"/>
          </a:p>
          <a:p>
            <a:pPr>
              <a:spcBef>
                <a:spcPts val="1200"/>
              </a:spcBef>
              <a:defRPr/>
            </a:pPr>
            <a:r>
              <a:rPr lang="en-US" sz="1800" dirty="0" smtClean="0"/>
              <a:t>Tank Sumps available with the new lid:</a:t>
            </a:r>
          </a:p>
          <a:p>
            <a:pPr lvl="1">
              <a:spcBef>
                <a:spcPts val="1200"/>
              </a:spcBef>
              <a:defRPr/>
            </a:pPr>
            <a:r>
              <a:rPr lang="en-US" sz="1800" dirty="0" smtClean="0"/>
              <a:t>TSMF-4536CL</a:t>
            </a:r>
          </a:p>
          <a:p>
            <a:pPr lvl="1">
              <a:spcBef>
                <a:spcPts val="1200"/>
              </a:spcBef>
              <a:defRPr/>
            </a:pPr>
            <a:r>
              <a:rPr lang="en-US" sz="1800" dirty="0" smtClean="0"/>
              <a:t>TSDF-4536CL</a:t>
            </a:r>
          </a:p>
          <a:p>
            <a:pPr lvl="1">
              <a:spcBef>
                <a:spcPts val="1200"/>
              </a:spcBef>
              <a:defRPr/>
            </a:pPr>
            <a:r>
              <a:rPr lang="en-US" sz="1800" dirty="0" smtClean="0"/>
              <a:t>TRFS-4260CL</a:t>
            </a:r>
            <a:endParaRPr lang="en-US" sz="2000" dirty="0"/>
          </a:p>
          <a:p>
            <a:pPr marL="0" indent="0">
              <a:spcBef>
                <a:spcPts val="1200"/>
              </a:spcBef>
              <a:buFont typeface="Arial" charset="0"/>
              <a:buNone/>
              <a:defRPr/>
            </a:pPr>
            <a:endParaRPr lang="en-US" sz="2000" dirty="0" smtClean="0"/>
          </a:p>
          <a:p>
            <a:pPr marL="0" indent="0">
              <a:spcBef>
                <a:spcPts val="1200"/>
              </a:spcBef>
              <a:buFont typeface="Arial" charset="0"/>
              <a:buNone/>
              <a:defRPr/>
            </a:pPr>
            <a:endParaRPr lang="en-US" sz="2000" dirty="0" smtClean="0"/>
          </a:p>
          <a:p>
            <a:pPr marL="0" indent="0">
              <a:spcBef>
                <a:spcPts val="1200"/>
              </a:spcBef>
              <a:buFont typeface="Arial" charset="0"/>
              <a:buNone/>
              <a:defRPr/>
            </a:pPr>
            <a:endParaRPr lang="en-US" sz="2000" dirty="0"/>
          </a:p>
        </p:txBody>
      </p:sp>
      <p:pic>
        <p:nvPicPr>
          <p:cNvPr id="44038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72"/>
          <a:stretch>
            <a:fillRect/>
          </a:stretch>
        </p:blipFill>
        <p:spPr bwMode="auto">
          <a:xfrm>
            <a:off x="7064375" y="3962400"/>
            <a:ext cx="1608138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2700" y="4219575"/>
            <a:ext cx="160813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1" name="Control 2"/>
          <p:cNvSpPr>
            <a:spLocks noChangeArrowheads="1" noChangeShapeType="1"/>
          </p:cNvSpPr>
          <p:nvPr/>
        </p:nvSpPr>
        <p:spPr bwMode="auto">
          <a:xfrm>
            <a:off x="2063750" y="5129213"/>
            <a:ext cx="6396038" cy="99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4042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2700" y="914400"/>
            <a:ext cx="3579813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2829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46DED73-2DB4-4EDE-A35B-5096F7EE65EE}" type="slidenum">
              <a:rPr lang="en-US" smtClean="0">
                <a:solidFill>
                  <a:srgbClr val="0663B5"/>
                </a:solidFill>
                <a:latin typeface="Calibri" pitchFamily="34" charset="0"/>
              </a:rPr>
              <a:pPr eaLnBrk="1" hangingPunct="1"/>
              <a:t>42</a:t>
            </a:fld>
            <a:endParaRPr lang="en-US" smtClean="0">
              <a:solidFill>
                <a:srgbClr val="0663B5"/>
              </a:solidFill>
              <a:latin typeface="Calibri" pitchFamily="34" charset="0"/>
            </a:endParaRPr>
          </a:p>
        </p:txBody>
      </p:sp>
      <p:sp>
        <p:nvSpPr>
          <p:cNvPr id="45059" name="Title 1"/>
          <p:cNvSpPr>
            <a:spLocks/>
          </p:cNvSpPr>
          <p:nvPr/>
        </p:nvSpPr>
        <p:spPr bwMode="auto">
          <a:xfrm>
            <a:off x="628650" y="2895600"/>
            <a:ext cx="76962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b="1" i="1"/>
          </a:p>
        </p:txBody>
      </p:sp>
      <p:pic>
        <p:nvPicPr>
          <p:cNvPr id="45060" name="Picture 3" descr="opw_fcs_transparent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3025" y="381000"/>
            <a:ext cx="65532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Rectangle 2"/>
          <p:cNvSpPr txBox="1">
            <a:spLocks noChangeArrowheads="1"/>
          </p:cNvSpPr>
          <p:nvPr/>
        </p:nvSpPr>
        <p:spPr bwMode="auto">
          <a:xfrm>
            <a:off x="457200" y="2286001"/>
            <a:ext cx="4800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4163" indent="-2841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endParaRPr lang="en-US" sz="2400" b="1" dirty="0"/>
          </a:p>
          <a:p>
            <a:pPr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400" b="1" dirty="0">
                <a:solidFill>
                  <a:srgbClr val="0663B5"/>
                </a:solidFill>
              </a:rPr>
              <a:t>One Piece Polyethylene</a:t>
            </a:r>
          </a:p>
          <a:p>
            <a:pPr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400" b="1" dirty="0">
                <a:solidFill>
                  <a:srgbClr val="0663B5"/>
                </a:solidFill>
              </a:rPr>
              <a:t>Wide Access Polyethylene</a:t>
            </a:r>
          </a:p>
          <a:p>
            <a:pPr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400" b="1" dirty="0">
                <a:solidFill>
                  <a:srgbClr val="0663B5"/>
                </a:solidFill>
              </a:rPr>
              <a:t>Wide Access Fiberglass</a:t>
            </a:r>
          </a:p>
          <a:p>
            <a:pPr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400" b="1" dirty="0">
                <a:solidFill>
                  <a:srgbClr val="0663B5"/>
                </a:solidFill>
              </a:rPr>
              <a:t>One Piece </a:t>
            </a:r>
            <a:r>
              <a:rPr lang="en-US" sz="2400" b="1" dirty="0" err="1">
                <a:solidFill>
                  <a:srgbClr val="0663B5"/>
                </a:solidFill>
              </a:rPr>
              <a:t>FRP</a:t>
            </a:r>
            <a:endParaRPr lang="en-US" sz="2400" b="1" dirty="0">
              <a:solidFill>
                <a:srgbClr val="0663B5"/>
              </a:solidFill>
            </a:endParaRPr>
          </a:p>
          <a:p>
            <a:pPr>
              <a:spcBef>
                <a:spcPct val="20000"/>
              </a:spcBef>
              <a:buClr>
                <a:srgbClr val="376092"/>
              </a:buClr>
              <a:buFont typeface="Wingdings" pitchFamily="2" charset="2"/>
              <a:buNone/>
            </a:pPr>
            <a:endParaRPr lang="en-US" sz="2400" b="1" dirty="0"/>
          </a:p>
        </p:txBody>
      </p:sp>
      <p:sp>
        <p:nvSpPr>
          <p:cNvPr id="45063" name="Text Box 3"/>
          <p:cNvSpPr txBox="1">
            <a:spLocks noChangeArrowheads="1"/>
          </p:cNvSpPr>
          <p:nvPr/>
        </p:nvSpPr>
        <p:spPr bwMode="auto">
          <a:xfrm>
            <a:off x="533400" y="1716088"/>
            <a:ext cx="84582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3600" b="1"/>
              <a:t>Dispenser Sumps</a:t>
            </a:r>
          </a:p>
        </p:txBody>
      </p:sp>
      <p:pic>
        <p:nvPicPr>
          <p:cNvPr id="45064" name="Picture 5" descr="Poly Sump Regular W flexwork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4343400"/>
            <a:ext cx="1841500" cy="165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5065" name="Picture 6" descr="Poly Wide Acces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2430463"/>
            <a:ext cx="1828800" cy="176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5066" name="Picture 7" descr="Conduitless pic less yellow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4495800"/>
            <a:ext cx="1981200" cy="183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5067" name="Picture 8" descr="Fiberglass Wide Sump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4479925"/>
            <a:ext cx="1828800" cy="164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5068" name="Title 1"/>
          <p:cNvSpPr>
            <a:spLocks/>
          </p:cNvSpPr>
          <p:nvPr/>
        </p:nvSpPr>
        <p:spPr bwMode="auto">
          <a:xfrm>
            <a:off x="685800" y="1889125"/>
            <a:ext cx="77724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1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8078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AB25056-17ED-4629-BEB8-CE7E10715F0D}" type="slidenum">
              <a:rPr lang="cs-CZ" smtClean="0"/>
              <a:pPr>
                <a:defRPr/>
              </a:pPr>
              <a:t>43</a:t>
            </a:fld>
            <a:endParaRPr lang="cs-CZ"/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1295400" y="863600"/>
            <a:ext cx="5759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95000"/>
              </a:lnSpc>
            </a:pP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28601" y="1092200"/>
            <a:ext cx="5962650" cy="492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pPr>
              <a:lnSpc>
                <a:spcPct val="95000"/>
              </a:lnSpc>
              <a:defRPr/>
            </a:pPr>
            <a:r>
              <a:rPr lang="en-US" b="1" dirty="0">
                <a:solidFill>
                  <a:srgbClr val="000000"/>
                </a:solidFill>
              </a:rPr>
              <a:t>Features and </a:t>
            </a:r>
            <a:r>
              <a:rPr lang="en-US" b="1" dirty="0" smtClean="0">
                <a:solidFill>
                  <a:srgbClr val="000000"/>
                </a:solidFill>
              </a:rPr>
              <a:t>Benefits:</a:t>
            </a:r>
            <a:endParaRPr lang="en-US" dirty="0">
              <a:solidFill>
                <a:srgbClr val="000000"/>
              </a:solidFill>
            </a:endParaRPr>
          </a:p>
          <a:p>
            <a:pPr marL="284163" indent="-284163">
              <a:spcBef>
                <a:spcPts val="700"/>
              </a:spcBef>
              <a:buFont typeface="Wingdings" pitchFamily="2" charset="2"/>
              <a:buChar char="v"/>
              <a:defRPr/>
            </a:pPr>
            <a:r>
              <a:rPr lang="en-US" b="1" dirty="0" smtClean="0">
                <a:solidFill>
                  <a:srgbClr val="0663B5"/>
                </a:solidFill>
              </a:rPr>
              <a:t>Structural </a:t>
            </a:r>
            <a:r>
              <a:rPr lang="en-US" b="1" dirty="0">
                <a:solidFill>
                  <a:srgbClr val="0663B5"/>
                </a:solidFill>
              </a:rPr>
              <a:t>Reinforcing on Large MPD Models </a:t>
            </a:r>
            <a:r>
              <a:rPr lang="en-US" dirty="0">
                <a:solidFill>
                  <a:srgbClr val="000000"/>
                </a:solidFill>
              </a:rPr>
              <a:t>- Prevents sump deformation from backfill and high water table forces.</a:t>
            </a:r>
          </a:p>
          <a:p>
            <a:pPr marL="284163" indent="-284163">
              <a:spcBef>
                <a:spcPts val="700"/>
              </a:spcBef>
              <a:buFont typeface="Wingdings" pitchFamily="2" charset="2"/>
              <a:buChar char="v"/>
              <a:defRPr/>
            </a:pPr>
            <a:r>
              <a:rPr lang="en-US" b="1" dirty="0" smtClean="0">
                <a:solidFill>
                  <a:srgbClr val="0663B5"/>
                </a:solidFill>
              </a:rPr>
              <a:t>Light </a:t>
            </a:r>
            <a:r>
              <a:rPr lang="en-US" b="1" dirty="0">
                <a:solidFill>
                  <a:srgbClr val="0663B5"/>
                </a:solidFill>
              </a:rPr>
              <a:t>Color </a:t>
            </a:r>
            <a:r>
              <a:rPr lang="en-US" dirty="0">
                <a:solidFill>
                  <a:srgbClr val="000000"/>
                </a:solidFill>
              </a:rPr>
              <a:t>- Preserves rigidity in sunlight before backfill and provides maximum visibility after installation.</a:t>
            </a:r>
          </a:p>
          <a:p>
            <a:pPr marL="284163" indent="-284163">
              <a:spcBef>
                <a:spcPts val="700"/>
              </a:spcBef>
              <a:buFont typeface="Wingdings" pitchFamily="2" charset="2"/>
              <a:buChar char="v"/>
              <a:defRPr/>
            </a:pPr>
            <a:r>
              <a:rPr lang="en-US" b="1" dirty="0" smtClean="0">
                <a:solidFill>
                  <a:srgbClr val="0663B5"/>
                </a:solidFill>
              </a:rPr>
              <a:t>Full </a:t>
            </a:r>
            <a:r>
              <a:rPr lang="en-US" b="1" dirty="0">
                <a:solidFill>
                  <a:srgbClr val="0663B5"/>
                </a:solidFill>
              </a:rPr>
              <a:t>Perimeter Liquid Collection Channel </a:t>
            </a:r>
            <a:r>
              <a:rPr lang="en-US" dirty="0">
                <a:solidFill>
                  <a:srgbClr val="000000"/>
                </a:solidFill>
              </a:rPr>
              <a:t>- Facilitates quick leak detection and allows flexibility in locating leak sensors.</a:t>
            </a:r>
          </a:p>
          <a:p>
            <a:pPr marL="284163" indent="-284163">
              <a:spcBef>
                <a:spcPts val="700"/>
              </a:spcBef>
              <a:buFont typeface="Wingdings" pitchFamily="2" charset="2"/>
              <a:buChar char="v"/>
              <a:defRPr/>
            </a:pPr>
            <a:r>
              <a:rPr lang="en-US" b="1" dirty="0" smtClean="0">
                <a:solidFill>
                  <a:srgbClr val="0663B5"/>
                </a:solidFill>
              </a:rPr>
              <a:t>Integral </a:t>
            </a:r>
            <a:r>
              <a:rPr lang="en-US" b="1" dirty="0">
                <a:solidFill>
                  <a:srgbClr val="0663B5"/>
                </a:solidFill>
              </a:rPr>
              <a:t>Rain Lip </a:t>
            </a:r>
            <a:r>
              <a:rPr lang="en-US" dirty="0">
                <a:solidFill>
                  <a:srgbClr val="000000"/>
                </a:solidFill>
              </a:rPr>
              <a:t>- Protrudes into the dispenser frame to prevent surface water entry.</a:t>
            </a:r>
          </a:p>
          <a:p>
            <a:pPr marL="284163" indent="-284163">
              <a:spcBef>
                <a:spcPts val="700"/>
              </a:spcBef>
              <a:buFont typeface="Wingdings" pitchFamily="2" charset="2"/>
              <a:buChar char="v"/>
              <a:defRPr/>
            </a:pPr>
            <a:r>
              <a:rPr lang="en-US" b="1" dirty="0" smtClean="0">
                <a:solidFill>
                  <a:srgbClr val="0663B5"/>
                </a:solidFill>
              </a:rPr>
              <a:t>Easy </a:t>
            </a:r>
            <a:r>
              <a:rPr lang="en-US" b="1" dirty="0">
                <a:solidFill>
                  <a:srgbClr val="0663B5"/>
                </a:solidFill>
              </a:rPr>
              <a:t>Installation </a:t>
            </a:r>
            <a:r>
              <a:rPr lang="en-US" dirty="0">
                <a:solidFill>
                  <a:srgbClr val="000000"/>
                </a:solidFill>
              </a:rPr>
              <a:t>- Field height adjustment capability and large pipe entry area ensures installation </a:t>
            </a:r>
            <a:r>
              <a:rPr lang="en-US" dirty="0" smtClean="0">
                <a:solidFill>
                  <a:srgbClr val="000000"/>
                </a:solidFill>
              </a:rPr>
              <a:t>flexibility</a:t>
            </a:r>
          </a:p>
          <a:p>
            <a:pPr marL="284163" indent="-284163">
              <a:spcBef>
                <a:spcPts val="700"/>
              </a:spcBef>
              <a:buFont typeface="Wingdings" pitchFamily="2" charset="2"/>
              <a:buChar char="v"/>
              <a:defRPr/>
            </a:pPr>
            <a:r>
              <a:rPr lang="en-US" b="1" dirty="0" smtClean="0">
                <a:solidFill>
                  <a:srgbClr val="0663B5"/>
                </a:solidFill>
              </a:rPr>
              <a:t>All </a:t>
            </a:r>
            <a:r>
              <a:rPr lang="en-US" dirty="0" smtClean="0">
                <a:solidFill>
                  <a:srgbClr val="000000"/>
                </a:solidFill>
              </a:rPr>
              <a:t>dispenser models are now </a:t>
            </a:r>
            <a:r>
              <a:rPr lang="en-US" b="1" dirty="0" err="1" smtClean="0">
                <a:solidFill>
                  <a:srgbClr val="0663B5"/>
                </a:solidFill>
              </a:rPr>
              <a:t>conduitless</a:t>
            </a:r>
            <a:endParaRPr lang="en-US" b="1" dirty="0" smtClean="0">
              <a:solidFill>
                <a:srgbClr val="0663B5"/>
              </a:solidFill>
            </a:endParaRPr>
          </a:p>
          <a:p>
            <a:pPr>
              <a:spcBef>
                <a:spcPts val="700"/>
              </a:spcBef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spcBef>
                <a:spcPts val="700"/>
              </a:spcBef>
              <a:defRPr/>
            </a:pPr>
            <a:endParaRPr lang="en-US" sz="1400" dirty="0">
              <a:solidFill>
                <a:srgbClr val="F9F307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6085" name="Picture 5" descr="Poly Sump Regular W flexwork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878013"/>
            <a:ext cx="2743200" cy="2465387"/>
          </a:xfrm>
          <a:prstGeom prst="rect">
            <a:avLst/>
          </a:prstGeom>
          <a:noFill/>
          <a:ln w="9525" algn="in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152400" y="330200"/>
            <a:ext cx="8839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400" b="1" dirty="0"/>
              <a:t>DS / One Piece Polyethylene</a:t>
            </a:r>
          </a:p>
        </p:txBody>
      </p:sp>
      <p:sp>
        <p:nvSpPr>
          <p:cNvPr id="46087" name="Title 1"/>
          <p:cNvSpPr>
            <a:spLocks/>
          </p:cNvSpPr>
          <p:nvPr/>
        </p:nvSpPr>
        <p:spPr bwMode="auto">
          <a:xfrm>
            <a:off x="685800" y="-152400"/>
            <a:ext cx="77724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Australia</a:t>
            </a:r>
          </a:p>
        </p:txBody>
      </p:sp>
    </p:spTree>
    <p:extLst>
      <p:ext uri="{BB962C8B-B14F-4D97-AF65-F5344CB8AC3E}">
        <p14:creationId xmlns:p14="http://schemas.microsoft.com/office/powerpoint/2010/main" val="3762632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1DEBEE-E446-423F-9CF6-A3EC86A9088C}" type="slidenum">
              <a:rPr lang="cs-CZ" smtClean="0"/>
              <a:pPr>
                <a:defRPr/>
              </a:pPr>
              <a:t>44</a:t>
            </a:fld>
            <a:endParaRPr lang="cs-CZ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533400" y="793750"/>
            <a:ext cx="807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pPr algn="ctr">
              <a:lnSpc>
                <a:spcPct val="95000"/>
              </a:lnSpc>
              <a:defRPr/>
            </a:pPr>
            <a:r>
              <a:rPr lang="en-US" b="1" i="1" dirty="0" smtClean="0">
                <a:solidFill>
                  <a:srgbClr val="0663B5"/>
                </a:solidFill>
              </a:rPr>
              <a:t>Contractor-friendly</a:t>
            </a:r>
            <a:r>
              <a:rPr lang="en-US" b="1" i="1" dirty="0">
                <a:solidFill>
                  <a:srgbClr val="0663B5"/>
                </a:solidFill>
              </a:rPr>
              <a:t>, open-top containment chamber for unrestricted access to the piping connections during </a:t>
            </a:r>
            <a:r>
              <a:rPr lang="en-US" b="1" i="1" dirty="0" smtClean="0">
                <a:solidFill>
                  <a:srgbClr val="0663B5"/>
                </a:solidFill>
              </a:rPr>
              <a:t>installation</a:t>
            </a:r>
            <a:endParaRPr lang="en-US" b="1" i="1" dirty="0">
              <a:solidFill>
                <a:srgbClr val="0663B5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7108" name="Text Box 3"/>
          <p:cNvSpPr txBox="1">
            <a:spLocks noChangeArrowheads="1"/>
          </p:cNvSpPr>
          <p:nvPr/>
        </p:nvSpPr>
        <p:spPr bwMode="auto">
          <a:xfrm>
            <a:off x="513413" y="1600200"/>
            <a:ext cx="55626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ts val="1200"/>
              </a:spcBef>
            </a:pPr>
            <a:r>
              <a:rPr lang="en-US" sz="1600" b="1" dirty="0">
                <a:solidFill>
                  <a:srgbClr val="000000"/>
                </a:solidFill>
              </a:rPr>
              <a:t>Features and </a:t>
            </a:r>
            <a:r>
              <a:rPr lang="en-US" sz="1600" b="1" dirty="0" smtClean="0">
                <a:solidFill>
                  <a:srgbClr val="000000"/>
                </a:solidFill>
              </a:rPr>
              <a:t>Benefits:</a:t>
            </a:r>
            <a:endParaRPr lang="en-US" sz="1600" b="1" dirty="0">
              <a:solidFill>
                <a:srgbClr val="000000"/>
              </a:solidFill>
            </a:endParaRPr>
          </a:p>
          <a:p>
            <a:pPr marL="741363" lvl="1" indent="-284163" eaLnBrk="1" hangingPunct="1">
              <a:spcBef>
                <a:spcPts val="1200"/>
              </a:spcBef>
              <a:buFont typeface="Wingdings" pitchFamily="2" charset="2"/>
              <a:buChar char="v"/>
            </a:pPr>
            <a:r>
              <a:rPr lang="en-US" sz="1600" b="1" dirty="0" smtClean="0">
                <a:solidFill>
                  <a:srgbClr val="0663B5"/>
                </a:solidFill>
              </a:rPr>
              <a:t>Contractor-Friendly </a:t>
            </a:r>
            <a:r>
              <a:rPr lang="en-US" sz="1600" b="1" dirty="0">
                <a:solidFill>
                  <a:srgbClr val="0663B5"/>
                </a:solidFill>
              </a:rPr>
              <a:t>Installation </a:t>
            </a:r>
            <a:r>
              <a:rPr lang="en-US" sz="1600" dirty="0">
                <a:solidFill>
                  <a:srgbClr val="000000"/>
                </a:solidFill>
              </a:rPr>
              <a:t>– Open top provides unrestricted access to the inside of the containment chamber to facilitate entry fitting and piping installation. Dispenser mounting frame is attached after plumbing is complete.</a:t>
            </a:r>
          </a:p>
          <a:p>
            <a:pPr marL="741363" lvl="1" indent="-284163" eaLnBrk="1" hangingPunct="1">
              <a:spcBef>
                <a:spcPts val="1200"/>
              </a:spcBef>
              <a:buFont typeface="Wingdings" pitchFamily="2" charset="2"/>
              <a:buChar char="v"/>
            </a:pPr>
            <a:r>
              <a:rPr lang="en-US" sz="1600" b="1" dirty="0" smtClean="0">
                <a:solidFill>
                  <a:srgbClr val="0663B5"/>
                </a:solidFill>
              </a:rPr>
              <a:t>Deeper </a:t>
            </a:r>
            <a:r>
              <a:rPr lang="en-US" sz="1600" b="1" dirty="0">
                <a:solidFill>
                  <a:srgbClr val="0663B5"/>
                </a:solidFill>
              </a:rPr>
              <a:t>Burial Capability</a:t>
            </a:r>
            <a:r>
              <a:rPr lang="en-US" sz="1600" dirty="0">
                <a:solidFill>
                  <a:srgbClr val="000000"/>
                </a:solidFill>
              </a:rPr>
              <a:t> – 37" burial depth allows piping slope requirements to be met more easily in layouts with long piping runs.</a:t>
            </a:r>
          </a:p>
          <a:p>
            <a:pPr marL="741363" lvl="1" indent="-284163" eaLnBrk="1" hangingPunct="1">
              <a:spcBef>
                <a:spcPts val="1200"/>
              </a:spcBef>
              <a:buFont typeface="Wingdings" pitchFamily="2" charset="2"/>
              <a:buChar char="v"/>
            </a:pPr>
            <a:r>
              <a:rPr lang="en-US" sz="1600" b="1" dirty="0" smtClean="0">
                <a:solidFill>
                  <a:srgbClr val="0663B5"/>
                </a:solidFill>
              </a:rPr>
              <a:t>Simple </a:t>
            </a:r>
            <a:r>
              <a:rPr lang="en-US" sz="1600" b="1" dirty="0">
                <a:solidFill>
                  <a:srgbClr val="0663B5"/>
                </a:solidFill>
              </a:rPr>
              <a:t>Field Height Adjustment </a:t>
            </a:r>
            <a:r>
              <a:rPr lang="en-US" sz="1600" dirty="0">
                <a:solidFill>
                  <a:srgbClr val="000000"/>
                </a:solidFill>
              </a:rPr>
              <a:t>– The top portion of the chamber can be quickly and easily trimmed along the ribs to ensure maximum installation flexibility.</a:t>
            </a:r>
          </a:p>
          <a:p>
            <a:pPr marL="741363" lvl="1" indent="-284163" eaLnBrk="1" hangingPunct="1">
              <a:spcBef>
                <a:spcPts val="1200"/>
              </a:spcBef>
              <a:buFont typeface="Wingdings" pitchFamily="2" charset="2"/>
              <a:buChar char="v"/>
            </a:pPr>
            <a:r>
              <a:rPr lang="en-US" sz="1600" b="1" dirty="0" smtClean="0">
                <a:solidFill>
                  <a:srgbClr val="0663B5"/>
                </a:solidFill>
              </a:rPr>
              <a:t>Structural </a:t>
            </a:r>
            <a:r>
              <a:rPr lang="en-US" sz="1600" b="1" dirty="0">
                <a:solidFill>
                  <a:srgbClr val="0663B5"/>
                </a:solidFill>
              </a:rPr>
              <a:t>Integrity </a:t>
            </a:r>
            <a:r>
              <a:rPr lang="en-US" sz="1600" dirty="0">
                <a:solidFill>
                  <a:srgbClr val="000000"/>
                </a:solidFill>
              </a:rPr>
              <a:t>– Engineered with heavily ribbed walls to withstand backfill and high water table forces.</a:t>
            </a:r>
          </a:p>
        </p:txBody>
      </p:sp>
      <p:pic>
        <p:nvPicPr>
          <p:cNvPr id="47109" name="Picture 4" descr="Poly Wide Acces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1917700"/>
            <a:ext cx="2590800" cy="2493963"/>
          </a:xfrm>
          <a:prstGeom prst="rect">
            <a:avLst/>
          </a:prstGeom>
          <a:noFill/>
          <a:ln w="9525" algn="in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304800" y="152400"/>
            <a:ext cx="8458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3600" b="1" dirty="0" err="1"/>
              <a:t>DSW</a:t>
            </a:r>
            <a:r>
              <a:rPr lang="en-US" sz="3600" b="1" dirty="0"/>
              <a:t> / Wide </a:t>
            </a:r>
            <a:r>
              <a:rPr lang="en-US" sz="3600" b="1" dirty="0" smtClean="0"/>
              <a:t>Access </a:t>
            </a:r>
            <a:r>
              <a:rPr lang="en-US" sz="3600" b="1" dirty="0"/>
              <a:t>Polyethylene</a:t>
            </a:r>
          </a:p>
        </p:txBody>
      </p:sp>
    </p:spTree>
    <p:extLst>
      <p:ext uri="{BB962C8B-B14F-4D97-AF65-F5344CB8AC3E}">
        <p14:creationId xmlns:p14="http://schemas.microsoft.com/office/powerpoint/2010/main" val="1402951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3"/>
          <p:cNvSpPr txBox="1">
            <a:spLocks noChangeArrowheads="1"/>
          </p:cNvSpPr>
          <p:nvPr/>
        </p:nvSpPr>
        <p:spPr bwMode="auto">
          <a:xfrm>
            <a:off x="6292850" y="63246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sz="2400">
              <a:solidFill>
                <a:srgbClr val="FFFFFF"/>
              </a:solidFill>
              <a:latin typeface="Arial Narrow" pitchFamily="34" charset="0"/>
              <a:ea typeface="Geneva"/>
              <a:cs typeface="Geneva"/>
            </a:endParaRPr>
          </a:p>
        </p:txBody>
      </p:sp>
      <p:sp>
        <p:nvSpPr>
          <p:cNvPr id="48131" name="Text Box 4"/>
          <p:cNvSpPr txBox="1">
            <a:spLocks noChangeArrowheads="1"/>
          </p:cNvSpPr>
          <p:nvPr/>
        </p:nvSpPr>
        <p:spPr bwMode="auto">
          <a:xfrm>
            <a:off x="4876800" y="2044700"/>
            <a:ext cx="3886200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86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5000"/>
              </a:lnSpc>
              <a:spcAft>
                <a:spcPct val="55000"/>
              </a:spcAft>
              <a:buFontTx/>
              <a:buChar char="•"/>
            </a:pPr>
            <a:r>
              <a:rPr lang="en-US" sz="2000" b="1" dirty="0">
                <a:solidFill>
                  <a:srgbClr val="000000"/>
                </a:solidFill>
                <a:ea typeface="Geneva"/>
                <a:cs typeface="Arial" pitchFamily="34" charset="0"/>
              </a:rPr>
              <a:t>Monolithic construction</a:t>
            </a:r>
          </a:p>
          <a:p>
            <a:pPr>
              <a:lnSpc>
                <a:spcPct val="95000"/>
              </a:lnSpc>
              <a:spcAft>
                <a:spcPct val="55000"/>
              </a:spcAft>
              <a:buFontTx/>
              <a:buChar char="•"/>
            </a:pPr>
            <a:r>
              <a:rPr lang="en-US" sz="2000" b="1" dirty="0">
                <a:solidFill>
                  <a:srgbClr val="000000"/>
                </a:solidFill>
                <a:ea typeface="Geneva"/>
                <a:cs typeface="Arial" pitchFamily="34" charset="0"/>
              </a:rPr>
              <a:t>1" </a:t>
            </a:r>
            <a:r>
              <a:rPr lang="en-US" sz="2000" b="1" dirty="0" smtClean="0">
                <a:solidFill>
                  <a:srgbClr val="000000"/>
                </a:solidFill>
                <a:ea typeface="Geneva"/>
                <a:cs typeface="Arial" pitchFamily="34" charset="0"/>
              </a:rPr>
              <a:t>rain </a:t>
            </a:r>
            <a:r>
              <a:rPr lang="en-US" sz="2000" b="1" dirty="0">
                <a:solidFill>
                  <a:srgbClr val="000000"/>
                </a:solidFill>
                <a:ea typeface="Geneva"/>
                <a:cs typeface="Arial" pitchFamily="34" charset="0"/>
              </a:rPr>
              <a:t>lip</a:t>
            </a:r>
          </a:p>
          <a:p>
            <a:pPr>
              <a:lnSpc>
                <a:spcPct val="95000"/>
              </a:lnSpc>
              <a:spcAft>
                <a:spcPct val="55000"/>
              </a:spcAft>
              <a:buFontTx/>
              <a:buChar char="•"/>
            </a:pPr>
            <a:r>
              <a:rPr lang="en-US" sz="2000" b="1" dirty="0">
                <a:solidFill>
                  <a:srgbClr val="000000"/>
                </a:solidFill>
                <a:ea typeface="Geneva"/>
                <a:cs typeface="Arial" pitchFamily="34" charset="0"/>
              </a:rPr>
              <a:t>Easy installation of fittings</a:t>
            </a:r>
          </a:p>
          <a:p>
            <a:pPr>
              <a:lnSpc>
                <a:spcPct val="95000"/>
              </a:lnSpc>
              <a:spcAft>
                <a:spcPct val="55000"/>
              </a:spcAft>
              <a:buFontTx/>
              <a:buChar char="•"/>
            </a:pPr>
            <a:r>
              <a:rPr lang="en-US" sz="2000" b="1" dirty="0">
                <a:solidFill>
                  <a:srgbClr val="000000"/>
                </a:solidFill>
                <a:ea typeface="Geneva"/>
                <a:cs typeface="Arial" pitchFamily="34" charset="0"/>
              </a:rPr>
              <a:t>Smooth sealing surfaces</a:t>
            </a:r>
          </a:p>
          <a:p>
            <a:pPr>
              <a:lnSpc>
                <a:spcPct val="95000"/>
              </a:lnSpc>
              <a:spcAft>
                <a:spcPct val="55000"/>
              </a:spcAft>
              <a:buFontTx/>
              <a:buChar char="•"/>
            </a:pPr>
            <a:r>
              <a:rPr lang="en-US" sz="2000" b="1" dirty="0">
                <a:solidFill>
                  <a:srgbClr val="000000"/>
                </a:solidFill>
                <a:ea typeface="Geneva"/>
                <a:cs typeface="Arial" pitchFamily="34" charset="0"/>
              </a:rPr>
              <a:t>Various models allow for height adjustability</a:t>
            </a:r>
          </a:p>
        </p:txBody>
      </p:sp>
      <p:sp>
        <p:nvSpPr>
          <p:cNvPr id="48132" name="Rectangle 5"/>
          <p:cNvSpPr>
            <a:spLocks noChangeArrowheads="1"/>
          </p:cNvSpPr>
          <p:nvPr/>
        </p:nvSpPr>
        <p:spPr bwMode="auto">
          <a:xfrm>
            <a:off x="7040563" y="6400800"/>
            <a:ext cx="2103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endParaRPr lang="en-US" sz="2400" b="1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48133" name="Title 1"/>
          <p:cNvSpPr>
            <a:spLocks/>
          </p:cNvSpPr>
          <p:nvPr/>
        </p:nvSpPr>
        <p:spPr bwMode="auto">
          <a:xfrm>
            <a:off x="685800" y="609600"/>
            <a:ext cx="77724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>
                <a:solidFill>
                  <a:srgbClr val="000000"/>
                </a:solidFill>
                <a:cs typeface="Arial" pitchFamily="34" charset="0"/>
              </a:rPr>
              <a:t>DSF / Fiberglass Dispenser Sumps</a:t>
            </a:r>
          </a:p>
        </p:txBody>
      </p:sp>
      <p:pic>
        <p:nvPicPr>
          <p:cNvPr id="48134" name="Picture 9" descr="100_293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4618038" cy="346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0630305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6FC51E3-D5DE-42E5-BC48-316C2E6F4572}" type="slidenum">
              <a:rPr lang="en-US" smtClean="0">
                <a:solidFill>
                  <a:srgbClr val="0663B5"/>
                </a:solidFill>
                <a:latin typeface="Calibri" pitchFamily="34" charset="0"/>
              </a:rPr>
              <a:pPr eaLnBrk="1" hangingPunct="1"/>
              <a:t>46</a:t>
            </a:fld>
            <a:endParaRPr lang="en-US" smtClean="0">
              <a:solidFill>
                <a:srgbClr val="0663B5"/>
              </a:solidFill>
              <a:latin typeface="Calibri" pitchFamily="34" charset="0"/>
            </a:endParaRPr>
          </a:p>
        </p:txBody>
      </p:sp>
      <p:sp>
        <p:nvSpPr>
          <p:cNvPr id="49155" name="Title 1"/>
          <p:cNvSpPr>
            <a:spLocks/>
          </p:cNvSpPr>
          <p:nvPr/>
        </p:nvSpPr>
        <p:spPr bwMode="auto">
          <a:xfrm>
            <a:off x="381000" y="1447800"/>
            <a:ext cx="76962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 b="1"/>
              <a:t>The Loop System</a:t>
            </a:r>
            <a:br>
              <a:rPr lang="en-US" sz="3600" b="1"/>
            </a:br>
            <a:endParaRPr lang="en-US" b="1" i="1"/>
          </a:p>
        </p:txBody>
      </p:sp>
      <p:pic>
        <p:nvPicPr>
          <p:cNvPr id="49156" name="Picture 3" descr="opw_fcs_transparent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203200"/>
            <a:ext cx="65532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3" descr="cover montag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2514600"/>
            <a:ext cx="5710238" cy="353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3141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1BD0AA-97C1-4137-9E40-CB0C5F100B1B}" type="slidenum">
              <a:rPr lang="cs-CZ" smtClean="0"/>
              <a:pPr>
                <a:defRPr/>
              </a:pPr>
              <a:t>47</a:t>
            </a:fld>
            <a:endParaRPr lang="cs-CZ"/>
          </a:p>
        </p:txBody>
      </p:sp>
      <p:sp>
        <p:nvSpPr>
          <p:cNvPr id="3" name="Title 1"/>
          <p:cNvSpPr txBox="1">
            <a:spLocks/>
          </p:cNvSpPr>
          <p:nvPr/>
        </p:nvSpPr>
        <p:spPr bwMode="gray">
          <a:xfrm>
            <a:off x="228600" y="152401"/>
            <a:ext cx="876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b="1" dirty="0" smtClean="0">
                <a:solidFill>
                  <a:schemeClr val="tx2"/>
                </a:solidFill>
                <a:ea typeface="ＭＳ Ｐゴシック"/>
                <a:cs typeface="ＭＳ Ｐゴシック"/>
              </a:rPr>
              <a:t>The Loop System</a:t>
            </a:r>
          </a:p>
        </p:txBody>
      </p:sp>
      <p:sp>
        <p:nvSpPr>
          <p:cNvPr id="50180" name="Rectangle 2"/>
          <p:cNvSpPr>
            <a:spLocks noChangeArrowheads="1"/>
          </p:cNvSpPr>
          <p:nvPr/>
        </p:nvSpPr>
        <p:spPr bwMode="auto">
          <a:xfrm>
            <a:off x="381000" y="1676400"/>
            <a:ext cx="457200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A revolutionary 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underground piping system that eliminates more than 50% of field fabrication and the associated problems.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81000" y="3581400"/>
            <a:ext cx="5372100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US" sz="2000" dirty="0">
                <a:latin typeface="Calibri" pitchFamily="34" charset="0"/>
                <a:ea typeface="ＭＳ Ｐゴシック" charset="-128"/>
                <a:cs typeface="Calibri" pitchFamily="34" charset="0"/>
              </a:rPr>
              <a:t>This unique fuel delivery system minimizes:</a:t>
            </a:r>
          </a:p>
          <a:p>
            <a:pPr marL="342900" indent="-342900">
              <a:spcBef>
                <a:spcPts val="800"/>
              </a:spcBef>
              <a:buClr>
                <a:srgbClr val="C00000"/>
              </a:buClr>
              <a:buSzPct val="90000"/>
              <a:buFont typeface="Wingdings" pitchFamily="2" charset="2"/>
              <a:buChar char="v"/>
              <a:defRPr/>
            </a:pPr>
            <a:r>
              <a:rPr lang="en-US" sz="2000" dirty="0">
                <a:latin typeface="Calibri" pitchFamily="34" charset="0"/>
                <a:ea typeface="ＭＳ Ｐゴシック" charset="-128"/>
                <a:cs typeface="Calibri" pitchFamily="34" charset="0"/>
              </a:rPr>
              <a:t>  Complexity of Piping Installation</a:t>
            </a:r>
          </a:p>
          <a:p>
            <a:pPr marL="342900" indent="-342900">
              <a:spcBef>
                <a:spcPts val="800"/>
              </a:spcBef>
              <a:buClr>
                <a:srgbClr val="C00000"/>
              </a:buClr>
              <a:buSzPct val="90000"/>
              <a:buFont typeface="Wingdings" pitchFamily="2" charset="2"/>
              <a:buChar char="v"/>
              <a:defRPr/>
            </a:pPr>
            <a:r>
              <a:rPr lang="en-US" sz="2000" dirty="0">
                <a:latin typeface="Calibri" pitchFamily="34" charset="0"/>
                <a:ea typeface="ＭＳ Ｐゴシック" charset="-128"/>
                <a:cs typeface="Calibri" pitchFamily="34" charset="0"/>
              </a:rPr>
              <a:t>  Site Assembly Labor and Associated Mistakes</a:t>
            </a:r>
          </a:p>
          <a:p>
            <a:pPr marL="342900" indent="-342900">
              <a:spcBef>
                <a:spcPts val="800"/>
              </a:spcBef>
              <a:buClr>
                <a:srgbClr val="C00000"/>
              </a:buClr>
              <a:buSzPct val="90000"/>
              <a:buFont typeface="Wingdings" pitchFamily="2" charset="2"/>
              <a:buChar char="v"/>
              <a:defRPr/>
            </a:pPr>
            <a:r>
              <a:rPr lang="en-US" sz="2000" dirty="0">
                <a:latin typeface="Calibri" pitchFamily="34" charset="0"/>
                <a:ea typeface="ＭＳ Ｐゴシック" charset="-128"/>
                <a:cs typeface="Calibri" pitchFamily="34" charset="0"/>
              </a:rPr>
              <a:t>  Piping Connections (Leak Points)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0" y="685800"/>
            <a:ext cx="8496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What?.....The Loop 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System</a:t>
            </a:r>
            <a:endParaRPr 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0183" name="Picture 3" descr="C:\Users\JonathanStong\Desktop\Sheetz Smithfield NC\100_344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2225" y="1566863"/>
            <a:ext cx="3775075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0691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893C8E7-1BC7-4B90-8B27-956C0FBCC435}" type="slidenum">
              <a:rPr lang="cs-CZ" smtClean="0"/>
              <a:pPr>
                <a:defRPr/>
              </a:pPr>
              <a:t>48</a:t>
            </a:fld>
            <a:endParaRPr lang="cs-CZ"/>
          </a:p>
        </p:txBody>
      </p:sp>
      <p:sp>
        <p:nvSpPr>
          <p:cNvPr id="51204" name="Rectangle 2"/>
          <p:cNvSpPr>
            <a:spLocks noChangeArrowheads="1"/>
          </p:cNvSpPr>
          <p:nvPr/>
        </p:nvSpPr>
        <p:spPr bwMode="auto">
          <a:xfrm>
            <a:off x="381000" y="1447800"/>
            <a:ext cx="8305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latin typeface="Calibri" pitchFamily="34" charset="0"/>
                <a:cs typeface="Calibri" pitchFamily="34" charset="0"/>
              </a:rPr>
              <a:t>To Attain a Higher Level of Environmental Protection</a:t>
            </a: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533400" y="2438400"/>
            <a:ext cx="47244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Clr>
                <a:srgbClr val="C00000"/>
              </a:buClr>
              <a:buSzPct val="90000"/>
              <a:buFont typeface="Wingdings" pitchFamily="2" charset="2"/>
              <a:buChar char="v"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Complexity of Piping Installation</a:t>
            </a:r>
          </a:p>
          <a:p>
            <a:pPr marL="342900" indent="-342900">
              <a:spcBef>
                <a:spcPts val="1200"/>
              </a:spcBef>
              <a:buClr>
                <a:srgbClr val="C00000"/>
              </a:buClr>
              <a:buSzPct val="90000"/>
              <a:buFont typeface="Wingdings" pitchFamily="2" charset="2"/>
              <a:buChar char="v"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Enhance Long Term System Reliability</a:t>
            </a:r>
          </a:p>
          <a:p>
            <a:pPr marL="342900" indent="-342900">
              <a:spcBef>
                <a:spcPts val="1200"/>
              </a:spcBef>
              <a:buClr>
                <a:srgbClr val="C00000"/>
              </a:buClr>
              <a:buSzPct val="90000"/>
              <a:buFont typeface="Wingdings" pitchFamily="2" charset="2"/>
              <a:buChar char="v"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Enhance the ability of owners to inspect, maintain, monitor, and identify and easily repair any potential problem that may develop BEFORE there is an environmental or safety issue.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0" y="762000"/>
            <a:ext cx="8420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Why?.....The Loop 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System</a:t>
            </a:r>
            <a:endParaRPr 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1207" name="Picture 8" descr="C:\Users\JonathanStong\Desktop\Sheetz Smithfield NC\100_344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8951" y="2433325"/>
            <a:ext cx="33909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gray">
          <a:xfrm>
            <a:off x="228600" y="152401"/>
            <a:ext cx="876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b="1" dirty="0" smtClean="0">
                <a:solidFill>
                  <a:schemeClr val="tx2"/>
                </a:solidFill>
                <a:ea typeface="ＭＳ Ｐゴシック"/>
                <a:cs typeface="ＭＳ Ｐゴシック"/>
              </a:rPr>
              <a:t>The Loop System</a:t>
            </a:r>
          </a:p>
        </p:txBody>
      </p:sp>
    </p:spTree>
    <p:extLst>
      <p:ext uri="{BB962C8B-B14F-4D97-AF65-F5344CB8AC3E}">
        <p14:creationId xmlns:p14="http://schemas.microsoft.com/office/powerpoint/2010/main" val="24506145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0BC07AE-6D06-4AAD-B088-35954FFCF157}" type="slidenum">
              <a:rPr lang="en-US" smtClean="0">
                <a:solidFill>
                  <a:srgbClr val="0663B5"/>
                </a:solidFill>
                <a:latin typeface="Calibri" pitchFamily="34" charset="0"/>
              </a:rPr>
              <a:pPr eaLnBrk="1" hangingPunct="1"/>
              <a:t>4</a:t>
            </a:fld>
            <a:endParaRPr lang="en-US" dirty="0" smtClean="0">
              <a:solidFill>
                <a:srgbClr val="0663B5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9875" y="838200"/>
            <a:ext cx="8645525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Adding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secondary containment requirements for new and replaced tanks and piping</a:t>
            </a:r>
          </a:p>
          <a:p>
            <a:pPr marL="285750" indent="-285750"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Adding operator training requirements for UST system owners and operators </a:t>
            </a:r>
          </a:p>
          <a:p>
            <a:pPr marL="285750" indent="-285750"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Adding periodic operation and maintenance requirements for UST systems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Removing certain deferrals </a:t>
            </a:r>
          </a:p>
          <a:p>
            <a:pPr marL="285750" indent="-285750"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Adding new release prevention and detection technologies </a:t>
            </a:r>
          </a:p>
          <a:p>
            <a:pPr marL="285750" indent="-285750"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Updating codes of practice </a:t>
            </a:r>
          </a:p>
          <a:p>
            <a:pPr marL="285750" indent="-285750"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Making editorial and technical corrections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Eliminating flow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restrictors in vent lines as an option for owners and operators to meet the overfill prevention equipment requirement for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newly-installed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UST systems and when flow restrictors in vent lines are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replaced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69875" y="266700"/>
            <a:ext cx="7883525" cy="647700"/>
          </a:xfrm>
        </p:spPr>
        <p:txBody>
          <a:bodyPr/>
          <a:lstStyle/>
          <a:p>
            <a:r>
              <a:rPr lang="en-US" dirty="0" smtClean="0">
                <a:ea typeface="ＭＳ Ｐゴシック"/>
                <a:cs typeface="ＭＳ Ｐゴシック"/>
              </a:rPr>
              <a:t>EPA Proposed Revisions (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40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CFR</a:t>
            </a:r>
            <a:r>
              <a:rPr lang="en-US" dirty="0">
                <a:latin typeface="Arial" pitchFamily="34" charset="0"/>
                <a:cs typeface="Arial" pitchFamily="34" charset="0"/>
              </a:rPr>
              <a:t> part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280)</a:t>
            </a:r>
            <a:endParaRPr lang="en-US" dirty="0" smtClean="0">
              <a:ea typeface="ＭＳ Ｐゴシック"/>
              <a:cs typeface="ＭＳ Ｐゴシック"/>
            </a:endParaRPr>
          </a:p>
        </p:txBody>
      </p:sp>
      <p:sp>
        <p:nvSpPr>
          <p:cNvPr id="3" name="5-Point Star 2"/>
          <p:cNvSpPr/>
          <p:nvPr/>
        </p:nvSpPr>
        <p:spPr>
          <a:xfrm>
            <a:off x="0" y="914400"/>
            <a:ext cx="304800" cy="304800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0" y="2133600"/>
            <a:ext cx="304800" cy="304800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76200" y="4953000"/>
            <a:ext cx="304800" cy="304800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5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1FCC96C-4E01-475D-80C9-73759DA24ED6}" type="slidenum">
              <a:rPr lang="cs-CZ" smtClean="0"/>
              <a:pPr>
                <a:defRPr/>
              </a:pPr>
              <a:t>49</a:t>
            </a:fld>
            <a:endParaRPr lang="cs-CZ"/>
          </a:p>
        </p:txBody>
      </p:sp>
      <p:sp>
        <p:nvSpPr>
          <p:cNvPr id="52228" name="Rectangle 2"/>
          <p:cNvSpPr>
            <a:spLocks noChangeArrowheads="1"/>
          </p:cNvSpPr>
          <p:nvPr/>
        </p:nvSpPr>
        <p:spPr bwMode="auto">
          <a:xfrm>
            <a:off x="381000" y="1219200"/>
            <a:ext cx="83058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latin typeface="Calibri" pitchFamily="34" charset="0"/>
                <a:cs typeface="Calibri" pitchFamily="34" charset="0"/>
              </a:rPr>
              <a:t>Drastic reduction in complicated field plumbing and assembly operations and the associated opportunities for installation errors: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" y="725269"/>
            <a:ext cx="853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How?.....The Loop System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18606" y="2418101"/>
            <a:ext cx="8620593" cy="337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284163">
              <a:lnSpc>
                <a:spcPct val="95000"/>
              </a:lnSpc>
              <a:spcBef>
                <a:spcPts val="700"/>
              </a:spcBef>
              <a:buClr>
                <a:srgbClr val="0663B5"/>
              </a:buClr>
              <a:tabLst>
                <a:tab pos="914400" algn="l"/>
              </a:tabLst>
              <a:defRPr/>
            </a:pPr>
            <a:r>
              <a:rPr lang="en-US" sz="2000" dirty="0">
                <a:latin typeface="Calibri" pitchFamily="34" charset="0"/>
                <a:ea typeface="ＭＳ Ｐゴシック" charset="-128"/>
                <a:cs typeface="Calibri" pitchFamily="34" charset="0"/>
              </a:rPr>
              <a:t>Pre-Assembled Dispenser sumps with factory installed pipe entry boots, stabilizer bars, and OPW 10 Plus shear valves with enhanced low impact protection.</a:t>
            </a:r>
          </a:p>
          <a:p>
            <a:pPr marL="627063" indent="-342900">
              <a:lnSpc>
                <a:spcPct val="95000"/>
              </a:lnSpc>
              <a:spcBef>
                <a:spcPts val="700"/>
              </a:spcBef>
              <a:buClr>
                <a:srgbClr val="C00000"/>
              </a:buClr>
              <a:buSzPct val="90000"/>
              <a:buFont typeface="Wingdings" pitchFamily="2" charset="2"/>
              <a:buChar char="v"/>
              <a:tabLst>
                <a:tab pos="914400" algn="l"/>
              </a:tabLst>
              <a:defRPr/>
            </a:pPr>
            <a:r>
              <a:rPr lang="en-US" sz="2000" dirty="0">
                <a:latin typeface="Calibri" pitchFamily="34" charset="0"/>
                <a:ea typeface="ＭＳ Ｐゴシック" charset="-128"/>
                <a:cs typeface="Calibri" pitchFamily="34" charset="0"/>
              </a:rPr>
              <a:t>Elimination of temporary test boots</a:t>
            </a:r>
          </a:p>
          <a:p>
            <a:pPr marL="627063" indent="-342900">
              <a:lnSpc>
                <a:spcPct val="95000"/>
              </a:lnSpc>
              <a:spcBef>
                <a:spcPts val="700"/>
              </a:spcBef>
              <a:buClr>
                <a:srgbClr val="C00000"/>
              </a:buClr>
              <a:buSzPct val="90000"/>
              <a:buFont typeface="Wingdings" pitchFamily="2" charset="2"/>
              <a:buChar char="v"/>
              <a:tabLst>
                <a:tab pos="914400" algn="l"/>
              </a:tabLst>
              <a:defRPr/>
            </a:pPr>
            <a:r>
              <a:rPr lang="en-US" sz="2000" dirty="0">
                <a:latin typeface="Calibri" pitchFamily="34" charset="0"/>
                <a:ea typeface="ＭＳ Ｐゴシック" charset="-128"/>
                <a:cs typeface="Calibri" pitchFamily="34" charset="0"/>
              </a:rPr>
              <a:t>Elimination of  the need to measure, cut, thread, and install steel or flexible riser pipes (more joints eliminated)</a:t>
            </a:r>
          </a:p>
          <a:p>
            <a:pPr marL="627063" indent="-342900">
              <a:lnSpc>
                <a:spcPct val="95000"/>
              </a:lnSpc>
              <a:spcBef>
                <a:spcPts val="700"/>
              </a:spcBef>
              <a:buClr>
                <a:srgbClr val="C00000"/>
              </a:buClr>
              <a:buSzPct val="90000"/>
              <a:buFont typeface="Wingdings" pitchFamily="2" charset="2"/>
              <a:buChar char="v"/>
              <a:tabLst>
                <a:tab pos="914400" algn="l"/>
              </a:tabLst>
              <a:defRPr/>
            </a:pPr>
            <a:r>
              <a:rPr lang="en-US" sz="2000" dirty="0">
                <a:latin typeface="Calibri" pitchFamily="34" charset="0"/>
                <a:ea typeface="ＭＳ Ｐゴシック" charset="-128"/>
                <a:cs typeface="Calibri" pitchFamily="34" charset="0"/>
              </a:rPr>
              <a:t>Elimination of the need to ever remove the dispenser to inspect, repair, or replace pipe sections</a:t>
            </a:r>
          </a:p>
          <a:p>
            <a:pPr marL="627063" indent="-342900">
              <a:lnSpc>
                <a:spcPct val="95000"/>
              </a:lnSpc>
              <a:spcBef>
                <a:spcPts val="700"/>
              </a:spcBef>
              <a:buClr>
                <a:srgbClr val="C00000"/>
              </a:buClr>
              <a:buSzPct val="90000"/>
              <a:buFont typeface="Wingdings" pitchFamily="2" charset="2"/>
              <a:buChar char="v"/>
              <a:tabLst>
                <a:tab pos="914400" algn="l"/>
              </a:tabLst>
              <a:defRPr/>
            </a:pPr>
            <a:r>
              <a:rPr lang="en-US" sz="2000" dirty="0">
                <a:latin typeface="Calibri" pitchFamily="34" charset="0"/>
                <a:ea typeface="ＭＳ Ｐゴシック" charset="-128"/>
                <a:cs typeface="Calibri" pitchFamily="34" charset="0"/>
              </a:rPr>
              <a:t>Elimination of the need to trim back the secondary pipe jacket before coupling pipe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charset="-128"/>
                <a:cs typeface="Calibri" pitchFamily="34" charset="0"/>
              </a:rPr>
              <a:t>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gray">
          <a:xfrm>
            <a:off x="228600" y="152401"/>
            <a:ext cx="876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b="1" dirty="0" smtClean="0">
                <a:solidFill>
                  <a:schemeClr val="tx2"/>
                </a:solidFill>
                <a:ea typeface="ＭＳ Ｐゴシック"/>
                <a:cs typeface="ＭＳ Ｐゴシック"/>
              </a:rPr>
              <a:t>The Loop System</a:t>
            </a:r>
          </a:p>
        </p:txBody>
      </p:sp>
    </p:spTree>
    <p:extLst>
      <p:ext uri="{BB962C8B-B14F-4D97-AF65-F5344CB8AC3E}">
        <p14:creationId xmlns:p14="http://schemas.microsoft.com/office/powerpoint/2010/main" val="13240990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BBE01A-6032-447B-A8F3-78AC2EF58994}" type="slidenum">
              <a:rPr lang="cs-CZ" smtClean="0"/>
              <a:pPr>
                <a:defRPr/>
              </a:pPr>
              <a:t>50</a:t>
            </a:fld>
            <a:endParaRPr lang="cs-CZ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09600" y="5105400"/>
            <a:ext cx="4038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A5002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66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  <a:ea typeface="ＭＳ Ｐゴシック" charset="-128"/>
              </a:rPr>
              <a:t>Junction Dispenser Sumps</a:t>
            </a:r>
          </a:p>
          <a:p>
            <a:pPr eaLnBrk="0" hangingPunct="0">
              <a:spcBef>
                <a:spcPct val="50000"/>
              </a:spcBef>
              <a:defRPr/>
            </a:pPr>
            <a:endParaRPr lang="en-US" sz="2000" b="1">
              <a:effectLst>
                <a:outerShdw blurRad="38100" dist="38100" dir="2700000" algn="tl">
                  <a:srgbClr val="C0C0C0"/>
                </a:outerShdw>
              </a:effectLst>
              <a:latin typeface="Myriad Pro" pitchFamily="34" charset="0"/>
              <a:ea typeface="ＭＳ Ｐゴシック" charset="-128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648200" y="5105400"/>
            <a:ext cx="4038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A5002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66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  <a:ea typeface="ＭＳ Ｐゴシック" charset="-128"/>
              </a:rPr>
              <a:t>Terminating Dispenser Sumps</a:t>
            </a:r>
          </a:p>
          <a:p>
            <a:pPr eaLnBrk="0" hangingPunct="0">
              <a:spcBef>
                <a:spcPct val="50000"/>
              </a:spcBef>
              <a:defRPr/>
            </a:pPr>
            <a:endParaRPr lang="en-US" sz="2000" b="1">
              <a:effectLst>
                <a:outerShdw blurRad="38100" dist="38100" dir="2700000" algn="tl">
                  <a:srgbClr val="C0C0C0"/>
                </a:outerShdw>
              </a:effectLst>
              <a:latin typeface="Myriad Pro" pitchFamily="34" charset="0"/>
              <a:ea typeface="ＭＳ Ｐゴシック" charset="-128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381000" y="757237"/>
            <a:ext cx="8153400" cy="76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00000"/>
              </a:buClr>
              <a:buSzPct val="90000"/>
              <a:buFont typeface="Times" pitchFamily="18" charset="0"/>
              <a:buNone/>
              <a:defRPr/>
            </a:pPr>
            <a:r>
              <a:rPr lang="en-US" sz="2000" b="1" i="1" dirty="0" smtClean="0">
                <a:latin typeface="+mn-lt"/>
              </a:rPr>
              <a:t>Quick Connect Dispenser Sumps</a:t>
            </a:r>
          </a:p>
          <a:p>
            <a:pPr eaLnBrk="1" hangingPunct="1">
              <a:spcBef>
                <a:spcPct val="20000"/>
              </a:spcBef>
              <a:buClr>
                <a:srgbClr val="C00000"/>
              </a:buClr>
              <a:buSzPct val="90000"/>
              <a:buFont typeface="Times" pitchFamily="18" charset="0"/>
              <a:buNone/>
              <a:defRPr/>
            </a:pPr>
            <a:endParaRPr lang="en-US" sz="2000" b="1" i="1" dirty="0" smtClean="0">
              <a:latin typeface="Myriad Pro" pitchFamily="34" charset="0"/>
            </a:endParaRPr>
          </a:p>
        </p:txBody>
      </p:sp>
      <p:pic>
        <p:nvPicPr>
          <p:cNvPr id="53254" name="Picture 6" descr="LOOP TE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809750"/>
            <a:ext cx="3962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7" descr="LOOP ELBOW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1809750"/>
            <a:ext cx="32766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 bwMode="gray">
          <a:xfrm>
            <a:off x="228600" y="152401"/>
            <a:ext cx="876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b="1" dirty="0" smtClean="0">
                <a:solidFill>
                  <a:schemeClr val="tx2"/>
                </a:solidFill>
                <a:ea typeface="ＭＳ Ｐゴシック"/>
                <a:cs typeface="ＭＳ Ｐゴシック"/>
              </a:rPr>
              <a:t>The Loop System</a:t>
            </a:r>
          </a:p>
        </p:txBody>
      </p:sp>
    </p:spTree>
    <p:extLst>
      <p:ext uri="{BB962C8B-B14F-4D97-AF65-F5344CB8AC3E}">
        <p14:creationId xmlns:p14="http://schemas.microsoft.com/office/powerpoint/2010/main" val="27769292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54BD55C-17D9-4C3B-89E3-BD8177F12A3F}" type="slidenum">
              <a:rPr lang="cs-CZ" smtClean="0"/>
              <a:pPr>
                <a:defRPr/>
              </a:pPr>
              <a:t>51</a:t>
            </a:fld>
            <a:endParaRPr lang="cs-CZ"/>
          </a:p>
        </p:txBody>
      </p:sp>
      <p:sp>
        <p:nvSpPr>
          <p:cNvPr id="4" name="Rectangle 3"/>
          <p:cNvSpPr/>
          <p:nvPr/>
        </p:nvSpPr>
        <p:spPr>
          <a:xfrm>
            <a:off x="381000" y="685800"/>
            <a:ext cx="838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What’s in it for Me?</a:t>
            </a:r>
          </a:p>
        </p:txBody>
      </p:sp>
      <p:sp>
        <p:nvSpPr>
          <p:cNvPr id="54277" name="Rectangle 4"/>
          <p:cNvSpPr>
            <a:spLocks noChangeArrowheads="1"/>
          </p:cNvSpPr>
          <p:nvPr/>
        </p:nvSpPr>
        <p:spPr bwMode="auto">
          <a:xfrm>
            <a:off x="457200" y="1447800"/>
            <a:ext cx="84582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4163" indent="-284163">
              <a:lnSpc>
                <a:spcPct val="95000"/>
              </a:lnSpc>
              <a:spcBef>
                <a:spcPct val="50000"/>
              </a:spcBef>
              <a:buClr>
                <a:schemeClr val="tx1"/>
              </a:buClr>
              <a:buFont typeface="Wingdings" pitchFamily="2" charset="2"/>
              <a:buNone/>
              <a:tabLst>
                <a:tab pos="914400" algn="l"/>
              </a:tabLst>
            </a:pPr>
            <a:r>
              <a:rPr lang="en-US" sz="2000" b="1" dirty="0">
                <a:latin typeface="Calibri" pitchFamily="34" charset="0"/>
                <a:cs typeface="Calibri" pitchFamily="34" charset="0"/>
              </a:rPr>
              <a:t>Site Owner</a:t>
            </a:r>
          </a:p>
          <a:p>
            <a:pPr marL="800100" lvl="1" indent="-342900">
              <a:lnSpc>
                <a:spcPct val="95000"/>
              </a:lnSpc>
              <a:spcBef>
                <a:spcPct val="50000"/>
              </a:spcBef>
              <a:buClr>
                <a:srgbClr val="0663B5"/>
              </a:buClr>
              <a:buFont typeface="Wingdings" pitchFamily="2" charset="2"/>
              <a:buChar char="§"/>
              <a:tabLst>
                <a:tab pos="914400" algn="l"/>
              </a:tabLst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Less Contractor Dependent Installation + Top of The Line Components = Better Site Integrity and Performance</a:t>
            </a:r>
          </a:p>
          <a:p>
            <a:pPr marL="800100" lvl="1" indent="-342900">
              <a:lnSpc>
                <a:spcPct val="95000"/>
              </a:lnSpc>
              <a:spcBef>
                <a:spcPct val="50000"/>
              </a:spcBef>
              <a:buClr>
                <a:srgbClr val="0663B5"/>
              </a:buClr>
              <a:buFont typeface="Wingdings" pitchFamily="2" charset="2"/>
              <a:buChar char="§"/>
              <a:tabLst>
                <a:tab pos="914400" algn="l"/>
              </a:tabLst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Total Accessibility to all Underground Equipment without Excavation = Lower Cost of Ownership </a:t>
            </a:r>
          </a:p>
          <a:p>
            <a:pPr marL="284163" indent="-284163">
              <a:lnSpc>
                <a:spcPct val="95000"/>
              </a:lnSpc>
              <a:spcBef>
                <a:spcPct val="50000"/>
              </a:spcBef>
              <a:buClr>
                <a:schemeClr val="tx1"/>
              </a:buClr>
              <a:buFont typeface="Wingdings" pitchFamily="2" charset="2"/>
              <a:buNone/>
              <a:tabLst>
                <a:tab pos="914400" algn="l"/>
              </a:tabLst>
            </a:pPr>
            <a:r>
              <a:rPr lang="en-US" sz="2000" b="1" dirty="0">
                <a:latin typeface="Calibri" pitchFamily="34" charset="0"/>
                <a:cs typeface="Calibri" pitchFamily="34" charset="0"/>
              </a:rPr>
              <a:t>Contractor</a:t>
            </a:r>
          </a:p>
          <a:p>
            <a:pPr marL="800100" lvl="1" indent="-342900">
              <a:lnSpc>
                <a:spcPct val="95000"/>
              </a:lnSpc>
              <a:spcBef>
                <a:spcPct val="50000"/>
              </a:spcBef>
              <a:buClr>
                <a:srgbClr val="0663B5"/>
              </a:buClr>
              <a:buFont typeface="Wingdings" pitchFamily="2" charset="2"/>
              <a:buChar char="§"/>
              <a:tabLst>
                <a:tab pos="914400" algn="l"/>
              </a:tabLst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Reduced Installation Complexity (Plug &amp; Play) + Quick,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Bulletproof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Site Installation/Testing = Less Opportunity for Errors/Call Backs and a Profitable Job </a:t>
            </a:r>
          </a:p>
          <a:p>
            <a:pPr marL="284163" indent="-284163">
              <a:lnSpc>
                <a:spcPct val="95000"/>
              </a:lnSpc>
              <a:spcBef>
                <a:spcPct val="50000"/>
              </a:spcBef>
              <a:buClr>
                <a:schemeClr val="tx1"/>
              </a:buClr>
              <a:buFont typeface="Wingdings" pitchFamily="2" charset="2"/>
              <a:buNone/>
              <a:tabLst>
                <a:tab pos="914400" algn="l"/>
              </a:tabLst>
            </a:pPr>
            <a:r>
              <a:rPr lang="en-US" sz="2000" b="1" dirty="0">
                <a:latin typeface="Calibri" pitchFamily="34" charset="0"/>
                <a:cs typeface="Calibri" pitchFamily="34" charset="0"/>
              </a:rPr>
              <a:t>Regulator</a:t>
            </a:r>
          </a:p>
          <a:p>
            <a:pPr marL="800100" lvl="1" indent="-342900">
              <a:lnSpc>
                <a:spcPct val="95000"/>
              </a:lnSpc>
              <a:spcBef>
                <a:spcPct val="50000"/>
              </a:spcBef>
              <a:buClr>
                <a:srgbClr val="0663B5"/>
              </a:buClr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Better Installation + Better Components + Better Maintenance and Monitoring Capability = No Gas in the Ground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gray">
          <a:xfrm>
            <a:off x="228600" y="152401"/>
            <a:ext cx="876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b="1" dirty="0" smtClean="0">
                <a:solidFill>
                  <a:schemeClr val="tx2"/>
                </a:solidFill>
                <a:ea typeface="ＭＳ Ｐゴシック"/>
                <a:cs typeface="ＭＳ Ｐゴシック"/>
              </a:rPr>
              <a:t>The Loop System</a:t>
            </a:r>
          </a:p>
        </p:txBody>
      </p:sp>
    </p:spTree>
    <p:extLst>
      <p:ext uri="{BB962C8B-B14F-4D97-AF65-F5344CB8AC3E}">
        <p14:creationId xmlns:p14="http://schemas.microsoft.com/office/powerpoint/2010/main" val="27333279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675" y="304800"/>
            <a:ext cx="8229600" cy="599440"/>
          </a:xfrm>
        </p:spPr>
        <p:txBody>
          <a:bodyPr/>
          <a:lstStyle/>
          <a:p>
            <a:r>
              <a:rPr lang="en-US" dirty="0" smtClean="0"/>
              <a:t>Who Has Specified Loop?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259B9D-EEE7-4602-A228-C5FC78849C7C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80" y="1314450"/>
            <a:ext cx="1647825" cy="137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140" y="3788567"/>
            <a:ext cx="16573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95" y="1300595"/>
            <a:ext cx="3159344" cy="111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Costco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86" y="4393175"/>
            <a:ext cx="2479964" cy="74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490" y="2844294"/>
            <a:ext cx="2930925" cy="94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86" y="3023103"/>
            <a:ext cx="290498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12" y="4082974"/>
            <a:ext cx="277177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114" y="1286740"/>
            <a:ext cx="1320716" cy="1247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07131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C0CAF3-8A75-4E97-884D-64DB61178C9C}" type="slidenum">
              <a:rPr lang="cs-CZ" smtClean="0"/>
              <a:pPr>
                <a:defRPr/>
              </a:pPr>
              <a:t>53</a:t>
            </a:fld>
            <a:endParaRPr lang="cs-CZ"/>
          </a:p>
        </p:txBody>
      </p:sp>
      <p:sp>
        <p:nvSpPr>
          <p:cNvPr id="56323" name="Text Box 2"/>
          <p:cNvSpPr txBox="1">
            <a:spLocks noChangeArrowheads="1"/>
          </p:cNvSpPr>
          <p:nvPr/>
        </p:nvSpPr>
        <p:spPr bwMode="auto">
          <a:xfrm>
            <a:off x="495300" y="2317750"/>
            <a:ext cx="8305800" cy="271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en-US" sz="4200">
              <a:latin typeface="Garamond" pitchFamily="18" charset="0"/>
            </a:endParaRPr>
          </a:p>
          <a:p>
            <a:pPr algn="ctr" eaLnBrk="1" hangingPunct="1"/>
            <a:endParaRPr lang="en-US" sz="4200">
              <a:latin typeface="Garamond" pitchFamily="18" charset="0"/>
            </a:endParaRPr>
          </a:p>
          <a:p>
            <a:pPr algn="ctr" eaLnBrk="1" hangingPunct="1"/>
            <a:r>
              <a:rPr lang="en-US" sz="4400" i="1">
                <a:latin typeface="Garamond" pitchFamily="18" charset="0"/>
              </a:rPr>
              <a:t>Thank You!</a:t>
            </a:r>
          </a:p>
          <a:p>
            <a:pPr algn="ctr" eaLnBrk="1" hangingPunct="1"/>
            <a:endParaRPr lang="en-US" sz="4400" i="1">
              <a:latin typeface="Arial Narrow" pitchFamily="34" charset="0"/>
            </a:endParaRPr>
          </a:p>
        </p:txBody>
      </p:sp>
      <p:pic>
        <p:nvPicPr>
          <p:cNvPr id="56324" name="Picture 3" descr="flexworks-log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2224088"/>
            <a:ext cx="44958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itle 1"/>
          <p:cNvSpPr>
            <a:spLocks/>
          </p:cNvSpPr>
          <p:nvPr/>
        </p:nvSpPr>
        <p:spPr bwMode="auto">
          <a:xfrm>
            <a:off x="685800" y="793750"/>
            <a:ext cx="77724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1600">
              <a:solidFill>
                <a:srgbClr val="FF6600"/>
              </a:solidFill>
            </a:endParaRPr>
          </a:p>
        </p:txBody>
      </p:sp>
      <p:pic>
        <p:nvPicPr>
          <p:cNvPr id="56326" name="Picture 6" descr="opw_fcs_transparen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0650" y="508000"/>
            <a:ext cx="65532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7656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293688"/>
            <a:ext cx="7478713" cy="11430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US EPA and 40 CFR</a:t>
            </a:r>
          </a:p>
        </p:txBody>
      </p:sp>
      <p:pic>
        <p:nvPicPr>
          <p:cNvPr id="11267" name="Picture 2" descr="C:\Users\JonathanStong\Pictures\ep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900238"/>
            <a:ext cx="2914650" cy="3886200"/>
          </a:xfrm>
        </p:spPr>
      </p:pic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3623899" y="990600"/>
            <a:ext cx="5210175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 dirty="0"/>
              <a:t>November </a:t>
            </a:r>
            <a:r>
              <a:rPr lang="en-US" sz="2800" b="1" dirty="0" smtClean="0"/>
              <a:t>18, 2011: </a:t>
            </a:r>
            <a:r>
              <a:rPr lang="en-US" sz="2800" dirty="0" smtClean="0"/>
              <a:t>The </a:t>
            </a:r>
            <a:r>
              <a:rPr lang="en-US" sz="2800" dirty="0"/>
              <a:t>EPA proposed </a:t>
            </a:r>
            <a:r>
              <a:rPr lang="en-US" sz="2800" dirty="0" smtClean="0"/>
              <a:t>revisions </a:t>
            </a:r>
            <a:r>
              <a:rPr lang="en-US" sz="2800" dirty="0"/>
              <a:t>to </a:t>
            </a:r>
            <a:r>
              <a:rPr lang="en-US" sz="2800" dirty="0" smtClean="0"/>
              <a:t>the 1988 </a:t>
            </a:r>
            <a:r>
              <a:rPr lang="en-US" sz="2800" dirty="0"/>
              <a:t>federal UST </a:t>
            </a:r>
            <a:r>
              <a:rPr lang="en-US" sz="2800" dirty="0" smtClean="0"/>
              <a:t>regulations.</a:t>
            </a:r>
            <a:endParaRPr lang="en-US" sz="2800" dirty="0"/>
          </a:p>
          <a:p>
            <a:r>
              <a:rPr lang="en-US" sz="2800" dirty="0"/>
              <a:t> </a:t>
            </a:r>
          </a:p>
          <a:p>
            <a:r>
              <a:rPr lang="en-US" sz="2800" b="1" dirty="0"/>
              <a:t>April </a:t>
            </a:r>
            <a:r>
              <a:rPr lang="en-US" sz="2800" b="1" dirty="0" smtClean="0"/>
              <a:t>16, 2012: </a:t>
            </a:r>
            <a:r>
              <a:rPr lang="en-US" sz="2800" dirty="0"/>
              <a:t>The </a:t>
            </a:r>
            <a:r>
              <a:rPr lang="en-US" sz="2800" dirty="0" smtClean="0"/>
              <a:t>150-day </a:t>
            </a:r>
            <a:r>
              <a:rPr lang="en-US" sz="2800" dirty="0"/>
              <a:t>comment period </a:t>
            </a:r>
            <a:r>
              <a:rPr lang="en-US" sz="2800" dirty="0" smtClean="0"/>
              <a:t>ended.</a:t>
            </a:r>
            <a:endParaRPr lang="en-US" sz="2800" dirty="0"/>
          </a:p>
          <a:p>
            <a:r>
              <a:rPr lang="en-US" sz="2800" dirty="0"/>
              <a:t> </a:t>
            </a:r>
          </a:p>
          <a:p>
            <a:r>
              <a:rPr lang="en-US" sz="2800" b="1" i="1" dirty="0"/>
              <a:t>191 PEI affiliates made </a:t>
            </a:r>
            <a:r>
              <a:rPr lang="en-US" sz="2800" b="1" i="1" dirty="0" smtClean="0"/>
              <a:t>comments and </a:t>
            </a:r>
            <a:r>
              <a:rPr lang="en-US" sz="2800" b="1" i="1" dirty="0"/>
              <a:t>here is what they </a:t>
            </a:r>
            <a:r>
              <a:rPr lang="en-US" sz="2800" b="1" i="1" dirty="0" smtClean="0"/>
              <a:t>said…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28163865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602" y="228600"/>
            <a:ext cx="8229600" cy="599440"/>
          </a:xfrm>
        </p:spPr>
        <p:txBody>
          <a:bodyPr/>
          <a:lstStyle/>
          <a:p>
            <a:r>
              <a:rPr lang="en-US" dirty="0" smtClean="0"/>
              <a:t>Summary of PEI Member Comments to EPA Update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675" y="1676400"/>
            <a:ext cx="8229600" cy="4495800"/>
          </a:xfrm>
        </p:spPr>
        <p:txBody>
          <a:bodyPr/>
          <a:lstStyle/>
          <a:p>
            <a:r>
              <a:rPr lang="en-US" dirty="0" smtClean="0"/>
              <a:t>Increase time intervals for inspections and testing</a:t>
            </a:r>
          </a:p>
          <a:p>
            <a:r>
              <a:rPr lang="en-US" dirty="0" smtClean="0"/>
              <a:t>Align testing intervals for Spill Containment and Overfill Valves</a:t>
            </a:r>
          </a:p>
          <a:p>
            <a:r>
              <a:rPr lang="en-US" dirty="0" smtClean="0"/>
              <a:t>Allow sensors to replace sump inspection requirements</a:t>
            </a:r>
          </a:p>
          <a:p>
            <a:r>
              <a:rPr lang="en-US" dirty="0" smtClean="0"/>
              <a:t>Are existing sites exempt prior to a commissioning date?</a:t>
            </a:r>
          </a:p>
          <a:p>
            <a:r>
              <a:rPr lang="en-US" dirty="0" smtClean="0"/>
              <a:t>How not to punish proactive companies who installed secondary containment early.  If secondary fails, can system be held to single wall requirements?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259B9D-EEE7-4602-A228-C5FC78849C7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1721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B04F0E7-1CDA-4B3B-B5E7-4D5502FF8426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457200" y="990600"/>
            <a:ext cx="8229600" cy="5026025"/>
          </a:xfrm>
          <a:prstGeom prst="rect">
            <a:avLst/>
          </a:prstGeom>
        </p:spPr>
        <p:txBody>
          <a:bodyPr/>
          <a:lstStyle>
            <a:lvl1pPr marL="284163" indent="-2841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Wingdings" pitchFamily="2" charset="2"/>
              <a:buChar char="§"/>
              <a:defRPr sz="2400" b="1" kern="1200">
                <a:solidFill>
                  <a:schemeClr val="tx1"/>
                </a:solidFill>
                <a:latin typeface="+mn-lt"/>
                <a:ea typeface="ＭＳ Ｐゴシック" pitchFamily="-105" charset="-128"/>
                <a:cs typeface="ＭＳ Ｐゴシック" pitchFamily="-105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05" charset="-128"/>
                <a:cs typeface="ＭＳ Ｐゴシック" charset="-128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-105" charset="-128"/>
                <a:cs typeface="ＭＳ Ｐゴシック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pitchFamily="-105" charset="-128"/>
                <a:cs typeface="ＭＳ Ｐゴシック" charset="-128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ＭＳ Ｐゴシック" pitchFamily="-105" charset="-128"/>
                <a:cs typeface="ＭＳ Ｐゴシック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ct val="30000"/>
              </a:spcBef>
              <a:spcAft>
                <a:spcPts val="600"/>
              </a:spcAft>
              <a:buClr>
                <a:schemeClr val="tx1"/>
              </a:buClr>
              <a:buFont typeface="Times" pitchFamily="18" charset="0"/>
              <a:buNone/>
              <a:defRPr/>
            </a:pPr>
            <a:r>
              <a:rPr lang="en-US" dirty="0" smtClean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What’s Coming :</a:t>
            </a:r>
          </a:p>
          <a:p>
            <a:pPr marL="285750" indent="-285750">
              <a:lnSpc>
                <a:spcPct val="110000"/>
              </a:lnSpc>
              <a:spcBef>
                <a:spcPct val="30000"/>
              </a:spcBef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Piping &amp; Containment Systems</a:t>
            </a:r>
          </a:p>
          <a:p>
            <a:pPr marL="1200150" lvl="2" indent="-285750">
              <a:lnSpc>
                <a:spcPct val="90000"/>
              </a:lnSpc>
              <a:spcBef>
                <a:spcPct val="30000"/>
              </a:spcBef>
              <a:buSzPct val="90000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Periodic Testing of Interstitial Space</a:t>
            </a:r>
          </a:p>
          <a:p>
            <a:pPr marL="1200150" lvl="2" indent="-285750">
              <a:lnSpc>
                <a:spcPct val="90000"/>
              </a:lnSpc>
              <a:spcBef>
                <a:spcPct val="30000"/>
              </a:spcBef>
              <a:buSzPct val="90000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Or Continuous Monitoring</a:t>
            </a:r>
          </a:p>
          <a:p>
            <a:pPr marL="1200150" lvl="2" indent="-285750">
              <a:lnSpc>
                <a:spcPct val="90000"/>
              </a:lnSpc>
              <a:spcBef>
                <a:spcPct val="30000"/>
              </a:spcBef>
              <a:buSzPct val="90000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Periodic Inspection/Integrity Testing of Sumps</a:t>
            </a:r>
          </a:p>
          <a:p>
            <a:pPr marL="400050">
              <a:lnSpc>
                <a:spcPct val="90000"/>
              </a:lnSpc>
              <a:spcBef>
                <a:spcPct val="30000"/>
              </a:spcBef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Spill Containment</a:t>
            </a:r>
          </a:p>
          <a:p>
            <a:pPr marL="1200150" lvl="2" indent="-285750">
              <a:lnSpc>
                <a:spcPct val="90000"/>
              </a:lnSpc>
              <a:spcBef>
                <a:spcPct val="30000"/>
              </a:spcBef>
              <a:spcAft>
                <a:spcPts val="600"/>
              </a:spcAft>
              <a:buSzPct val="90000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Periodic Testing of Spill Containers</a:t>
            </a:r>
          </a:p>
          <a:p>
            <a:pPr marL="1200150" lvl="2" indent="-285750">
              <a:lnSpc>
                <a:spcPct val="50000"/>
              </a:lnSpc>
              <a:spcBef>
                <a:spcPct val="30000"/>
              </a:spcBef>
              <a:spcAft>
                <a:spcPts val="600"/>
              </a:spcAft>
              <a:buSzPct val="90000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Double Wall Spill Containers</a:t>
            </a:r>
          </a:p>
          <a:p>
            <a:pPr marL="285750" indent="-285750">
              <a:lnSpc>
                <a:spcPct val="110000"/>
              </a:lnSpc>
              <a:spcBef>
                <a:spcPct val="30000"/>
              </a:spcBef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Overfill Protection</a:t>
            </a:r>
          </a:p>
          <a:p>
            <a:pPr marL="1085850" lvl="2">
              <a:lnSpc>
                <a:spcPct val="110000"/>
              </a:lnSpc>
              <a:spcBef>
                <a:spcPct val="30000"/>
              </a:spcBef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Vapor Tight OPV (40CFR)</a:t>
            </a:r>
          </a:p>
          <a:p>
            <a:pPr marL="1085850" lvl="2">
              <a:lnSpc>
                <a:spcPct val="110000"/>
              </a:lnSpc>
              <a:spcBef>
                <a:spcPct val="30000"/>
              </a:spcBef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Elimination of Ball Floats as an overfill prevention method</a:t>
            </a:r>
          </a:p>
          <a:p>
            <a:pPr marL="1085850" lvl="2">
              <a:lnSpc>
                <a:spcPct val="110000"/>
              </a:lnSpc>
              <a:spcBef>
                <a:spcPct val="30000"/>
              </a:spcBef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Periodic Inspection of Flapper Valves</a:t>
            </a:r>
          </a:p>
          <a:p>
            <a:pPr marL="400050" lvl="1" indent="0">
              <a:lnSpc>
                <a:spcPct val="110000"/>
              </a:lnSpc>
              <a:spcBef>
                <a:spcPct val="30000"/>
              </a:spcBef>
              <a:buFont typeface="Arial" pitchFamily="34" charset="0"/>
              <a:buNone/>
              <a:defRPr/>
            </a:pP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sz="36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362200" y="108837"/>
            <a:ext cx="6858000" cy="5334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3000" b="1" dirty="0" smtClean="0">
                <a:solidFill>
                  <a:schemeClr val="tx2"/>
                </a:solidFill>
              </a:rPr>
              <a:t>New EPA Requirements / PEI RP1200</a:t>
            </a:r>
            <a:endParaRPr lang="en-US" sz="3000" b="1" dirty="0">
              <a:solidFill>
                <a:schemeClr val="tx2"/>
              </a:solidFill>
            </a:endParaRPr>
          </a:p>
        </p:txBody>
      </p:sp>
      <p:pic>
        <p:nvPicPr>
          <p:cNvPr id="1434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85685">
            <a:off x="6634163" y="2595563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" descr="C:\DOCUME~1\CHUCKL~1\LOCALS~1\Temp\SNAGHTML53666124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03" r="-3503"/>
          <a:stretch>
            <a:fillRect/>
          </a:stretch>
        </p:blipFill>
        <p:spPr bwMode="auto">
          <a:xfrm>
            <a:off x="6413500" y="1676400"/>
            <a:ext cx="1511300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14545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Below_Ground_Gas_Station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 contrast="-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324600"/>
          </a:xfrm>
        </p:spPr>
      </p:pic>
      <p:sp>
        <p:nvSpPr>
          <p:cNvPr id="12291" name="Text Box 6"/>
          <p:cNvSpPr txBox="1">
            <a:spLocks noChangeArrowheads="1"/>
          </p:cNvSpPr>
          <p:nvPr/>
        </p:nvSpPr>
        <p:spPr bwMode="auto">
          <a:xfrm>
            <a:off x="1447800" y="2286000"/>
            <a:ext cx="6781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457200" y="304800"/>
            <a:ext cx="8229600" cy="544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Access – Able  All The Time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Always: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Access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Able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Able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Maintain – Able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Repair – Able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Replace – Able</a:t>
            </a:r>
          </a:p>
          <a:p>
            <a:pPr eaLnBrk="1" hangingPunct="1">
              <a:spcBef>
                <a:spcPct val="50000"/>
              </a:spcBef>
            </a:pP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WITHOUT BREAKING CONCRETE</a:t>
            </a:r>
          </a:p>
        </p:txBody>
      </p:sp>
    </p:spTree>
    <p:extLst>
      <p:ext uri="{BB962C8B-B14F-4D97-AF65-F5344CB8AC3E}">
        <p14:creationId xmlns:p14="http://schemas.microsoft.com/office/powerpoint/2010/main" val="217421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5856&quot;&gt;&lt;object type=&quot;3&quot; unique_id=&quot;217866&quot;&gt;&lt;property id=&quot;20148&quot; value=&quot;5&quot;/&gt;&lt;property id=&quot;20300&quot; value=&quot;Slide 2&quot;/&gt;&lt;property id=&quot;20307&quot; value=&quot;1207&quot;/&gt;&lt;/object&gt;&lt;object type=&quot;3&quot; unique_id=&quot;217867&quot;&gt;&lt;property id=&quot;20148&quot; value=&quot;5&quot;/&gt;&lt;property id=&quot;20300&quot; value=&quot;Slide 3&quot;/&gt;&lt;property id=&quot;20307&quot; value=&quot;1208&quot;/&gt;&lt;/object&gt;&lt;object type=&quot;3&quot; unique_id=&quot;217868&quot;&gt;&lt;property id=&quot;20148&quot; value=&quot;5&quot;/&gt;&lt;property id=&quot;20300&quot; value=&quot;Slide 4 - &amp;quot;EPA Proposed Revisions&amp;quot;&quot;/&gt;&lt;property id=&quot;20307&quot; value=&quot;1209&quot;/&gt;&lt;/object&gt;&lt;object type=&quot;3&quot; unique_id=&quot;217869&quot;&gt;&lt;property id=&quot;20148&quot; value=&quot;5&quot;/&gt;&lt;property id=&quot;20300&quot; value=&quot;Slide 5 - &amp;quot;EPA Proposed Revisions (40 CFR part 280)&amp;quot;&quot;/&gt;&lt;property id=&quot;20307&quot; value=&quot;1210&quot;/&gt;&lt;/object&gt;&lt;object type=&quot;3&quot; unique_id=&quot;217870&quot;&gt;&lt;property id=&quot;20148&quot; value=&quot;5&quot;/&gt;&lt;property id=&quot;20300&quot; value=&quot;Slide 6 - &amp;quot;US EPA and 40 CFR&amp;quot;&quot;/&gt;&lt;property id=&quot;20307&quot; value=&quot;1211&quot;/&gt;&lt;/object&gt;&lt;object type=&quot;3&quot; unique_id=&quot;217871&quot;&gt;&lt;property id=&quot;20148&quot; value=&quot;5&quot;/&gt;&lt;property id=&quot;20300&quot; value=&quot;Slide 7 - &amp;quot;Summary of PEI Member Comments to EPA Update &amp;quot;&quot;/&gt;&lt;property id=&quot;20307&quot; value=&quot;1212&quot;/&gt;&lt;/object&gt;&lt;object type=&quot;3&quot; unique_id=&quot;217875&quot;&gt;&lt;property id=&quot;20148&quot; value=&quot;5&quot;/&gt;&lt;property id=&quot;20300&quot; value=&quot;Slide 8&quot;/&gt;&lt;property id=&quot;20307&quot; value=&quot;1216&quot;/&gt;&lt;/object&gt;&lt;object type=&quot;3&quot; unique_id=&quot;217876&quot;&gt;&lt;property id=&quot;20148&quot; value=&quot;5&quot;/&gt;&lt;property id=&quot;20300&quot; value=&quot;Slide 9&quot;/&gt;&lt;property id=&quot;20307&quot; value=&quot;1217&quot;/&gt;&lt;/object&gt;&lt;object type=&quot;3&quot; unique_id=&quot;217877&quot;&gt;&lt;property id=&quot;20148&quot; value=&quot;5&quot;/&gt;&lt;property id=&quot;20300&quot; value=&quot;Slide 10&quot;/&gt;&lt;property id=&quot;20307&quot; value=&quot;1218&quot;/&gt;&lt;/object&gt;&lt;object type=&quot;3&quot; unique_id=&quot;217878&quot;&gt;&lt;property id=&quot;20148&quot; value=&quot;5&quot;/&gt;&lt;property id=&quot;20300&quot; value=&quot;Slide 11&quot;/&gt;&lt;property id=&quot;20307&quot; value=&quot;1219&quot;/&gt;&lt;/object&gt;&lt;object type=&quot;3&quot; unique_id=&quot;217879&quot;&gt;&lt;property id=&quot;20148&quot; value=&quot;5&quot;/&gt;&lt;property id=&quot;20300&quot; value=&quot;Slide 12 - &amp;quot;THE EDGE BUCKET - UNIQUE FEATURES:&amp;quot;&quot;/&gt;&lt;property id=&quot;20307&quot; value=&quot;1220&quot;/&gt;&lt;/object&gt;&lt;object type=&quot;3&quot; unique_id=&quot;217880&quot;&gt;&lt;property id=&quot;20148&quot; value=&quot;5&quot;/&gt;&lt;property id=&quot;20300&quot; value=&quot;Slide 13 - &amp;quot;UNIQUE FEATURES CONTINUED&amp;quot;&quot;/&gt;&lt;property id=&quot;20307&quot; value=&quot;1221&quot;/&gt;&lt;/object&gt;&lt;object type=&quot;3&quot; unique_id=&quot;217882&quot;&gt;&lt;property id=&quot;20148&quot; value=&quot;5&quot;/&gt;&lt;property id=&quot;20300&quot; value=&quot;Slide 14&quot;/&gt;&lt;property id=&quot;20307&quot; value=&quot;1223&quot;/&gt;&lt;/object&gt;&lt;object type=&quot;3&quot; unique_id=&quot;217883&quot;&gt;&lt;property id=&quot;20148&quot; value=&quot;5&quot;/&gt;&lt;property id=&quot;20300&quot; value=&quot;Slide 15&quot;/&gt;&lt;property id=&quot;20307&quot; value=&quot;1224&quot;/&gt;&lt;/object&gt;&lt;object type=&quot;3&quot; unique_id=&quot;217885&quot;&gt;&lt;property id=&quot;20148&quot; value=&quot;5&quot;/&gt;&lt;property id=&quot;20300&quot; value=&quot;Slide 16 - &amp;quot;10 PLUS - A HIGHER LEVEL OF PROTECTION&amp;quot;&quot;/&gt;&lt;property id=&quot;20307&quot; value=&quot;1226&quot;/&gt;&lt;/object&gt;&lt;object type=&quot;3&quot; unique_id=&quot;217887&quot;&gt;&lt;property id=&quot;20148&quot; value=&quot;5&quot;/&gt;&lt;property id=&quot;20300&quot; value=&quot;Slide 17&quot;/&gt;&lt;property id=&quot;20307&quot; value=&quot;1228&quot;/&gt;&lt;/object&gt;&lt;object type=&quot;3&quot; unique_id=&quot;217890&quot;&gt;&lt;property id=&quot;20148&quot; value=&quot;5&quot;/&gt;&lt;property id=&quot;20300&quot; value=&quot;Slide 18&quot;/&gt;&lt;property id=&quot;20307&quot; value=&quot;1231&quot;/&gt;&lt;/object&gt;&lt;object type=&quot;3&quot; unique_id=&quot;217891&quot;&gt;&lt;property id=&quot;20148&quot; value=&quot;5&quot;/&gt;&lt;property id=&quot;20300&quot; value=&quot;Slide 19&quot;/&gt;&lt;property id=&quot;20307&quot; value=&quot;1232&quot;/&gt;&lt;/object&gt;&lt;object type=&quot;3&quot; unique_id=&quot;217892&quot;&gt;&lt;property id=&quot;20148&quot; value=&quot;5&quot;/&gt;&lt;property id=&quot;20300&quot; value=&quot;Slide 20&quot;/&gt;&lt;property id=&quot;20307&quot; value=&quot;1233&quot;/&gt;&lt;/object&gt;&lt;object type=&quot;3&quot; unique_id=&quot;217893&quot;&gt;&lt;property id=&quot;20148&quot; value=&quot;5&quot;/&gt;&lt;property id=&quot;20300&quot; value=&quot;Slide 21&quot;/&gt;&lt;property id=&quot;20307&quot; value=&quot;1234&quot;/&gt;&lt;/object&gt;&lt;object type=&quot;3&quot; unique_id=&quot;217899&quot;&gt;&lt;property id=&quot;20148&quot; value=&quot;5&quot;/&gt;&lt;property id=&quot;20300&quot; value=&quot;Slide 22&quot;/&gt;&lt;property id=&quot;20307&quot; value=&quot;1240&quot;/&gt;&lt;/object&gt;&lt;object type=&quot;3&quot; unique_id=&quot;217900&quot;&gt;&lt;property id=&quot;20148&quot; value=&quot;5&quot;/&gt;&lt;property id=&quot;20300&quot; value=&quot;Slide 23&quot;/&gt;&lt;property id=&quot;20307&quot; value=&quot;1241&quot;/&gt;&lt;/object&gt;&lt;object type=&quot;3&quot; unique_id=&quot;217901&quot;&gt;&lt;property id=&quot;20148&quot; value=&quot;5&quot;/&gt;&lt;property id=&quot;20300&quot; value=&quot;Slide 24&quot;/&gt;&lt;property id=&quot;20307&quot; value=&quot;1242&quot;/&gt;&lt;/object&gt;&lt;object type=&quot;3&quot; unique_id=&quot;217902&quot;&gt;&lt;property id=&quot;20148&quot; value=&quot;5&quot;/&gt;&lt;property id=&quot;20300&quot; value=&quot;Slide 25&quot;/&gt;&lt;property id=&quot;20307&quot; value=&quot;1243&quot;/&gt;&lt;/object&gt;&lt;object type=&quot;3&quot; unique_id=&quot;217903&quot;&gt;&lt;property id=&quot;20148&quot; value=&quot;5&quot;/&gt;&lt;property id=&quot;20300&quot; value=&quot;Slide 26&quot;/&gt;&lt;property id=&quot;20307&quot; value=&quot;1244&quot;/&gt;&lt;/object&gt;&lt;object type=&quot;3&quot; unique_id=&quot;217904&quot;&gt;&lt;property id=&quot;20148&quot; value=&quot;5&quot;/&gt;&lt;property id=&quot;20300&quot; value=&quot;Slide 27&quot;/&gt;&lt;property id=&quot;20307&quot; value=&quot;1245&quot;/&gt;&lt;/object&gt;&lt;object type=&quot;3&quot; unique_id=&quot;217905&quot;&gt;&lt;property id=&quot;20148&quot; value=&quot;5&quot;/&gt;&lt;property id=&quot;20300&quot; value=&quot;Slide 28&quot;/&gt;&lt;property id=&quot;20307&quot; value=&quot;1246&quot;/&gt;&lt;/object&gt;&lt;object type=&quot;3&quot; unique_id=&quot;217906&quot;&gt;&lt;property id=&quot;20148&quot; value=&quot;5&quot;/&gt;&lt;property id=&quot;20300&quot; value=&quot;Slide 29&quot;/&gt;&lt;property id=&quot;20307&quot; value=&quot;1247&quot;/&gt;&lt;/object&gt;&lt;object type=&quot;3&quot; unique_id=&quot;217907&quot;&gt;&lt;property id=&quot;20148&quot; value=&quot;5&quot;/&gt;&lt;property id=&quot;20300&quot; value=&quot;Slide 30&quot;/&gt;&lt;property id=&quot;20307&quot; value=&quot;1248&quot;/&gt;&lt;/object&gt;&lt;object type=&quot;3&quot; unique_id=&quot;217908&quot;&gt;&lt;property id=&quot;20148&quot; value=&quot;5&quot;/&gt;&lt;property id=&quot;20300&quot; value=&quot;Slide 31&quot;/&gt;&lt;property id=&quot;20307&quot; value=&quot;1249&quot;/&gt;&lt;/object&gt;&lt;object type=&quot;3&quot; unique_id=&quot;217909&quot;&gt;&lt;property id=&quot;20148&quot; value=&quot;5&quot;/&gt;&lt;property id=&quot;20300&quot; value=&quot;Slide 32&quot;/&gt;&lt;property id=&quot;20307&quot; value=&quot;1250&quot;/&gt;&lt;/object&gt;&lt;object type=&quot;3&quot; unique_id=&quot;217910&quot;&gt;&lt;property id=&quot;20148&quot; value=&quot;5&quot;/&gt;&lt;property id=&quot;20300&quot; value=&quot;Slide 33&quot;/&gt;&lt;property id=&quot;20307&quot; value=&quot;1251&quot;/&gt;&lt;/object&gt;&lt;object type=&quot;3&quot; unique_id=&quot;217911&quot;&gt;&lt;property id=&quot;20148&quot; value=&quot;5&quot;/&gt;&lt;property id=&quot;20300&quot; value=&quot;Slide 34&quot;/&gt;&lt;property id=&quot;20307&quot; value=&quot;1252&quot;/&gt;&lt;/object&gt;&lt;object type=&quot;3&quot; unique_id=&quot;217912&quot;&gt;&lt;property id=&quot;20148&quot; value=&quot;5&quot;/&gt;&lt;property id=&quot;20300&quot; value=&quot;Slide 35 - &amp;quot;The “REF” Rigid Entry Fitting &amp;quot;&quot;/&gt;&lt;property id=&quot;20307&quot; value=&quot;1253&quot;/&gt;&lt;/object&gt;&lt;object type=&quot;3&quot; unique_id=&quot;217913&quot;&gt;&lt;property id=&quot;20148&quot; value=&quot;5&quot;/&gt;&lt;property id=&quot;20300&quot; value=&quot;Slide 36&quot;/&gt;&lt;property id=&quot;20307&quot; value=&quot;1254&quot;/&gt;&lt;/object&gt;&lt;object type=&quot;3&quot; unique_id=&quot;217914&quot;&gt;&lt;property id=&quot;20148&quot; value=&quot;5&quot;/&gt;&lt;property id=&quot;20300&quot; value=&quot;Slide 37&quot;/&gt;&lt;property id=&quot;20307&quot; value=&quot;1255&quot;/&gt;&lt;/object&gt;&lt;object type=&quot;3&quot; unique_id=&quot;217915&quot;&gt;&lt;property id=&quot;20148&quot; value=&quot;5&quot;/&gt;&lt;property id=&quot;20300&quot; value=&quot;Slide 38&quot;/&gt;&lt;property id=&quot;20307&quot; value=&quot;1256&quot;/&gt;&lt;/object&gt;&lt;object type=&quot;3&quot; unique_id=&quot;217916&quot;&gt;&lt;property id=&quot;20148&quot; value=&quot;5&quot;/&gt;&lt;property id=&quot;20300&quot; value=&quot;Slide 39&quot;/&gt;&lt;property id=&quot;20307&quot; value=&quot;1257&quot;/&gt;&lt;/object&gt;&lt;object type=&quot;3&quot; unique_id=&quot;217917&quot;&gt;&lt;property id=&quot;20148&quot; value=&quot;5&quot;/&gt;&lt;property id=&quot;20300&quot; value=&quot;Slide 40&quot;/&gt;&lt;property id=&quot;20307&quot; value=&quot;1258&quot;/&gt;&lt;/object&gt;&lt;object type=&quot;3&quot; unique_id=&quot;217918&quot;&gt;&lt;property id=&quot;20148&quot; value=&quot;5&quot;/&gt;&lt;property id=&quot;20300&quot; value=&quot;Slide 41&quot;/&gt;&lt;property id=&quot;20307&quot; value=&quot;1259&quot;/&gt;&lt;/object&gt;&lt;object type=&quot;3&quot; unique_id=&quot;217919&quot;&gt;&lt;property id=&quot;20148&quot; value=&quot;5&quot;/&gt;&lt;property id=&quot;20300&quot; value=&quot;Slide 42&quot;/&gt;&lt;property id=&quot;20307&quot; value=&quot;1260&quot;/&gt;&lt;/object&gt;&lt;object type=&quot;3&quot; unique_id=&quot;217920&quot;&gt;&lt;property id=&quot;20148&quot; value=&quot;5&quot;/&gt;&lt;property id=&quot;20300&quot; value=&quot;Slide 43&quot;/&gt;&lt;property id=&quot;20307&quot; value=&quot;1261&quot;/&gt;&lt;/object&gt;&lt;object type=&quot;3&quot; unique_id=&quot;217921&quot;&gt;&lt;property id=&quot;20148&quot; value=&quot;5&quot;/&gt;&lt;property id=&quot;20300&quot; value=&quot;Slide 44&quot;/&gt;&lt;property id=&quot;20307&quot; value=&quot;1262&quot;/&gt;&lt;/object&gt;&lt;object type=&quot;3&quot; unique_id=&quot;217922&quot;&gt;&lt;property id=&quot;20148&quot; value=&quot;5&quot;/&gt;&lt;property id=&quot;20300&quot; value=&quot;Slide 45&quot;/&gt;&lt;property id=&quot;20307&quot; value=&quot;1263&quot;/&gt;&lt;/object&gt;&lt;object type=&quot;3&quot; unique_id=&quot;217923&quot;&gt;&lt;property id=&quot;20148&quot; value=&quot;5&quot;/&gt;&lt;property id=&quot;20300&quot; value=&quot;Slide 46&quot;/&gt;&lt;property id=&quot;20307&quot; value=&quot;1264&quot;/&gt;&lt;/object&gt;&lt;object type=&quot;3&quot; unique_id=&quot;217924&quot;&gt;&lt;property id=&quot;20148&quot; value=&quot;5&quot;/&gt;&lt;property id=&quot;20300&quot; value=&quot;Slide 47&quot;/&gt;&lt;property id=&quot;20307&quot; value=&quot;1265&quot;/&gt;&lt;/object&gt;&lt;object type=&quot;3&quot; unique_id=&quot;217925&quot;&gt;&lt;property id=&quot;20148&quot; value=&quot;5&quot;/&gt;&lt;property id=&quot;20300&quot; value=&quot;Slide 48&quot;/&gt;&lt;property id=&quot;20307&quot; value=&quot;1266&quot;/&gt;&lt;/object&gt;&lt;object type=&quot;3&quot; unique_id=&quot;217926&quot;&gt;&lt;property id=&quot;20148&quot; value=&quot;5&quot;/&gt;&lt;property id=&quot;20300&quot; value=&quot;Slide 49&quot;/&gt;&lt;property id=&quot;20307&quot; value=&quot;1267&quot;/&gt;&lt;/object&gt;&lt;object type=&quot;3&quot; unique_id=&quot;217927&quot;&gt;&lt;property id=&quot;20148&quot; value=&quot;5&quot;/&gt;&lt;property id=&quot;20300&quot; value=&quot;Slide 50&quot;/&gt;&lt;property id=&quot;20307&quot; value=&quot;1268&quot;/&gt;&lt;/object&gt;&lt;object type=&quot;3&quot; unique_id=&quot;217928&quot;&gt;&lt;property id=&quot;20148&quot; value=&quot;5&quot;/&gt;&lt;property id=&quot;20300&quot; value=&quot;Slide 51&quot;/&gt;&lt;property id=&quot;20307&quot; value=&quot;1269&quot;/&gt;&lt;/object&gt;&lt;object type=&quot;3&quot; unique_id=&quot;217930&quot;&gt;&lt;property id=&quot;20148&quot; value=&quot;5&quot;/&gt;&lt;property id=&quot;20300&quot; value=&quot;Slide 52&quot;/&gt;&lt;property id=&quot;20307&quot; value=&quot;1271&quot;/&gt;&lt;/object&gt;&lt;object type=&quot;3&quot; unique_id=&quot;217932&quot;&gt;&lt;property id=&quot;20148&quot; value=&quot;5&quot;/&gt;&lt;property id=&quot;20300&quot; value=&quot;Slide 53 - &amp;quot;Who Has Specified Loop?&amp;quot;&quot;/&gt;&lt;property id=&quot;20307&quot; value=&quot;1273&quot;/&gt;&lt;/object&gt;&lt;object type=&quot;3&quot; unique_id=&quot;217934&quot;&gt;&lt;property id=&quot;20148&quot; value=&quot;5&quot;/&gt;&lt;property id=&quot;20300&quot; value=&quot;Slide 54&quot;/&gt;&lt;property id=&quot;20307&quot; value=&quot;1275&quot;/&gt;&lt;/object&gt;&lt;object type=&quot;3&quot; unique_id=&quot;218682&quot;&gt;&lt;property id=&quot;20148&quot; value=&quot;5&quot;/&gt;&lt;property id=&quot;20300&quot; value=&quot;Slide 1&quot;/&gt;&lt;property id=&quot;20307&quot; value=&quot;1276&quot;/&gt;&lt;/object&gt;&lt;/object&gt;&lt;object type=&quot;8&quot; unique_id=&quot;1602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7210</TotalTime>
  <Words>2685</Words>
  <Application>Microsoft Office PowerPoint</Application>
  <PresentationFormat>On-screen Show (4:3)</PresentationFormat>
  <Paragraphs>430</Paragraphs>
  <Slides>54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1_Office Theme</vt:lpstr>
      <vt:lpstr>PowerPoint Presentation</vt:lpstr>
      <vt:lpstr>PowerPoint Presentation</vt:lpstr>
      <vt:lpstr>PowerPoint Presentation</vt:lpstr>
      <vt:lpstr>EPA Proposed Revisions</vt:lpstr>
      <vt:lpstr>EPA Proposed Revisions (40 CFR part 280)</vt:lpstr>
      <vt:lpstr>US EPA and 40 CFR</vt:lpstr>
      <vt:lpstr>Summary of PEI Member Comments to EPA Update </vt:lpstr>
      <vt:lpstr>PowerPoint Presentation</vt:lpstr>
      <vt:lpstr>PowerPoint Presentation</vt:lpstr>
      <vt:lpstr>PowerPoint Presentation</vt:lpstr>
      <vt:lpstr>PowerPoint Presentation</vt:lpstr>
      <vt:lpstr>THE EDGE BUCKET - UNIQUE FEATURES:</vt:lpstr>
      <vt:lpstr>UNIQUE FEATURES CONTINUED</vt:lpstr>
      <vt:lpstr>PowerPoint Presentation</vt:lpstr>
      <vt:lpstr>PowerPoint Presentation</vt:lpstr>
      <vt:lpstr>10 PLUS - A HIGHER LEVEL OF PROTECTION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“REF” Rigid Entry Fitting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 Has Specified Loop?</vt:lpstr>
      <vt:lpstr>PowerPoint Presentation</vt:lpstr>
    </vt:vector>
  </TitlesOfParts>
  <Company>DeanHouston Creative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LBell@opw-fc.com</dc:creator>
  <cp:lastModifiedBy>Lewis Bell</cp:lastModifiedBy>
  <cp:revision>505</cp:revision>
  <cp:lastPrinted>2013-05-08T16:54:20Z</cp:lastPrinted>
  <dcterms:created xsi:type="dcterms:W3CDTF">2012-05-16T20:13:24Z</dcterms:created>
  <dcterms:modified xsi:type="dcterms:W3CDTF">2013-07-30T20:16:35Z</dcterms:modified>
</cp:coreProperties>
</file>