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841" r:id="rId2"/>
  </p:sldMasterIdLst>
  <p:notesMasterIdLst>
    <p:notesMasterId r:id="rId30"/>
  </p:notesMasterIdLst>
  <p:handoutMasterIdLst>
    <p:handoutMasterId r:id="rId31"/>
  </p:handoutMasterIdLst>
  <p:sldIdLst>
    <p:sldId id="394" r:id="rId3"/>
    <p:sldId id="412" r:id="rId4"/>
    <p:sldId id="413" r:id="rId5"/>
    <p:sldId id="414" r:id="rId6"/>
    <p:sldId id="444" r:id="rId7"/>
    <p:sldId id="416" r:id="rId8"/>
    <p:sldId id="417" r:id="rId9"/>
    <p:sldId id="418" r:id="rId10"/>
    <p:sldId id="419" r:id="rId11"/>
    <p:sldId id="420" r:id="rId12"/>
    <p:sldId id="421" r:id="rId13"/>
    <p:sldId id="445" r:id="rId14"/>
    <p:sldId id="436" r:id="rId15"/>
    <p:sldId id="429" r:id="rId16"/>
    <p:sldId id="428" r:id="rId17"/>
    <p:sldId id="446" r:id="rId18"/>
    <p:sldId id="431" r:id="rId19"/>
    <p:sldId id="430" r:id="rId20"/>
    <p:sldId id="432" r:id="rId21"/>
    <p:sldId id="437" r:id="rId22"/>
    <p:sldId id="438" r:id="rId23"/>
    <p:sldId id="439" r:id="rId24"/>
    <p:sldId id="440" r:id="rId25"/>
    <p:sldId id="426" r:id="rId26"/>
    <p:sldId id="441" r:id="rId27"/>
    <p:sldId id="433" r:id="rId28"/>
    <p:sldId id="427" r:id="rId29"/>
  </p:sldIdLst>
  <p:sldSz cx="9144000" cy="6858000" type="letter"/>
  <p:notesSz cx="6858000" cy="9144000"/>
  <p:custDataLst>
    <p:tags r:id="rId33"/>
  </p:custDataLst>
  <p:defaultTextStyle>
    <a:defPPr>
      <a:defRPr lang="en-US"/>
    </a:defPPr>
    <a:lvl1pPr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4319">
          <p15:clr>
            <a:srgbClr val="A4A3A4"/>
          </p15:clr>
        </p15:guide>
        <p15:guide id="2" pos="560">
          <p15:clr>
            <a:srgbClr val="A4A3A4"/>
          </p15:clr>
        </p15:guide>
        <p15:guide id="3" pos="2720">
          <p15:clr>
            <a:srgbClr val="A4A3A4"/>
          </p15:clr>
        </p15:guide>
        <p15:guide id="4" pos="2472">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3FC"/>
    <a:srgbClr val="3626DE"/>
    <a:srgbClr val="005088"/>
    <a:srgbClr val="CA0000"/>
    <a:srgbClr val="FFD167"/>
    <a:srgbClr val="17233A"/>
    <a:srgbClr val="273B71"/>
    <a:srgbClr val="45D60A"/>
    <a:srgbClr val="38B02C"/>
    <a:srgbClr val="9D2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297" autoAdjust="0"/>
  </p:normalViewPr>
  <p:slideViewPr>
    <p:cSldViewPr snapToGrid="0">
      <p:cViewPr>
        <p:scale>
          <a:sx n="150" d="100"/>
          <a:sy n="150" d="100"/>
        </p:scale>
        <p:origin x="-2496" y="-440"/>
      </p:cViewPr>
      <p:guideLst>
        <p:guide orient="horz" pos="4239"/>
        <p:guide pos="560"/>
        <p:guide pos="2720"/>
        <p:guide pos="2472"/>
      </p:guideLst>
    </p:cSldViewPr>
  </p:slideViewPr>
  <p:outlineViewPr>
    <p:cViewPr>
      <p:scale>
        <a:sx n="100" d="100"/>
        <a:sy n="100" d="100"/>
      </p:scale>
      <p:origin x="0" y="147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62" d="100"/>
          <a:sy n="162" d="100"/>
        </p:scale>
        <p:origin x="-58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gs" Target="tags/tag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450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ea typeface="ＭＳ Ｐゴシック" charset="-128"/>
                <a:cs typeface="ＭＳ Ｐゴシック" charset="-128"/>
              </a:defRPr>
            </a:lvl1pPr>
          </a:lstStyle>
          <a:p>
            <a:pPr>
              <a:defRPr/>
            </a:pPr>
            <a:endParaRPr lang="en-US"/>
          </a:p>
        </p:txBody>
      </p:sp>
      <p:sp>
        <p:nvSpPr>
          <p:cNvPr id="450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450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0B01986F-148E-3D4F-93DC-85042F3390CD}" type="slidenum">
              <a:rPr lang="en-US"/>
              <a:pPr>
                <a:defRPr/>
              </a:pPr>
              <a:t>‹#›</a:t>
            </a:fld>
            <a:endParaRPr lang="en-US"/>
          </a:p>
        </p:txBody>
      </p:sp>
    </p:spTree>
    <p:extLst>
      <p:ext uri="{BB962C8B-B14F-4D97-AF65-F5344CB8AC3E}">
        <p14:creationId xmlns:p14="http://schemas.microsoft.com/office/powerpoint/2010/main" val="3735122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jpeg"/><Relationship Id="rId3" Type="http://schemas.openxmlformats.org/officeDocument/2006/relationships/image" Target="../media/image6.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AE429099-F7C9-A64B-AA74-6060CED916F2}" type="slidenum">
              <a:rPr lang="en-US"/>
              <a:pPr>
                <a:defRPr/>
              </a:pPr>
              <a:t>‹#›</a:t>
            </a:fld>
            <a:endParaRPr lang="en-US"/>
          </a:p>
        </p:txBody>
      </p:sp>
      <p:pic>
        <p:nvPicPr>
          <p:cNvPr id="8" name="Picture 4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94492" y="2397125"/>
            <a:ext cx="790676" cy="690733"/>
          </a:xfrm>
          <a:prstGeom prst="roundRect">
            <a:avLst>
              <a:gd name="adj" fmla="val 5484"/>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578170" y="3256644"/>
            <a:ext cx="1921133" cy="2642506"/>
            <a:chOff x="2578170" y="2608944"/>
            <a:chExt cx="2031930" cy="2794906"/>
          </a:xfrm>
        </p:grpSpPr>
        <p:pic>
          <p:nvPicPr>
            <p:cNvPr id="10"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l="25366" t="-318" r="50130" b="318"/>
            <a:stretch/>
          </p:blipFill>
          <p:spPr bwMode="auto">
            <a:xfrm>
              <a:off x="2578170" y="2608944"/>
              <a:ext cx="1822239" cy="223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4"/>
            <p:cNvSpPr txBox="1">
              <a:spLocks noChangeArrowheads="1"/>
            </p:cNvSpPr>
            <p:nvPr/>
          </p:nvSpPr>
          <p:spPr bwMode="auto">
            <a:xfrm>
              <a:off x="2590800" y="4895850"/>
              <a:ext cx="2019300" cy="508000"/>
            </a:xfrm>
            <a:prstGeom prst="rect">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lIns="0" tIns="0" anchor="t" anchorCtr="0"/>
            <a:lstStyle>
              <a:lvl1pPr eaLnBrk="0" hangingPunct="0">
                <a:defRPr sz="2400" b="1">
                  <a:solidFill>
                    <a:schemeClr val="tx1"/>
                  </a:solidFill>
                  <a:latin typeface="Times" charset="0"/>
                  <a:ea typeface="ＭＳ Ｐゴシック" charset="0"/>
                  <a:cs typeface="ＭＳ Ｐゴシック" charset="0"/>
                </a:defRPr>
              </a:lvl1pPr>
              <a:lvl2pPr marL="37931725" indent="-37474525" eaLnBrk="0" hangingPunct="0">
                <a:defRPr sz="2400" b="1">
                  <a:solidFill>
                    <a:schemeClr val="tx1"/>
                  </a:solidFill>
                  <a:latin typeface="Times" charset="0"/>
                  <a:ea typeface="ＭＳ Ｐゴシック" charset="0"/>
                </a:defRPr>
              </a:lvl2pPr>
              <a:lvl3pPr eaLnBrk="0" hangingPunct="0">
                <a:defRPr sz="2400" b="1">
                  <a:solidFill>
                    <a:schemeClr val="tx1"/>
                  </a:solidFill>
                  <a:latin typeface="Times" charset="0"/>
                  <a:ea typeface="ＭＳ Ｐゴシック" charset="0"/>
                </a:defRPr>
              </a:lvl3pPr>
              <a:lvl4pPr eaLnBrk="0" hangingPunct="0">
                <a:defRPr sz="2400" b="1">
                  <a:solidFill>
                    <a:schemeClr val="tx1"/>
                  </a:solidFill>
                  <a:latin typeface="Times" charset="0"/>
                  <a:ea typeface="ＭＳ Ｐゴシック" charset="0"/>
                </a:defRPr>
              </a:lvl4pPr>
              <a:lvl5pPr eaLnBrk="0" hangingPunct="0">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defRPr/>
              </a:pPr>
              <a:r>
                <a:rPr lang="en-US" sz="1400" dirty="0" smtClean="0">
                  <a:solidFill>
                    <a:srgbClr val="005088"/>
                  </a:solidFill>
                  <a:latin typeface="Arial" charset="0"/>
                </a:rPr>
                <a:t>Engineered Systems</a:t>
              </a:r>
            </a:p>
          </p:txBody>
        </p:sp>
      </p:grpSp>
    </p:spTree>
    <p:extLst>
      <p:ext uri="{BB962C8B-B14F-4D97-AF65-F5344CB8AC3E}">
        <p14:creationId xmlns:p14="http://schemas.microsoft.com/office/powerpoint/2010/main" val="1397688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6BB87FA-7152-D44D-9DD1-5F18FE68DCBF}" type="slidenum">
              <a:rPr lang="en-US" sz="1200" b="0">
                <a:solidFill>
                  <a:prstClr val="black"/>
                </a:solidFill>
              </a:rPr>
              <a:pPr/>
              <a:t>5</a:t>
            </a:fld>
            <a:endParaRPr lang="en-US" sz="1200" b="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E429099-F7C9-A64B-AA74-6060CED916F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08503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429099-F7C9-A64B-AA74-6060CED916F2}" type="slidenum">
              <a:rPr lang="en-US" smtClean="0"/>
              <a:pPr>
                <a:defRPr/>
              </a:pPr>
              <a:t>20</a:t>
            </a:fld>
            <a:endParaRPr lang="en-US"/>
          </a:p>
        </p:txBody>
      </p:sp>
    </p:spTree>
    <p:extLst>
      <p:ext uri="{BB962C8B-B14F-4D97-AF65-F5344CB8AC3E}">
        <p14:creationId xmlns:p14="http://schemas.microsoft.com/office/powerpoint/2010/main" val="175397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429099-F7C9-A64B-AA74-6060CED916F2}" type="slidenum">
              <a:rPr lang="en-US" smtClean="0"/>
              <a:pPr>
                <a:defRPr/>
              </a:pPr>
              <a:t>21</a:t>
            </a:fld>
            <a:endParaRPr lang="en-US"/>
          </a:p>
        </p:txBody>
      </p:sp>
    </p:spTree>
    <p:extLst>
      <p:ext uri="{BB962C8B-B14F-4D97-AF65-F5344CB8AC3E}">
        <p14:creationId xmlns:p14="http://schemas.microsoft.com/office/powerpoint/2010/main" val="1753972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429099-F7C9-A64B-AA74-6060CED916F2}" type="slidenum">
              <a:rPr lang="en-US" smtClean="0"/>
              <a:pPr>
                <a:defRPr/>
              </a:pPr>
              <a:t>22</a:t>
            </a:fld>
            <a:endParaRPr lang="en-US"/>
          </a:p>
        </p:txBody>
      </p:sp>
    </p:spTree>
    <p:extLst>
      <p:ext uri="{BB962C8B-B14F-4D97-AF65-F5344CB8AC3E}">
        <p14:creationId xmlns:p14="http://schemas.microsoft.com/office/powerpoint/2010/main" val="175397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429099-F7C9-A64B-AA74-6060CED916F2}" type="slidenum">
              <a:rPr lang="en-US" smtClean="0"/>
              <a:pPr>
                <a:defRPr/>
              </a:pPr>
              <a:t>23</a:t>
            </a:fld>
            <a:endParaRPr lang="en-US"/>
          </a:p>
        </p:txBody>
      </p:sp>
    </p:spTree>
    <p:extLst>
      <p:ext uri="{BB962C8B-B14F-4D97-AF65-F5344CB8AC3E}">
        <p14:creationId xmlns:p14="http://schemas.microsoft.com/office/powerpoint/2010/main" val="175397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6858000"/>
          </a:xfrm>
          <a:prstGeom prst="rect">
            <a:avLst/>
          </a:prstGeom>
        </p:spPr>
      </p:pic>
      <p:sp>
        <p:nvSpPr>
          <p:cNvPr id="5" name="Rectangle 10"/>
          <p:cNvSpPr>
            <a:spLocks noChangeArrowheads="1"/>
          </p:cNvSpPr>
          <p:nvPr/>
        </p:nvSpPr>
        <p:spPr bwMode="auto">
          <a:xfrm>
            <a:off x="8356600" y="6464300"/>
            <a:ext cx="692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0BAA300E-B50B-D149-9D47-B2EE8349D4A6}" type="slidenum">
              <a:rPr lang="en-US" sz="1200">
                <a:solidFill>
                  <a:schemeClr val="bg1"/>
                </a:solidFill>
                <a:latin typeface="Arial" charset="0"/>
              </a:rPr>
              <a:pPr algn="r" eaLnBrk="0" hangingPunct="0"/>
              <a:t>‹#›</a:t>
            </a:fld>
            <a:endParaRPr lang="en-US" sz="1200">
              <a:solidFill>
                <a:schemeClr val="bg1"/>
              </a:solidFill>
              <a:latin typeface="Arial" charset="0"/>
            </a:endParaRPr>
          </a:p>
        </p:txBody>
      </p:sp>
      <p:sp>
        <p:nvSpPr>
          <p:cNvPr id="1026" name="Rectangle 2"/>
          <p:cNvSpPr>
            <a:spLocks noGrp="1" noChangeArrowheads="1"/>
          </p:cNvSpPr>
          <p:nvPr>
            <p:ph type="ctrTitle"/>
          </p:nvPr>
        </p:nvSpPr>
        <p:spPr>
          <a:xfrm>
            <a:off x="0" y="2133600"/>
            <a:ext cx="4724400" cy="2438400"/>
          </a:xfrm>
        </p:spPr>
        <p:txBody>
          <a:bodyPr/>
          <a:lstStyle>
            <a:lvl1pPr>
              <a:defRPr sz="3200"/>
            </a:lvl1pPr>
          </a:lstStyle>
          <a:p>
            <a:r>
              <a:rPr lang="en-US" dirty="0"/>
              <a:t>Click to edit Master title style</a:t>
            </a:r>
          </a:p>
        </p:txBody>
      </p:sp>
      <p:sp>
        <p:nvSpPr>
          <p:cNvPr id="1027" name="Rectangle 3"/>
          <p:cNvSpPr>
            <a:spLocks noGrp="1" noChangeArrowheads="1"/>
          </p:cNvSpPr>
          <p:nvPr>
            <p:ph type="subTitle" idx="1"/>
          </p:nvPr>
        </p:nvSpPr>
        <p:spPr>
          <a:xfrm>
            <a:off x="0" y="4724400"/>
            <a:ext cx="4724400" cy="914400"/>
          </a:xfrm>
        </p:spPr>
        <p:txBody>
          <a:bodyPr/>
          <a:lstStyle>
            <a:lvl1pPr marL="0" indent="0" algn="ctr">
              <a:buFont typeface="Wingdings" pitchFamily="1" charset="2"/>
              <a:buNone/>
              <a:defRPr sz="1800">
                <a:solidFill>
                  <a:schemeClr val="bg1"/>
                </a:solidFill>
              </a:defRPr>
            </a:lvl1pPr>
          </a:lstStyle>
          <a:p>
            <a:r>
              <a:rPr lang="en-US" dirty="0"/>
              <a:t>Click to edit Master subtitle style</a:t>
            </a:r>
          </a:p>
        </p:txBody>
      </p:sp>
      <p:pic>
        <p:nvPicPr>
          <p:cNvPr id="10" name="Picture 9"/>
          <p:cNvPicPr>
            <a:picLocks noChangeAspect="1"/>
          </p:cNvPicPr>
          <p:nvPr userDrawn="1"/>
        </p:nvPicPr>
        <p:blipFill>
          <a:blip r:embed="rId3"/>
          <a:stretch>
            <a:fillRect/>
          </a:stretch>
        </p:blipFill>
        <p:spPr>
          <a:xfrm>
            <a:off x="494530" y="6080819"/>
            <a:ext cx="2274070" cy="484912"/>
          </a:xfrm>
          <a:prstGeom prst="rect">
            <a:avLst/>
          </a:prstGeom>
        </p:spPr>
      </p:pic>
    </p:spTree>
    <p:extLst>
      <p:ext uri="{BB962C8B-B14F-4D97-AF65-F5344CB8AC3E}">
        <p14:creationId xmlns:p14="http://schemas.microsoft.com/office/powerpoint/2010/main" val="103757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68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93750"/>
            <a:ext cx="1943100" cy="5302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93750"/>
            <a:ext cx="5676900" cy="5302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32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4C6CC61-1959-6243-B0D5-93BF757A66D0}" type="datetime1">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289B43-A018-7245-8D67-C9416439538C}" type="slidenum">
              <a:rPr lang="en-US"/>
              <a:pPr>
                <a:defRPr/>
              </a:pPr>
              <a:t>‹#›</a:t>
            </a:fld>
            <a:endParaRPr lang="en-US"/>
          </a:p>
        </p:txBody>
      </p:sp>
    </p:spTree>
    <p:extLst>
      <p:ext uri="{BB962C8B-B14F-4D97-AF65-F5344CB8AC3E}">
        <p14:creationId xmlns:p14="http://schemas.microsoft.com/office/powerpoint/2010/main" val="11665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EECD9E-8820-4744-8A7A-0088E94062D0}" type="datetime1">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CFE1EA-8DD7-B141-94A7-F32ED0049005}" type="slidenum">
              <a:rPr lang="en-US"/>
              <a:pPr>
                <a:defRPr/>
              </a:pPr>
              <a:t>‹#›</a:t>
            </a:fld>
            <a:endParaRPr lang="en-US"/>
          </a:p>
        </p:txBody>
      </p:sp>
    </p:spTree>
    <p:extLst>
      <p:ext uri="{BB962C8B-B14F-4D97-AF65-F5344CB8AC3E}">
        <p14:creationId xmlns:p14="http://schemas.microsoft.com/office/powerpoint/2010/main" val="411969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27CB0F-77FB-B84F-90E0-0454E5E69345}" type="datetime1">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A081D9-8C76-9142-8A02-0C6A5C0191D0}" type="slidenum">
              <a:rPr lang="en-US"/>
              <a:pPr>
                <a:defRPr/>
              </a:pPr>
              <a:t>‹#›</a:t>
            </a:fld>
            <a:endParaRPr lang="en-US"/>
          </a:p>
        </p:txBody>
      </p:sp>
    </p:spTree>
    <p:extLst>
      <p:ext uri="{BB962C8B-B14F-4D97-AF65-F5344CB8AC3E}">
        <p14:creationId xmlns:p14="http://schemas.microsoft.com/office/powerpoint/2010/main" val="2584187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67E152-4FC0-E94B-98FB-CA69BA9409DA}" type="datetime1">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E30B1-F2A5-5A4C-A827-143633A31FCF}" type="slidenum">
              <a:rPr lang="en-US"/>
              <a:pPr>
                <a:defRPr/>
              </a:pPr>
              <a:t>‹#›</a:t>
            </a:fld>
            <a:endParaRPr lang="en-US"/>
          </a:p>
        </p:txBody>
      </p:sp>
    </p:spTree>
    <p:extLst>
      <p:ext uri="{BB962C8B-B14F-4D97-AF65-F5344CB8AC3E}">
        <p14:creationId xmlns:p14="http://schemas.microsoft.com/office/powerpoint/2010/main" val="345292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C3BEB2-9528-D641-AFDE-57F1E727DDF5}" type="datetime1">
              <a:rPr lang="en-US"/>
              <a:pPr>
                <a:defRPr/>
              </a:pPr>
              <a:t>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009B9D8-9FB0-544D-8344-FB89C91DF1F1}" type="slidenum">
              <a:rPr lang="en-US"/>
              <a:pPr>
                <a:defRPr/>
              </a:pPr>
              <a:t>‹#›</a:t>
            </a:fld>
            <a:endParaRPr lang="en-US"/>
          </a:p>
        </p:txBody>
      </p:sp>
    </p:spTree>
    <p:extLst>
      <p:ext uri="{BB962C8B-B14F-4D97-AF65-F5344CB8AC3E}">
        <p14:creationId xmlns:p14="http://schemas.microsoft.com/office/powerpoint/2010/main" val="412736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4CCC7A-A8DC-A745-A5A2-E8A051B42203}" type="datetime1">
              <a:rPr lang="en-US"/>
              <a:pPr>
                <a:defRPr/>
              </a:pPr>
              <a:t>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8125715-B38D-4E4E-A2B6-F436C1E9F053}" type="slidenum">
              <a:rPr lang="en-US"/>
              <a:pPr>
                <a:defRPr/>
              </a:pPr>
              <a:t>‹#›</a:t>
            </a:fld>
            <a:endParaRPr lang="en-US"/>
          </a:p>
        </p:txBody>
      </p:sp>
    </p:spTree>
    <p:extLst>
      <p:ext uri="{BB962C8B-B14F-4D97-AF65-F5344CB8AC3E}">
        <p14:creationId xmlns:p14="http://schemas.microsoft.com/office/powerpoint/2010/main" val="490717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465D26-C9DB-7E4D-AFD7-C8D9CD1CEF02}" type="datetime1">
              <a:rPr lang="en-US"/>
              <a:pPr>
                <a:defRPr/>
              </a:pPr>
              <a:t>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D06C2E-FE44-0940-A988-757F9E1BD38A}" type="slidenum">
              <a:rPr lang="en-US"/>
              <a:pPr>
                <a:defRPr/>
              </a:pPr>
              <a:t>‹#›</a:t>
            </a:fld>
            <a:endParaRPr lang="en-US"/>
          </a:p>
        </p:txBody>
      </p:sp>
    </p:spTree>
    <p:extLst>
      <p:ext uri="{BB962C8B-B14F-4D97-AF65-F5344CB8AC3E}">
        <p14:creationId xmlns:p14="http://schemas.microsoft.com/office/powerpoint/2010/main" val="1781530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2010CC-619C-504B-A608-26C193C1A4F8}" type="datetime1">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71E201-AA62-A94E-AEA9-0B450A0BCEF8}" type="slidenum">
              <a:rPr lang="en-US"/>
              <a:pPr>
                <a:defRPr/>
              </a:pPr>
              <a:t>‹#›</a:t>
            </a:fld>
            <a:endParaRPr lang="en-US"/>
          </a:p>
        </p:txBody>
      </p:sp>
    </p:spTree>
    <p:extLst>
      <p:ext uri="{BB962C8B-B14F-4D97-AF65-F5344CB8AC3E}">
        <p14:creationId xmlns:p14="http://schemas.microsoft.com/office/powerpoint/2010/main" val="169843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6025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267E77-5FE5-684E-B05E-72EBBB89FDBB}" type="datetime1">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F168DF-17E7-4145-9E70-679BF72DEC9E}" type="slidenum">
              <a:rPr lang="en-US"/>
              <a:pPr>
                <a:defRPr/>
              </a:pPr>
              <a:t>‹#›</a:t>
            </a:fld>
            <a:endParaRPr lang="en-US"/>
          </a:p>
        </p:txBody>
      </p:sp>
    </p:spTree>
    <p:extLst>
      <p:ext uri="{BB962C8B-B14F-4D97-AF65-F5344CB8AC3E}">
        <p14:creationId xmlns:p14="http://schemas.microsoft.com/office/powerpoint/2010/main" val="268525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79DA57-8E05-FD4B-8031-C4BBD9AC947F}" type="datetime1">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49F792-2BC4-AE47-8DFB-BD895124BF73}" type="slidenum">
              <a:rPr lang="en-US"/>
              <a:pPr>
                <a:defRPr/>
              </a:pPr>
              <a:t>‹#›</a:t>
            </a:fld>
            <a:endParaRPr lang="en-US"/>
          </a:p>
        </p:txBody>
      </p:sp>
    </p:spTree>
    <p:extLst>
      <p:ext uri="{BB962C8B-B14F-4D97-AF65-F5344CB8AC3E}">
        <p14:creationId xmlns:p14="http://schemas.microsoft.com/office/powerpoint/2010/main" val="308456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7386C5-0490-A34E-950D-B8CD3EAAF466}" type="datetime1">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DAEBD7-B16C-2146-BC42-05F49DA09F3F}" type="slidenum">
              <a:rPr lang="en-US"/>
              <a:pPr>
                <a:defRPr/>
              </a:pPr>
              <a:t>‹#›</a:t>
            </a:fld>
            <a:endParaRPr lang="en-US"/>
          </a:p>
        </p:txBody>
      </p:sp>
    </p:spTree>
    <p:extLst>
      <p:ext uri="{BB962C8B-B14F-4D97-AF65-F5344CB8AC3E}">
        <p14:creationId xmlns:p14="http://schemas.microsoft.com/office/powerpoint/2010/main" val="1918666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11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562100"/>
            <a:ext cx="37084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9800" y="1562100"/>
            <a:ext cx="37084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314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236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4660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3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277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992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9144000" cy="6853241"/>
          </a:xfrm>
          <a:prstGeom prst="rect">
            <a:avLst/>
          </a:prstGeom>
        </p:spPr>
      </p:pic>
      <p:sp>
        <p:nvSpPr>
          <p:cNvPr id="4" name="Rectangle 3"/>
          <p:cNvSpPr/>
          <p:nvPr userDrawn="1"/>
        </p:nvSpPr>
        <p:spPr bwMode="auto">
          <a:xfrm>
            <a:off x="0" y="730250"/>
            <a:ext cx="9144000" cy="2921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pitchFamily="1" charset="0"/>
            </a:endParaRPr>
          </a:p>
        </p:txBody>
      </p:sp>
      <p:pic>
        <p:nvPicPr>
          <p:cNvPr id="8" name="Picture 7"/>
          <p:cNvPicPr>
            <a:picLocks noChangeAspect="1"/>
          </p:cNvPicPr>
          <p:nvPr userDrawn="1"/>
        </p:nvPicPr>
        <p:blipFill>
          <a:blip r:embed="rId14"/>
          <a:stretch>
            <a:fillRect/>
          </a:stretch>
        </p:blipFill>
        <p:spPr>
          <a:xfrm>
            <a:off x="227831" y="228215"/>
            <a:ext cx="1757988" cy="374865"/>
          </a:xfrm>
          <a:prstGeom prst="rect">
            <a:avLst/>
          </a:prstGeom>
        </p:spPr>
      </p:pic>
      <p:pic>
        <p:nvPicPr>
          <p:cNvPr id="9" name="Picture 8"/>
          <p:cNvPicPr>
            <a:picLocks noChangeAspect="1"/>
          </p:cNvPicPr>
          <p:nvPr userDrawn="1"/>
        </p:nvPicPr>
        <p:blipFill>
          <a:blip r:embed="rId15"/>
          <a:stretch>
            <a:fillRect/>
          </a:stretch>
        </p:blipFill>
        <p:spPr>
          <a:xfrm>
            <a:off x="3117272" y="270785"/>
            <a:ext cx="4618182" cy="262615"/>
          </a:xfrm>
          <a:prstGeom prst="rect">
            <a:avLst/>
          </a:prstGeom>
        </p:spPr>
      </p:pic>
      <p:sp>
        <p:nvSpPr>
          <p:cNvPr id="1026" name="Rectangle 2"/>
          <p:cNvSpPr>
            <a:spLocks noGrp="1" noChangeArrowheads="1"/>
          </p:cNvSpPr>
          <p:nvPr>
            <p:ph type="title"/>
          </p:nvPr>
        </p:nvSpPr>
        <p:spPr bwMode="auto">
          <a:xfrm>
            <a:off x="76200" y="711200"/>
            <a:ext cx="8991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260350" y="1098550"/>
            <a:ext cx="865505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8"/>
          <p:cNvSpPr>
            <a:spLocks noChangeArrowheads="1"/>
          </p:cNvSpPr>
          <p:nvPr/>
        </p:nvSpPr>
        <p:spPr bwMode="auto">
          <a:xfrm>
            <a:off x="8293100" y="6540500"/>
            <a:ext cx="692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EB2E43E7-3CF5-1442-B03A-52A50099ABBF}" type="slidenum">
              <a:rPr lang="en-US" sz="1200">
                <a:solidFill>
                  <a:srgbClr val="1478AD"/>
                </a:solidFill>
                <a:latin typeface="Arial" charset="0"/>
              </a:rPr>
              <a:pPr algn="r" eaLnBrk="0" hangingPunct="0"/>
              <a:t>‹#›</a:t>
            </a:fld>
            <a:endParaRPr lang="en-US" sz="1200">
              <a:solidFill>
                <a:srgbClr val="1478AD"/>
              </a:solidFill>
              <a:latin typeface="Arial" charset="0"/>
            </a:endParaRPr>
          </a:p>
        </p:txBody>
      </p:sp>
    </p:spTree>
  </p:cSld>
  <p:clrMap bg1="lt1" tx1="dk1" bg2="lt2" tx2="dk2" accent1="accent1" accent2="accent2" accent3="accent3" accent4="accent4" accent5="accent5" accent6="accent6" hlink="hlink" folHlink="folHlink"/>
  <p:sldLayoutIdLst>
    <p:sldLayoutId id="2147485324"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400">
          <a:solidFill>
            <a:schemeClr val="bg1"/>
          </a:solidFill>
          <a:latin typeface="Calibri"/>
          <a:ea typeface="+mj-ea"/>
          <a:cs typeface="Calibri"/>
        </a:defRPr>
      </a:lvl1pPr>
      <a:lvl2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2pPr>
      <a:lvl3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3pPr>
      <a:lvl4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4pPr>
      <a:lvl5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5pPr>
      <a:lvl6pPr marL="457200" algn="ctr" rtl="0" eaLnBrk="0" fontAlgn="base" hangingPunct="0">
        <a:spcBef>
          <a:spcPct val="0"/>
        </a:spcBef>
        <a:spcAft>
          <a:spcPct val="0"/>
        </a:spcAft>
        <a:defRPr sz="1600" b="1">
          <a:solidFill>
            <a:schemeClr val="bg1"/>
          </a:solidFill>
          <a:latin typeface="Arial" charset="0"/>
          <a:ea typeface="ＭＳ Ｐゴシック" pitchFamily="1" charset="-128"/>
        </a:defRPr>
      </a:lvl6pPr>
      <a:lvl7pPr marL="914400" algn="ctr" rtl="0" eaLnBrk="0" fontAlgn="base" hangingPunct="0">
        <a:spcBef>
          <a:spcPct val="0"/>
        </a:spcBef>
        <a:spcAft>
          <a:spcPct val="0"/>
        </a:spcAft>
        <a:defRPr sz="1600" b="1">
          <a:solidFill>
            <a:schemeClr val="bg1"/>
          </a:solidFill>
          <a:latin typeface="Arial" charset="0"/>
          <a:ea typeface="ＭＳ Ｐゴシック" pitchFamily="1" charset="-128"/>
        </a:defRPr>
      </a:lvl7pPr>
      <a:lvl8pPr marL="1371600" algn="ctr" rtl="0" eaLnBrk="0" fontAlgn="base" hangingPunct="0">
        <a:spcBef>
          <a:spcPct val="0"/>
        </a:spcBef>
        <a:spcAft>
          <a:spcPct val="0"/>
        </a:spcAft>
        <a:defRPr sz="1600" b="1">
          <a:solidFill>
            <a:schemeClr val="bg1"/>
          </a:solidFill>
          <a:latin typeface="Arial" charset="0"/>
          <a:ea typeface="ＭＳ Ｐゴシック" pitchFamily="1" charset="-128"/>
        </a:defRPr>
      </a:lvl8pPr>
      <a:lvl9pPr marL="1828800" algn="ctr" rtl="0" eaLnBrk="0" fontAlgn="base" hangingPunct="0">
        <a:spcBef>
          <a:spcPct val="0"/>
        </a:spcBef>
        <a:spcAft>
          <a:spcPct val="0"/>
        </a:spcAft>
        <a:defRPr sz="1600" b="1">
          <a:solidFill>
            <a:schemeClr val="bg1"/>
          </a:solidFill>
          <a:latin typeface="Arial" charset="0"/>
          <a:ea typeface="ＭＳ Ｐゴシック" pitchFamily="1" charset="-128"/>
        </a:defRPr>
      </a:lvl9pPr>
    </p:titleStyle>
    <p:bodyStyle>
      <a:lvl1pPr marL="285750" indent="-285750" algn="l" rtl="0" eaLnBrk="0" fontAlgn="base" hangingPunct="0">
        <a:spcBef>
          <a:spcPct val="20000"/>
        </a:spcBef>
        <a:spcAft>
          <a:spcPct val="0"/>
        </a:spcAft>
        <a:buClr>
          <a:srgbClr val="FF8000"/>
        </a:buClr>
        <a:buFont typeface="Wingdings" charset="0"/>
        <a:buChar char="§"/>
        <a:defRPr sz="2400">
          <a:solidFill>
            <a:schemeClr val="tx1"/>
          </a:solidFill>
          <a:latin typeface="Calibri"/>
          <a:ea typeface="+mn-ea"/>
          <a:cs typeface="Calibri"/>
        </a:defRPr>
      </a:lvl1pPr>
      <a:lvl2pPr marL="630238" indent="-230188" algn="l" rtl="0" eaLnBrk="0" fontAlgn="base" hangingPunct="0">
        <a:spcBef>
          <a:spcPct val="20000"/>
        </a:spcBef>
        <a:spcAft>
          <a:spcPct val="0"/>
        </a:spcAft>
        <a:buClr>
          <a:srgbClr val="FF8000"/>
        </a:buClr>
        <a:buFont typeface="Times" charset="0"/>
        <a:buChar char="•"/>
        <a:defRPr sz="2000">
          <a:solidFill>
            <a:schemeClr val="tx1"/>
          </a:solidFill>
          <a:latin typeface="Calibri"/>
          <a:ea typeface="+mn-ea"/>
          <a:cs typeface="Calibri"/>
        </a:defRPr>
      </a:lvl2pPr>
      <a:lvl3pPr marL="9731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3pPr>
      <a:lvl4pPr marL="1316038" indent="-228600" algn="l" rtl="0" eaLnBrk="0" fontAlgn="base" hangingPunct="0">
        <a:spcBef>
          <a:spcPct val="20000"/>
        </a:spcBef>
        <a:spcAft>
          <a:spcPct val="0"/>
        </a:spcAft>
        <a:buClr>
          <a:srgbClr val="FF8000"/>
        </a:buClr>
        <a:buFont typeface="Times" charset="0"/>
        <a:buChar char="•"/>
        <a:defRPr sz="1600">
          <a:solidFill>
            <a:schemeClr val="tx1"/>
          </a:solidFill>
          <a:latin typeface="Calibri"/>
          <a:ea typeface="+mn-ea"/>
          <a:cs typeface="Calibri"/>
        </a:defRPr>
      </a:lvl4pPr>
      <a:lvl5pPr marL="1658938" indent="-228600" algn="l" rtl="0" eaLnBrk="0" fontAlgn="base" hangingPunct="0">
        <a:spcBef>
          <a:spcPct val="20000"/>
        </a:spcBef>
        <a:spcAft>
          <a:spcPct val="0"/>
        </a:spcAft>
        <a:buClr>
          <a:srgbClr val="FF8000"/>
        </a:buClr>
        <a:buChar char="-"/>
        <a:defRPr sz="1600">
          <a:solidFill>
            <a:schemeClr val="tx1"/>
          </a:solidFill>
          <a:latin typeface="Calibri"/>
          <a:ea typeface="+mn-ea"/>
          <a:cs typeface="Calibri"/>
        </a:defRPr>
      </a:lvl5pPr>
      <a:lvl6pPr marL="2116138" indent="-228600" algn="l" rtl="0" eaLnBrk="0" fontAlgn="base" hangingPunct="0">
        <a:spcBef>
          <a:spcPct val="20000"/>
        </a:spcBef>
        <a:spcAft>
          <a:spcPct val="0"/>
        </a:spcAft>
        <a:buClr>
          <a:srgbClr val="FF8000"/>
        </a:buClr>
        <a:buChar char="-"/>
        <a:defRPr sz="1600">
          <a:solidFill>
            <a:schemeClr val="tx1"/>
          </a:solidFill>
          <a:latin typeface="+mn-lt"/>
          <a:ea typeface="+mn-ea"/>
        </a:defRPr>
      </a:lvl6pPr>
      <a:lvl7pPr marL="2573338" indent="-228600" algn="l" rtl="0" eaLnBrk="0" fontAlgn="base" hangingPunct="0">
        <a:spcBef>
          <a:spcPct val="20000"/>
        </a:spcBef>
        <a:spcAft>
          <a:spcPct val="0"/>
        </a:spcAft>
        <a:buClr>
          <a:srgbClr val="FF8000"/>
        </a:buClr>
        <a:buChar char="-"/>
        <a:defRPr sz="1600">
          <a:solidFill>
            <a:schemeClr val="tx1"/>
          </a:solidFill>
          <a:latin typeface="+mn-lt"/>
          <a:ea typeface="+mn-ea"/>
        </a:defRPr>
      </a:lvl7pPr>
      <a:lvl8pPr marL="3030538" indent="-228600" algn="l" rtl="0" eaLnBrk="0" fontAlgn="base" hangingPunct="0">
        <a:spcBef>
          <a:spcPct val="20000"/>
        </a:spcBef>
        <a:spcAft>
          <a:spcPct val="0"/>
        </a:spcAft>
        <a:buClr>
          <a:srgbClr val="FF8000"/>
        </a:buClr>
        <a:buChar char="-"/>
        <a:defRPr sz="1600">
          <a:solidFill>
            <a:schemeClr val="tx1"/>
          </a:solidFill>
          <a:latin typeface="+mn-lt"/>
          <a:ea typeface="+mn-ea"/>
        </a:defRPr>
      </a:lvl8pPr>
      <a:lvl9pPr marL="3487738" indent="-228600" algn="l" rtl="0" eaLnBrk="0" fontAlgn="base" hangingPunct="0">
        <a:spcBef>
          <a:spcPct val="20000"/>
        </a:spcBef>
        <a:spcAft>
          <a:spcPct val="0"/>
        </a:spcAft>
        <a:buClr>
          <a:srgbClr val="FF8000"/>
        </a:buClr>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defRPr>
            </a:lvl1pPr>
          </a:lstStyle>
          <a:p>
            <a:pPr>
              <a:defRPr/>
            </a:pPr>
            <a:fld id="{EB05CE65-7AED-724A-A196-6DD94AD19D8E}" type="datetime1">
              <a:rPr lang="en-US"/>
              <a:pPr>
                <a:defRPr/>
              </a:pPr>
              <a:t>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defRPr>
            </a:lvl1pPr>
          </a:lstStyle>
          <a:p>
            <a:pPr>
              <a:defRPr/>
            </a:pPr>
            <a:fld id="{05293C40-6F95-EA4D-8064-55D067892E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3"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jpe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11.xml.rels><?xml version="1.0" encoding="UTF-8" standalone="yes"?>
<Relationships xmlns="http://schemas.openxmlformats.org/package/2006/relationships"><Relationship Id="rId11" Type="http://schemas.openxmlformats.org/officeDocument/2006/relationships/image" Target="../media/image77.jpeg"/><Relationship Id="rId12" Type="http://schemas.openxmlformats.org/officeDocument/2006/relationships/image" Target="../media/image78.jpeg"/><Relationship Id="rId13"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emf"/></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1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8"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6.xml.rels><?xml version="1.0" encoding="UTF-8" standalone="yes"?>
<Relationships xmlns="http://schemas.openxmlformats.org/package/2006/relationships"><Relationship Id="rId11" Type="http://schemas.openxmlformats.org/officeDocument/2006/relationships/image" Target="../media/image116.jpeg"/><Relationship Id="rId12" Type="http://schemas.openxmlformats.org/officeDocument/2006/relationships/image" Target="../media/image117.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8.pn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png"/><Relationship Id="rId7" Type="http://schemas.openxmlformats.org/officeDocument/2006/relationships/image" Target="../media/image112.jpeg"/><Relationship Id="rId8" Type="http://schemas.openxmlformats.org/officeDocument/2006/relationships/image" Target="../media/image113.jpeg"/><Relationship Id="rId9" Type="http://schemas.openxmlformats.org/officeDocument/2006/relationships/image" Target="../media/image114.jpeg"/><Relationship Id="rId10" Type="http://schemas.openxmlformats.org/officeDocument/2006/relationships/image" Target="../media/image115.png"/></Relationships>
</file>

<file path=ppt/slides/_rels/slide1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image" Target="../media/image1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jpeg"/><Relationship Id="rId6" Type="http://schemas.openxmlformats.org/officeDocument/2006/relationships/image" Target="../media/image148.png"/><Relationship Id="rId7"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1" Type="http://schemas.openxmlformats.org/officeDocument/2006/relationships/image" Target="../media/image158.png"/><Relationship Id="rId12" Type="http://schemas.openxmlformats.org/officeDocument/2006/relationships/image" Target="../media/image159.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png"/><Relationship Id="rId10" Type="http://schemas.openxmlformats.org/officeDocument/2006/relationships/image" Target="../media/image157.tif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61.jpeg"/><Relationship Id="rId5" Type="http://schemas.openxmlformats.org/officeDocument/2006/relationships/image" Target="../media/image162.tiff"/><Relationship Id="rId6" Type="http://schemas.openxmlformats.org/officeDocument/2006/relationships/image" Target="../media/image163.jpeg"/><Relationship Id="rId7" Type="http://schemas.openxmlformats.org/officeDocument/2006/relationships/image" Target="../media/image164.png"/><Relationship Id="rId8"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25.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jpg"/><Relationship Id="rId5" Type="http://schemas.openxmlformats.org/officeDocument/2006/relationships/image" Target="../media/image169.jpg"/><Relationship Id="rId6"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26.xml.rels><?xml version="1.0" encoding="UTF-8" standalone="yes"?>
<Relationships xmlns="http://schemas.openxmlformats.org/package/2006/relationships"><Relationship Id="rId11" Type="http://schemas.openxmlformats.org/officeDocument/2006/relationships/image" Target="../media/image180.png"/><Relationship Id="rId12" Type="http://schemas.openxmlformats.org/officeDocument/2006/relationships/image" Target="../media/image181.png"/><Relationship Id="rId13" Type="http://schemas.openxmlformats.org/officeDocument/2006/relationships/image" Target="../media/image182.png"/><Relationship Id="rId14" Type="http://schemas.openxmlformats.org/officeDocument/2006/relationships/image" Target="../media/image52.png"/><Relationship Id="rId15" Type="http://schemas.openxmlformats.org/officeDocument/2006/relationships/image" Target="../media/image183.png"/><Relationship Id="rId16" Type="http://schemas.openxmlformats.org/officeDocument/2006/relationships/image" Target="../media/image184.png"/><Relationship Id="rId17" Type="http://schemas.openxmlformats.org/officeDocument/2006/relationships/image" Target="../media/image185.png"/><Relationship Id="rId18"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image" Target="../media/image171.png"/><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7" Type="http://schemas.openxmlformats.org/officeDocument/2006/relationships/image" Target="../media/image176.png"/><Relationship Id="rId8" Type="http://schemas.openxmlformats.org/officeDocument/2006/relationships/image" Target="../media/image177.png"/><Relationship Id="rId9" Type="http://schemas.openxmlformats.org/officeDocument/2006/relationships/image" Target="../media/image178.png"/><Relationship Id="rId10" Type="http://schemas.openxmlformats.org/officeDocument/2006/relationships/image" Target="../media/image179.png"/></Relationships>
</file>

<file path=ppt/slides/_rels/slide27.xml.rels><?xml version="1.0" encoding="UTF-8" standalone="yes"?>
<Relationships xmlns="http://schemas.openxmlformats.org/package/2006/relationships"><Relationship Id="rId11" Type="http://schemas.openxmlformats.org/officeDocument/2006/relationships/image" Target="../media/image158.png"/><Relationship Id="rId12" Type="http://schemas.openxmlformats.org/officeDocument/2006/relationships/image" Target="../media/image193.png"/><Relationship Id="rId13" Type="http://schemas.openxmlformats.org/officeDocument/2006/relationships/image" Target="../media/image40.png"/><Relationship Id="rId14" Type="http://schemas.openxmlformats.org/officeDocument/2006/relationships/image" Target="../media/image194.png"/><Relationship Id="rId15" Type="http://schemas.openxmlformats.org/officeDocument/2006/relationships/image" Target="../media/image195.png"/><Relationship Id="rId1" Type="http://schemas.openxmlformats.org/officeDocument/2006/relationships/slideLayout" Target="../slideLayouts/slideLayout2.xml"/><Relationship Id="rId2" Type="http://schemas.openxmlformats.org/officeDocument/2006/relationships/image" Target="../media/image187.jpeg"/><Relationship Id="rId3" Type="http://schemas.openxmlformats.org/officeDocument/2006/relationships/image" Target="../media/image188.jpeg"/><Relationship Id="rId4" Type="http://schemas.openxmlformats.org/officeDocument/2006/relationships/image" Target="../media/image189.jpeg"/><Relationship Id="rId5" Type="http://schemas.openxmlformats.org/officeDocument/2006/relationships/image" Target="../media/image190.jpeg"/><Relationship Id="rId6" Type="http://schemas.openxmlformats.org/officeDocument/2006/relationships/image" Target="../media/image191.jpeg"/><Relationship Id="rId7" Type="http://schemas.openxmlformats.org/officeDocument/2006/relationships/image" Target="../media/image192.jpeg"/><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5.tiff"/><Relationship Id="rId7"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7.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9.jpeg"/><Relationship Id="rId21" Type="http://schemas.openxmlformats.org/officeDocument/2006/relationships/image" Target="../media/image40.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jpeg"/><Relationship Id="rId19"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jpeg"/><Relationship Id="rId9" Type="http://schemas.openxmlformats.org/officeDocument/2006/relationships/image" Target="../media/image48.jpeg"/><Relationship Id="rId10" Type="http://schemas.openxmlformats.org/officeDocument/2006/relationships/image" Target="../media/image23.jpeg"/><Relationship Id="rId11"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9.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31750" y="1493838"/>
            <a:ext cx="4724400" cy="2438400"/>
          </a:xfrm>
        </p:spPr>
        <p:txBody>
          <a:bodyPr/>
          <a:lstStyle/>
          <a:p>
            <a:pPr>
              <a:lnSpc>
                <a:spcPts val="3700"/>
              </a:lnSpc>
            </a:pPr>
            <a:r>
              <a:rPr lang="en-US" sz="3100" i="1" dirty="0">
                <a:latin typeface="Calibri" charset="0"/>
                <a:ea typeface="ＭＳ Ｐゴシック" charset="0"/>
                <a:cs typeface="ＭＳ Ｐゴシック" charset="0"/>
              </a:rPr>
              <a:t>Leading The Way In</a:t>
            </a:r>
            <a:br>
              <a:rPr lang="en-US" sz="3100" i="1" dirty="0">
                <a:latin typeface="Calibri" charset="0"/>
                <a:ea typeface="ＭＳ Ｐゴシック" charset="0"/>
                <a:cs typeface="ＭＳ Ｐゴシック" charset="0"/>
              </a:rPr>
            </a:br>
            <a:r>
              <a:rPr lang="en-US" sz="3100" dirty="0">
                <a:latin typeface="Calibri" charset="0"/>
                <a:ea typeface="ＭＳ Ｐゴシック" charset="0"/>
                <a:cs typeface="ＭＳ Ｐゴシック" charset="0"/>
              </a:rPr>
              <a:t>Fluid Handling Solutions Worldwide</a:t>
            </a:r>
            <a:endParaRPr lang="en-US" sz="3100" dirty="0">
              <a:latin typeface="Arial" charset="0"/>
              <a:ea typeface="ＭＳ Ｐゴシック" charset="0"/>
              <a:cs typeface="ＭＳ Ｐゴシック"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5819" r="5148"/>
          <a:stretch/>
        </p:blipFill>
        <p:spPr>
          <a:xfrm>
            <a:off x="4405404" y="3959888"/>
            <a:ext cx="2020796" cy="1455392"/>
          </a:xfrm>
          <a:prstGeom prst="roundRect">
            <a:avLst>
              <a:gd name="adj" fmla="val 6723"/>
            </a:avLst>
          </a:prstGeom>
          <a:ln w="6350">
            <a:solidFill>
              <a:srgbClr val="1478AD"/>
            </a:solidFill>
          </a:ln>
          <a:effectLst>
            <a:outerShdw blurRad="50800" dist="38100" dir="2700000" algn="tl" rotWithShape="0">
              <a:schemeClr val="bg2">
                <a:alpha val="62000"/>
              </a:schemeClr>
            </a:outerShdw>
          </a:effectLst>
        </p:spPr>
      </p:pic>
      <p:sp>
        <p:nvSpPr>
          <p:cNvPr id="10" name="Rounded Rectangle 9"/>
          <p:cNvSpPr/>
          <p:nvPr/>
        </p:nvSpPr>
        <p:spPr bwMode="auto">
          <a:xfrm>
            <a:off x="6511925" y="3949700"/>
            <a:ext cx="1908175" cy="1503363"/>
          </a:xfrm>
          <a:prstGeom prst="roundRect">
            <a:avLst>
              <a:gd name="adj" fmla="val 9004"/>
            </a:avLst>
          </a:prstGeom>
          <a:gradFill flip="none" rotWithShape="1">
            <a:gsLst>
              <a:gs pos="13000">
                <a:schemeClr val="bg1">
                  <a:lumMod val="75000"/>
                </a:schemeClr>
              </a:gs>
              <a:gs pos="73000">
                <a:srgbClr val="FFFFFF"/>
              </a:gs>
            </a:gsLst>
            <a:lin ang="15600000" scaled="0"/>
            <a:tileRect/>
          </a:gradFill>
          <a:ln w="6350" cap="flat" cmpd="sng" algn="ctr">
            <a:solidFill>
              <a:srgbClr val="1478AD"/>
            </a:solidFill>
            <a:prstDash val="solid"/>
            <a:round/>
            <a:headEnd type="none" w="med" len="med"/>
            <a:tailEnd type="none" w="med" len="med"/>
          </a:ln>
          <a:effectLst>
            <a:outerShdw blurRad="50800" dist="38100" dir="2700000" algn="tl" rotWithShape="0">
              <a:schemeClr val="bg2">
                <a:alpha val="62000"/>
              </a:schemeClr>
            </a:outerShdw>
          </a:effectLst>
        </p:spPr>
        <p:txBody>
          <a:bodyPr/>
          <a:lstStyle/>
          <a:p>
            <a:pPr eaLnBrk="0" hangingPunct="0">
              <a:defRPr/>
            </a:pPr>
            <a:endParaRPr lang="en-US">
              <a:ln w="9525" cmpd="sng">
                <a:solidFill>
                  <a:srgbClr val="1478AD"/>
                </a:solidFill>
              </a:ln>
              <a:latin typeface="Times" pitchFamily="1" charset="0"/>
            </a:endParaRPr>
          </a:p>
        </p:txBody>
      </p:sp>
      <p:pic>
        <p:nvPicPr>
          <p:cNvPr id="17412" name="Picture 25" descr="PV100-f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2550" y="3930650"/>
            <a:ext cx="101441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4725" y="4303713"/>
            <a:ext cx="11779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tank-truck-unloading.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41575" y="3959888"/>
            <a:ext cx="1895630" cy="1524000"/>
          </a:xfrm>
          <a:prstGeom prst="roundRect">
            <a:avLst>
              <a:gd name="adj" fmla="val 8943"/>
            </a:avLst>
          </a:prstGeom>
          <a:gradFill flip="none" rotWithShape="1">
            <a:gsLst>
              <a:gs pos="13000">
                <a:schemeClr val="bg1">
                  <a:lumMod val="75000"/>
                </a:schemeClr>
              </a:gs>
              <a:gs pos="73000">
                <a:srgbClr val="FFFFFF"/>
              </a:gs>
            </a:gsLst>
            <a:lin ang="15600000" scaled="0"/>
            <a:tileRect/>
          </a:gradFill>
          <a:ln w="6350" cap="flat" cmpd="sng" algn="ctr">
            <a:solidFill>
              <a:srgbClr val="1478AD"/>
            </a:solidFill>
            <a:prstDash val="solid"/>
            <a:round/>
            <a:headEnd type="none" w="med" len="med"/>
            <a:tailEnd type="none" w="med" len="med"/>
          </a:ln>
          <a:effectLst>
            <a:outerShdw blurRad="50800" dist="38100" dir="2700000" algn="tl" rotWithShape="0">
              <a:schemeClr val="bg2">
                <a:alpha val="62000"/>
              </a:schemeClr>
            </a:outerShdw>
          </a:effectLst>
        </p:spPr>
      </p:pic>
      <p:grpSp>
        <p:nvGrpSpPr>
          <p:cNvPr id="17415" name="Group 11"/>
          <p:cNvGrpSpPr>
            <a:grpSpLocks/>
          </p:cNvGrpSpPr>
          <p:nvPr/>
        </p:nvGrpSpPr>
        <p:grpSpPr bwMode="auto">
          <a:xfrm>
            <a:off x="-152400" y="5397500"/>
            <a:ext cx="8591550" cy="317500"/>
            <a:chOff x="-326595" y="4236696"/>
            <a:chExt cx="9470595" cy="500404"/>
          </a:xfrm>
        </p:grpSpPr>
        <p:sp>
          <p:nvSpPr>
            <p:cNvPr id="13" name="Rounded Rectangle 12"/>
            <p:cNvSpPr/>
            <p:nvPr/>
          </p:nvSpPr>
          <p:spPr bwMode="auto">
            <a:xfrm>
              <a:off x="5981886" y="4261716"/>
              <a:ext cx="3162114" cy="475384"/>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14" name="Rounded Rectangle 13"/>
            <p:cNvSpPr/>
            <p:nvPr/>
          </p:nvSpPr>
          <p:spPr bwMode="auto">
            <a:xfrm>
              <a:off x="3608987" y="4261716"/>
              <a:ext cx="3190113" cy="475384"/>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16" name="Rounded Rectangle 15"/>
            <p:cNvSpPr/>
            <p:nvPr/>
          </p:nvSpPr>
          <p:spPr bwMode="auto">
            <a:xfrm>
              <a:off x="1236089" y="4261716"/>
              <a:ext cx="3365106" cy="475384"/>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17" name="Rounded Rectangle 16"/>
            <p:cNvSpPr/>
            <p:nvPr/>
          </p:nvSpPr>
          <p:spPr bwMode="auto">
            <a:xfrm>
              <a:off x="-326595" y="4261716"/>
              <a:ext cx="2764882" cy="475384"/>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17421" name="Rectangle 4"/>
            <p:cNvSpPr>
              <a:spLocks noChangeArrowheads="1"/>
            </p:cNvSpPr>
            <p:nvPr/>
          </p:nvSpPr>
          <p:spPr bwMode="auto">
            <a:xfrm>
              <a:off x="64229" y="4236696"/>
              <a:ext cx="2589212" cy="46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latin typeface="Calibri" charset="0"/>
                  <a:cs typeface="Calibri" charset="0"/>
                </a:rPr>
                <a:t>Chemical &amp; Industrial</a:t>
              </a:r>
            </a:p>
          </p:txBody>
        </p:sp>
        <p:sp>
          <p:nvSpPr>
            <p:cNvPr id="17422" name="Rectangle 4"/>
            <p:cNvSpPr>
              <a:spLocks noChangeArrowheads="1"/>
            </p:cNvSpPr>
            <p:nvPr/>
          </p:nvSpPr>
          <p:spPr bwMode="auto">
            <a:xfrm>
              <a:off x="2434013" y="4236696"/>
              <a:ext cx="2239962" cy="46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latin typeface="Calibri" charset="0"/>
                  <a:cs typeface="Calibri" charset="0"/>
                </a:rPr>
                <a:t>Transportation</a:t>
              </a:r>
            </a:p>
          </p:txBody>
        </p:sp>
        <p:sp>
          <p:nvSpPr>
            <p:cNvPr id="17423" name="Rectangle 4"/>
            <p:cNvSpPr>
              <a:spLocks noChangeArrowheads="1"/>
            </p:cNvSpPr>
            <p:nvPr/>
          </p:nvSpPr>
          <p:spPr bwMode="auto">
            <a:xfrm>
              <a:off x="4613570" y="4236696"/>
              <a:ext cx="2239962" cy="46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latin typeface="Calibri" charset="0"/>
                  <a:cs typeface="Calibri" charset="0"/>
                </a:rPr>
                <a:t>Retail Fueling</a:t>
              </a:r>
            </a:p>
          </p:txBody>
        </p:sp>
        <p:sp>
          <p:nvSpPr>
            <p:cNvPr id="17424" name="Rectangle 4"/>
            <p:cNvSpPr>
              <a:spLocks noChangeArrowheads="1"/>
            </p:cNvSpPr>
            <p:nvPr/>
          </p:nvSpPr>
          <p:spPr bwMode="auto">
            <a:xfrm>
              <a:off x="6890621" y="4236696"/>
              <a:ext cx="2239962" cy="46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latin typeface="Calibri" charset="0"/>
                  <a:cs typeface="Calibri" charset="0"/>
                </a:rPr>
                <a:t>Electronic Systems</a:t>
              </a:r>
            </a:p>
          </p:txBody>
        </p:sp>
      </p:grpSp>
      <p:pic>
        <p:nvPicPr>
          <p:cNvPr id="25" name="Picture 24" descr="railcar-image.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4500" y="3965575"/>
            <a:ext cx="1921932" cy="1441449"/>
          </a:xfrm>
          <a:prstGeom prst="roundRect">
            <a:avLst>
              <a:gd name="adj" fmla="val 5186"/>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SYSTEMS</a:t>
            </a:r>
          </a:p>
        </p:txBody>
      </p:sp>
      <p:sp>
        <p:nvSpPr>
          <p:cNvPr id="4" name="Rounded Rectangle 10"/>
          <p:cNvSpPr>
            <a:spLocks noChangeArrowheads="1"/>
          </p:cNvSpPr>
          <p:nvPr/>
        </p:nvSpPr>
        <p:spPr bwMode="auto">
          <a:xfrm>
            <a:off x="7754587" y="4768327"/>
            <a:ext cx="1021112" cy="1008062"/>
          </a:xfrm>
          <a:prstGeom prst="roundRect">
            <a:avLst>
              <a:gd name="adj" fmla="val 14060"/>
            </a:avLst>
          </a:prstGeom>
          <a:gradFill flip="none" rotWithShape="1">
            <a:gsLst>
              <a:gs pos="0">
                <a:schemeClr val="bg1">
                  <a:alpha val="76000"/>
                </a:schemeClr>
              </a:gs>
              <a:gs pos="100000">
                <a:srgbClr val="67C1EF">
                  <a:alpha val="76000"/>
                </a:srgbClr>
              </a:gs>
            </a:gsLst>
            <a:lin ang="5400000" scaled="0"/>
            <a:tileRect/>
          </a:gradFill>
          <a:ln w="6350">
            <a:solidFill>
              <a:srgbClr val="1478AD"/>
            </a:solidFill>
            <a:round/>
            <a:headEnd/>
            <a:tailEnd/>
          </a:ln>
        </p:spPr>
        <p:txBody>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162" t="17689" r="3994" b="3067"/>
          <a:stretch/>
        </p:blipFill>
        <p:spPr>
          <a:xfrm>
            <a:off x="355599" y="1089383"/>
            <a:ext cx="8473441" cy="5333436"/>
          </a:xfrm>
          <a:prstGeom prst="roundRect">
            <a:avLst>
              <a:gd name="adj" fmla="val 2825"/>
            </a:avLst>
          </a:prstGeom>
        </p:spPr>
      </p:pic>
      <p:pic>
        <p:nvPicPr>
          <p:cNvPr id="6" name="Picture 5" descr="Fleet Fueling.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9400" y="2017189"/>
            <a:ext cx="2870200" cy="3043643"/>
          </a:xfrm>
          <a:prstGeom prst="roundRect">
            <a:avLst>
              <a:gd name="adj" fmla="val 3983"/>
            </a:avLst>
          </a:prstGeom>
          <a:ln w="25400">
            <a:solidFill>
              <a:schemeClr val="bg1"/>
            </a:solidFill>
          </a:ln>
        </p:spPr>
      </p:pic>
      <p:sp>
        <p:nvSpPr>
          <p:cNvPr id="7" name="Rounded Rectangle 12"/>
          <p:cNvSpPr>
            <a:spLocks noChangeArrowheads="1"/>
          </p:cNvSpPr>
          <p:nvPr/>
        </p:nvSpPr>
        <p:spPr bwMode="auto">
          <a:xfrm>
            <a:off x="7720013" y="1404414"/>
            <a:ext cx="1047750" cy="1038225"/>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grpSp>
        <p:nvGrpSpPr>
          <p:cNvPr id="8" name="Group 17"/>
          <p:cNvGrpSpPr>
            <a:grpSpLocks/>
          </p:cNvGrpSpPr>
          <p:nvPr/>
        </p:nvGrpSpPr>
        <p:grpSpPr bwMode="auto">
          <a:xfrm>
            <a:off x="7777163" y="3636439"/>
            <a:ext cx="1017587" cy="1044575"/>
            <a:chOff x="4914900" y="2768600"/>
            <a:chExt cx="1460500" cy="1473200"/>
          </a:xfrm>
        </p:grpSpPr>
        <p:sp>
          <p:nvSpPr>
            <p:cNvPr id="9" name="Rounded Rectangle 11"/>
            <p:cNvSpPr>
              <a:spLocks noChangeArrowheads="1"/>
            </p:cNvSpPr>
            <p:nvPr/>
          </p:nvSpPr>
          <p:spPr bwMode="auto">
            <a:xfrm>
              <a:off x="4914900" y="2768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10" name="Picture 23" descr="iTouch Console_FACE_RIGH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7600" y="2889250"/>
              <a:ext cx="14351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ounded Rectangle 10"/>
          <p:cNvSpPr>
            <a:spLocks noChangeArrowheads="1"/>
          </p:cNvSpPr>
          <p:nvPr/>
        </p:nvSpPr>
        <p:spPr bwMode="auto">
          <a:xfrm>
            <a:off x="7754587" y="4768327"/>
            <a:ext cx="1021112" cy="1008062"/>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grpSp>
        <p:nvGrpSpPr>
          <p:cNvPr id="12" name="Group 15"/>
          <p:cNvGrpSpPr>
            <a:grpSpLocks/>
          </p:cNvGrpSpPr>
          <p:nvPr/>
        </p:nvGrpSpPr>
        <p:grpSpPr bwMode="auto">
          <a:xfrm>
            <a:off x="7721600" y="2510902"/>
            <a:ext cx="1062038" cy="1036637"/>
            <a:chOff x="800659" y="2737786"/>
            <a:chExt cx="1523441" cy="1504014"/>
          </a:xfrm>
        </p:grpSpPr>
        <p:sp>
          <p:nvSpPr>
            <p:cNvPr id="13" name="Rounded Rectangle 9"/>
            <p:cNvSpPr>
              <a:spLocks noChangeArrowheads="1"/>
            </p:cNvSpPr>
            <p:nvPr/>
          </p:nvSpPr>
          <p:spPr bwMode="auto">
            <a:xfrm>
              <a:off x="863600" y="2768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14" name="Picture 24" descr="fit50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659" y="2737786"/>
              <a:ext cx="7588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COP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2965" y="3117850"/>
              <a:ext cx="70643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0"/>
          <p:cNvSpPr txBox="1">
            <a:spLocks noChangeArrowheads="1"/>
          </p:cNvSpPr>
          <p:nvPr/>
        </p:nvSpPr>
        <p:spPr bwMode="auto">
          <a:xfrm>
            <a:off x="4876800" y="1083739"/>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endParaRPr lang="en-US"/>
          </a:p>
        </p:txBody>
      </p:sp>
      <p:sp>
        <p:nvSpPr>
          <p:cNvPr id="17" name="Rectangle 11"/>
          <p:cNvSpPr>
            <a:spLocks noChangeArrowheads="1"/>
          </p:cNvSpPr>
          <p:nvPr/>
        </p:nvSpPr>
        <p:spPr bwMode="auto">
          <a:xfrm>
            <a:off x="4130675" y="2575989"/>
            <a:ext cx="42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dirty="0">
                <a:latin typeface="Calibri" charset="0"/>
                <a:cs typeface="Calibri" charset="0"/>
              </a:rPr>
              <a:t> </a:t>
            </a:r>
          </a:p>
        </p:txBody>
      </p:sp>
      <p:sp>
        <p:nvSpPr>
          <p:cNvPr id="18" name="Rectangle 17"/>
          <p:cNvSpPr/>
          <p:nvPr/>
        </p:nvSpPr>
        <p:spPr>
          <a:xfrm>
            <a:off x="7142163" y="4179364"/>
            <a:ext cx="428625" cy="461963"/>
          </a:xfrm>
          <a:prstGeom prst="rect">
            <a:avLst/>
          </a:prstGeom>
        </p:spPr>
        <p:txBody>
          <a:bodyPr wrap="none">
            <a:spAutoFit/>
          </a:bodyPr>
          <a:lstStyle/>
          <a:p>
            <a:pPr marL="171450" indent="-171450">
              <a:buClr>
                <a:schemeClr val="accent1">
                  <a:lumMod val="50000"/>
                </a:schemeClr>
              </a:buClr>
              <a:buSzPct val="80000"/>
              <a:buFont typeface="Wingdings" charset="2"/>
              <a:buChar char="u"/>
              <a:defRPr/>
            </a:pPr>
            <a:r>
              <a:rPr lang="en-US" b="0" dirty="0">
                <a:latin typeface="Calibri"/>
                <a:cs typeface="Calibri"/>
              </a:rPr>
              <a:t> </a:t>
            </a:r>
          </a:p>
        </p:txBody>
      </p:sp>
      <p:sp>
        <p:nvSpPr>
          <p:cNvPr id="19" name="Rectangle 57"/>
          <p:cNvSpPr>
            <a:spLocks noChangeArrowheads="1"/>
          </p:cNvSpPr>
          <p:nvPr/>
        </p:nvSpPr>
        <p:spPr bwMode="auto">
          <a:xfrm>
            <a:off x="3602038" y="4792139"/>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sp>
        <p:nvSpPr>
          <p:cNvPr id="20" name="Rectangle 58"/>
          <p:cNvSpPr>
            <a:spLocks noChangeArrowheads="1"/>
          </p:cNvSpPr>
          <p:nvPr/>
        </p:nvSpPr>
        <p:spPr bwMode="auto">
          <a:xfrm>
            <a:off x="1241425" y="4996927"/>
            <a:ext cx="428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21" name="Rectangle 59"/>
          <p:cNvSpPr>
            <a:spLocks noChangeArrowheads="1"/>
          </p:cNvSpPr>
          <p:nvPr/>
        </p:nvSpPr>
        <p:spPr bwMode="auto">
          <a:xfrm>
            <a:off x="3738563" y="4207939"/>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22" name="Rectangle 60"/>
          <p:cNvSpPr>
            <a:spLocks noChangeArrowheads="1"/>
          </p:cNvSpPr>
          <p:nvPr/>
        </p:nvSpPr>
        <p:spPr bwMode="auto">
          <a:xfrm>
            <a:off x="3600450" y="4576239"/>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23" name="Rectangle 61"/>
          <p:cNvSpPr>
            <a:spLocks noChangeArrowheads="1"/>
          </p:cNvSpPr>
          <p:nvPr/>
        </p:nvSpPr>
        <p:spPr bwMode="auto">
          <a:xfrm>
            <a:off x="1984375" y="3820589"/>
            <a:ext cx="42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dirty="0">
                <a:latin typeface="Calibri" charset="0"/>
                <a:cs typeface="Calibri" charset="0"/>
              </a:rPr>
              <a:t> </a:t>
            </a:r>
          </a:p>
        </p:txBody>
      </p:sp>
      <p:sp>
        <p:nvSpPr>
          <p:cNvPr id="24" name="Rectangle 62"/>
          <p:cNvSpPr>
            <a:spLocks noChangeArrowheads="1"/>
          </p:cNvSpPr>
          <p:nvPr/>
        </p:nvSpPr>
        <p:spPr bwMode="auto">
          <a:xfrm>
            <a:off x="2284413" y="5157264"/>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latin typeface="Calibri" charset="0"/>
                <a:cs typeface="Calibri" charset="0"/>
              </a:rPr>
              <a:t> </a:t>
            </a:r>
          </a:p>
        </p:txBody>
      </p:sp>
      <p:sp>
        <p:nvSpPr>
          <p:cNvPr id="25" name="Rectangle 63"/>
          <p:cNvSpPr>
            <a:spLocks noChangeArrowheads="1"/>
          </p:cNvSpPr>
          <p:nvPr/>
        </p:nvSpPr>
        <p:spPr bwMode="auto">
          <a:xfrm>
            <a:off x="6954838" y="3241152"/>
            <a:ext cx="427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D167"/>
              </a:buClr>
              <a:buSzPct val="80000"/>
              <a:buFont typeface="Wingdings" charset="0"/>
              <a:buChar char="u"/>
            </a:pPr>
            <a:r>
              <a:rPr lang="en-US" b="0" dirty="0">
                <a:latin typeface="Calibri" charset="0"/>
                <a:cs typeface="Calibri" charset="0"/>
              </a:rPr>
              <a:t> </a:t>
            </a:r>
          </a:p>
        </p:txBody>
      </p:sp>
      <p:sp>
        <p:nvSpPr>
          <p:cNvPr id="26" name="TextBox 25"/>
          <p:cNvSpPr txBox="1"/>
          <p:nvPr/>
        </p:nvSpPr>
        <p:spPr>
          <a:xfrm>
            <a:off x="762001" y="5758342"/>
            <a:ext cx="6959599" cy="1009917"/>
          </a:xfrm>
          <a:prstGeom prst="roundRect">
            <a:avLst>
              <a:gd name="adj" fmla="val 5760"/>
            </a:avLst>
          </a:prstGeom>
          <a:solidFill>
            <a:schemeClr val="bg1">
              <a:lumMod val="95000"/>
              <a:alpha val="89000"/>
            </a:schemeClr>
          </a:solidFill>
          <a:ln>
            <a:solidFill>
              <a:schemeClr val="accent1">
                <a:lumMod val="50000"/>
              </a:schemeClr>
            </a:solidFill>
          </a:ln>
        </p:spPr>
        <p:txBody>
          <a:bodyPr tIns="91440" bIns="0" numCol="2"/>
          <a:lstStyle/>
          <a:p>
            <a:pPr>
              <a:defRPr/>
            </a:pPr>
            <a:r>
              <a:rPr lang="en-US" sz="1000" dirty="0">
                <a:latin typeface="Calibri"/>
                <a:cs typeface="Calibri"/>
              </a:rPr>
              <a:t> </a:t>
            </a:r>
            <a:endParaRPr lang="en-US" sz="1000" b="0" dirty="0">
              <a:latin typeface="Calibri"/>
              <a:cs typeface="Calibri"/>
            </a:endParaRPr>
          </a:p>
        </p:txBody>
      </p:sp>
      <p:pic>
        <p:nvPicPr>
          <p:cNvPr id="27" name="Picture 25" descr="PV100-fc.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12150" y="2896664"/>
            <a:ext cx="4381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1"/>
          <p:cNvSpPr>
            <a:spLocks noChangeArrowheads="1"/>
          </p:cNvSpPr>
          <p:nvPr/>
        </p:nvSpPr>
        <p:spPr bwMode="auto">
          <a:xfrm>
            <a:off x="336550" y="2372789"/>
            <a:ext cx="42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pic>
        <p:nvPicPr>
          <p:cNvPr id="29"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56525" y="1561577"/>
            <a:ext cx="9525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31827" t="19121" r="30180" b="24469"/>
          <a:stretch/>
        </p:blipFill>
        <p:spPr bwMode="auto">
          <a:xfrm>
            <a:off x="7676988" y="4754039"/>
            <a:ext cx="1171780" cy="10794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800100" y="5744639"/>
            <a:ext cx="2412999" cy="1015663"/>
          </a:xfrm>
          <a:prstGeom prst="rect">
            <a:avLst/>
          </a:prstGeom>
          <a:noFill/>
        </p:spPr>
        <p:txBody>
          <a:bodyPr wrap="square" rtlCol="0">
            <a:spAutoFit/>
          </a:bodyPr>
          <a:lstStyle/>
          <a:p>
            <a:pPr>
              <a:defRPr/>
            </a:pPr>
            <a:r>
              <a:rPr lang="en-US" sz="1000" dirty="0" smtClean="0">
                <a:latin typeface="Calibri"/>
                <a:cs typeface="Calibri"/>
              </a:rPr>
              <a:t>Retail </a:t>
            </a:r>
            <a:r>
              <a:rPr lang="en-US" sz="1000" dirty="0">
                <a:latin typeface="Calibri"/>
                <a:cs typeface="Calibri"/>
              </a:rPr>
              <a:t>Fueling:</a:t>
            </a:r>
            <a:endParaRPr lang="en-US" sz="1000" b="0" dirty="0">
              <a:latin typeface="Calibri"/>
              <a:cs typeface="Calibri"/>
            </a:endParaRPr>
          </a:p>
          <a:p>
            <a:pPr marL="171450" indent="-171450">
              <a:buClr>
                <a:srgbClr val="FF0000"/>
              </a:buClr>
              <a:buSzPct val="80000"/>
              <a:buFont typeface="Wingdings" charset="2"/>
              <a:buChar char="u"/>
              <a:defRPr/>
            </a:pPr>
            <a:r>
              <a:rPr lang="en-US" sz="1000" b="0" dirty="0">
                <a:latin typeface="Calibri"/>
                <a:cs typeface="Calibri"/>
              </a:rPr>
              <a:t>Tank </a:t>
            </a:r>
            <a:r>
              <a:rPr lang="en-US" sz="1000" b="0" dirty="0" smtClean="0">
                <a:latin typeface="Calibri"/>
                <a:cs typeface="Calibri"/>
              </a:rPr>
              <a:t>Gauges</a:t>
            </a:r>
          </a:p>
          <a:p>
            <a:pPr marL="171450" indent="-171450">
              <a:buClr>
                <a:srgbClr val="FF6600"/>
              </a:buClr>
              <a:buSzPct val="80000"/>
              <a:buFont typeface="Wingdings" charset="2"/>
              <a:buChar char="u"/>
              <a:defRPr/>
            </a:pPr>
            <a:r>
              <a:rPr lang="en-US" sz="1000" b="0" dirty="0" smtClean="0">
                <a:latin typeface="Calibri"/>
                <a:cs typeface="Calibri"/>
              </a:rPr>
              <a:t>IntelliSense</a:t>
            </a:r>
            <a:r>
              <a:rPr lang="en-US" sz="1000" b="0" dirty="0">
                <a:latin typeface="Calibri"/>
                <a:cs typeface="Calibri"/>
              </a:rPr>
              <a:t>™ Sensors</a:t>
            </a:r>
          </a:p>
          <a:p>
            <a:pPr marL="171450" indent="-171450">
              <a:buClr>
                <a:srgbClr val="9D2FFF"/>
              </a:buClr>
              <a:buSzPct val="80000"/>
              <a:buFont typeface="Wingdings" charset="2"/>
              <a:buChar char="u"/>
              <a:defRPr/>
            </a:pPr>
            <a:r>
              <a:rPr lang="en-US" sz="1000" b="0" dirty="0">
                <a:latin typeface="Calibri"/>
                <a:cs typeface="Calibri"/>
              </a:rPr>
              <a:t>Model 924B </a:t>
            </a:r>
            <a:r>
              <a:rPr lang="en-US" sz="1000" b="0" dirty="0" err="1">
                <a:latin typeface="Calibri"/>
                <a:cs typeface="Calibri"/>
              </a:rPr>
              <a:t>Magnetostrictive</a:t>
            </a:r>
            <a:r>
              <a:rPr lang="en-US" sz="1000" b="0" dirty="0">
                <a:latin typeface="Calibri"/>
                <a:cs typeface="Calibri"/>
              </a:rPr>
              <a:t> Probes</a:t>
            </a:r>
          </a:p>
          <a:p>
            <a:pPr marL="171450" indent="-171450">
              <a:buClr>
                <a:srgbClr val="45D60A"/>
              </a:buClr>
              <a:buSzPct val="80000"/>
              <a:buFont typeface="Wingdings" charset="2"/>
              <a:buChar char="u"/>
              <a:defRPr/>
            </a:pPr>
            <a:r>
              <a:rPr lang="en-US" sz="1000" b="0" dirty="0">
                <a:latin typeface="Calibri"/>
                <a:cs typeface="Calibri"/>
              </a:rPr>
              <a:t>Model 327 Volumetric Line Leak Detector (VLLD</a:t>
            </a:r>
            <a:r>
              <a:rPr lang="en-US" sz="1000" b="0" dirty="0" smtClean="0">
                <a:latin typeface="Calibri"/>
                <a:cs typeface="Calibri"/>
              </a:rPr>
              <a:t>)</a:t>
            </a:r>
            <a:endParaRPr lang="en-US" sz="1000" b="0" dirty="0">
              <a:latin typeface="Calibri"/>
              <a:cs typeface="Calibri"/>
            </a:endParaRPr>
          </a:p>
        </p:txBody>
      </p:sp>
      <p:sp>
        <p:nvSpPr>
          <p:cNvPr id="32" name="TextBox 31"/>
          <p:cNvSpPr txBox="1"/>
          <p:nvPr/>
        </p:nvSpPr>
        <p:spPr>
          <a:xfrm>
            <a:off x="3103279" y="5731939"/>
            <a:ext cx="2548221" cy="1015663"/>
          </a:xfrm>
          <a:prstGeom prst="rect">
            <a:avLst/>
          </a:prstGeom>
          <a:noFill/>
        </p:spPr>
        <p:txBody>
          <a:bodyPr wrap="square" rtlCol="0">
            <a:spAutoFit/>
          </a:bodyPr>
          <a:lstStyle/>
          <a:p>
            <a:pPr>
              <a:defRPr/>
            </a:pPr>
            <a:r>
              <a:rPr lang="en-US" sz="1000" dirty="0">
                <a:latin typeface="Calibri"/>
                <a:cs typeface="Calibri"/>
              </a:rPr>
              <a:t>Fleet Fueling:</a:t>
            </a:r>
            <a:endParaRPr lang="en-US" sz="1000" b="0" dirty="0">
              <a:latin typeface="Calibri"/>
              <a:cs typeface="Calibri"/>
            </a:endParaRPr>
          </a:p>
          <a:p>
            <a:pPr marL="171450" indent="-171450">
              <a:buClr>
                <a:schemeClr val="accent1">
                  <a:lumMod val="50000"/>
                </a:schemeClr>
              </a:buClr>
              <a:buSzPct val="80000"/>
              <a:buFont typeface="Wingdings" charset="2"/>
              <a:buChar char="u"/>
              <a:defRPr/>
            </a:pPr>
            <a:r>
              <a:rPr lang="en-US" sz="1000" b="0" dirty="0" smtClean="0">
                <a:latin typeface="Calibri"/>
                <a:cs typeface="Calibri"/>
              </a:rPr>
              <a:t>Fuel Controls (FIT500, C/OPT, K800™ Hybrid, PV100™, </a:t>
            </a:r>
            <a:r>
              <a:rPr lang="en-US" sz="1000" b="0" dirty="0" err="1" smtClean="0">
                <a:latin typeface="Calibri"/>
                <a:cs typeface="Calibri"/>
              </a:rPr>
              <a:t>PetroLink</a:t>
            </a:r>
            <a:r>
              <a:rPr lang="en-US" sz="1000" b="0" dirty="0" smtClean="0">
                <a:latin typeface="Calibri"/>
                <a:cs typeface="Calibri"/>
              </a:rPr>
              <a:t>™, </a:t>
            </a:r>
          </a:p>
          <a:p>
            <a:pPr marL="171450" indent="-171450">
              <a:buClr>
                <a:schemeClr val="accent1">
                  <a:lumMod val="50000"/>
                </a:schemeClr>
              </a:buClr>
              <a:buSzPct val="80000"/>
              <a:buFont typeface="Wingdings" charset="2"/>
              <a:buChar char="u"/>
              <a:defRPr/>
            </a:pPr>
            <a:r>
              <a:rPr lang="en-US" sz="1000" b="0" dirty="0" smtClean="0">
                <a:latin typeface="Calibri"/>
                <a:cs typeface="Calibri"/>
              </a:rPr>
              <a:t>Dispenser Terminal Control (DTC)</a:t>
            </a:r>
          </a:p>
          <a:p>
            <a:pPr marL="171450" indent="-171450">
              <a:buClr>
                <a:srgbClr val="FFDC3F"/>
              </a:buClr>
              <a:buSzPct val="80000"/>
              <a:buFont typeface="Wingdings" charset="2"/>
              <a:buChar char="u"/>
              <a:defRPr/>
            </a:pPr>
            <a:r>
              <a:rPr lang="en-US" sz="1000" b="0" dirty="0" smtClean="0">
                <a:latin typeface="Calibri"/>
                <a:cs typeface="Calibri"/>
              </a:rPr>
              <a:t>Phoenix</a:t>
            </a:r>
            <a:r>
              <a:rPr lang="en-US" sz="1000" b="0" dirty="0">
                <a:latin typeface="Calibri"/>
                <a:cs typeface="Calibri"/>
              </a:rPr>
              <a:t>™ SQL and Phoenix Fuel Management </a:t>
            </a:r>
            <a:r>
              <a:rPr lang="en-US" sz="1000" b="0" dirty="0" smtClean="0">
                <a:latin typeface="Calibri"/>
                <a:cs typeface="Calibri"/>
              </a:rPr>
              <a:t>Software</a:t>
            </a:r>
            <a:endParaRPr lang="en-US" sz="1000" b="0" dirty="0">
              <a:latin typeface="Calibri"/>
              <a:cs typeface="Calibri"/>
            </a:endParaRPr>
          </a:p>
        </p:txBody>
      </p:sp>
      <p:sp>
        <p:nvSpPr>
          <p:cNvPr id="33" name="TextBox 32"/>
          <p:cNvSpPr txBox="1"/>
          <p:nvPr/>
        </p:nvSpPr>
        <p:spPr>
          <a:xfrm>
            <a:off x="5410200" y="5731939"/>
            <a:ext cx="2339102" cy="1015663"/>
          </a:xfrm>
          <a:prstGeom prst="rect">
            <a:avLst/>
          </a:prstGeom>
          <a:noFill/>
        </p:spPr>
        <p:txBody>
          <a:bodyPr wrap="none" rtlCol="0">
            <a:spAutoFit/>
          </a:bodyPr>
          <a:lstStyle/>
          <a:p>
            <a:pPr>
              <a:defRPr/>
            </a:pPr>
            <a:r>
              <a:rPr lang="en-US" sz="1000" dirty="0" smtClean="0">
                <a:latin typeface="Calibri"/>
                <a:cs typeface="Calibri"/>
              </a:rPr>
              <a:t>Automatic Vehicle Wash Systems:</a:t>
            </a:r>
            <a:endParaRPr lang="en-US" sz="1000" b="0" dirty="0">
              <a:latin typeface="Calibri"/>
              <a:cs typeface="Calibri"/>
            </a:endParaRPr>
          </a:p>
          <a:p>
            <a:pPr marL="171450" indent="-171450">
              <a:buClr>
                <a:srgbClr val="3626DE"/>
              </a:buClr>
              <a:buSzPct val="80000"/>
              <a:buFont typeface="Wingdings" charset="2"/>
              <a:buChar char="u"/>
              <a:defRPr/>
            </a:pPr>
            <a:r>
              <a:rPr lang="en-US" sz="1000" b="0" dirty="0" err="1" smtClean="0">
                <a:latin typeface="Calibri"/>
                <a:cs typeface="Calibri"/>
              </a:rPr>
              <a:t>LaserWash</a:t>
            </a:r>
            <a:r>
              <a:rPr lang="en-US" sz="1000" b="0" dirty="0" smtClean="0">
                <a:latin typeface="Calibri"/>
                <a:cs typeface="Calibri"/>
              </a:rPr>
              <a:t>® 360 (Touch Free Washes) </a:t>
            </a:r>
          </a:p>
          <a:p>
            <a:pPr marL="171450" indent="-171450">
              <a:buClr>
                <a:srgbClr val="3626DE"/>
              </a:buClr>
              <a:buSzPct val="80000"/>
              <a:buFont typeface="Wingdings" charset="2"/>
              <a:buChar char="u"/>
              <a:defRPr/>
            </a:pPr>
            <a:r>
              <a:rPr lang="en-US" sz="1000" b="0" dirty="0" err="1" smtClean="0">
                <a:latin typeface="Calibri"/>
                <a:cs typeface="Calibri"/>
              </a:rPr>
              <a:t>LaserWash</a:t>
            </a:r>
            <a:r>
              <a:rPr lang="en-US" sz="1000" b="0" dirty="0" smtClean="0">
                <a:latin typeface="Calibri"/>
                <a:cs typeface="Calibri"/>
              </a:rPr>
              <a:t>® </a:t>
            </a:r>
            <a:r>
              <a:rPr lang="en-US" sz="1000" b="0" dirty="0" err="1" smtClean="0">
                <a:latin typeface="Calibri"/>
                <a:cs typeface="Calibri"/>
              </a:rPr>
              <a:t>AutoXpress</a:t>
            </a:r>
            <a:endParaRPr lang="en-US" sz="1000" b="0" dirty="0" smtClean="0">
              <a:latin typeface="Calibri"/>
              <a:cs typeface="Calibri"/>
            </a:endParaRPr>
          </a:p>
          <a:p>
            <a:pPr marL="171450" indent="-171450">
              <a:buClr>
                <a:srgbClr val="3626DE"/>
              </a:buClr>
              <a:buSzPct val="80000"/>
              <a:buFont typeface="Wingdings" charset="2"/>
              <a:buChar char="u"/>
              <a:defRPr/>
            </a:pPr>
            <a:r>
              <a:rPr lang="en-US" sz="1000" b="0" dirty="0" err="1" smtClean="0">
                <a:latin typeface="Calibri"/>
                <a:cs typeface="Calibri"/>
              </a:rPr>
              <a:t>LaserWash</a:t>
            </a:r>
            <a:r>
              <a:rPr lang="en-US" sz="1000" b="0" dirty="0" smtClean="0">
                <a:latin typeface="Calibri"/>
                <a:cs typeface="Calibri"/>
              </a:rPr>
              <a:t>® Touch Free GS Series</a:t>
            </a:r>
          </a:p>
          <a:p>
            <a:pPr marL="171450" indent="-171450">
              <a:buClr>
                <a:srgbClr val="3626DE"/>
              </a:buClr>
              <a:buSzPct val="80000"/>
              <a:buFont typeface="Wingdings" charset="2"/>
              <a:buChar char="u"/>
              <a:defRPr/>
            </a:pPr>
            <a:r>
              <a:rPr lang="en-US" sz="1000" b="0" dirty="0" err="1" smtClean="0">
                <a:latin typeface="Calibri"/>
                <a:cs typeface="Calibri"/>
              </a:rPr>
              <a:t>ProTouch</a:t>
            </a:r>
            <a:r>
              <a:rPr lang="en-US" sz="1000" b="0" dirty="0" smtClean="0">
                <a:latin typeface="Calibri"/>
                <a:cs typeface="Calibri"/>
              </a:rPr>
              <a:t>® Tandem Light Touch Wash</a:t>
            </a:r>
          </a:p>
          <a:p>
            <a:pPr marL="171450" indent="-171450">
              <a:buClr>
                <a:srgbClr val="3626DE"/>
              </a:buClr>
              <a:buSzPct val="80000"/>
              <a:buFont typeface="Wingdings" charset="2"/>
              <a:buChar char="u"/>
              <a:defRPr/>
            </a:pPr>
            <a:r>
              <a:rPr lang="en-US" sz="1000" b="0" dirty="0" err="1" smtClean="0">
                <a:latin typeface="Calibri"/>
                <a:cs typeface="Calibri"/>
              </a:rPr>
              <a:t>ProTouch</a:t>
            </a:r>
            <a:r>
              <a:rPr lang="en-US" sz="1000" b="0" dirty="0" smtClean="0">
                <a:latin typeface="Calibri"/>
                <a:cs typeface="Calibri"/>
              </a:rPr>
              <a:t>® Icon Light Touch Wash</a:t>
            </a:r>
            <a:endParaRPr lang="en-US" sz="1000" dirty="0"/>
          </a:p>
        </p:txBody>
      </p:sp>
      <p:sp>
        <p:nvSpPr>
          <p:cNvPr id="34" name="Rectangle 11"/>
          <p:cNvSpPr>
            <a:spLocks noChangeArrowheads="1"/>
          </p:cNvSpPr>
          <p:nvPr/>
        </p:nvSpPr>
        <p:spPr bwMode="auto">
          <a:xfrm>
            <a:off x="2644775" y="1915589"/>
            <a:ext cx="42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3626DE"/>
              </a:buClr>
              <a:buSzPct val="80000"/>
              <a:buFont typeface="Wingdings" charset="0"/>
              <a:buChar char="u"/>
            </a:pPr>
            <a:r>
              <a:rPr lang="en-US" b="0" dirty="0">
                <a:latin typeface="Calibri" charset="0"/>
                <a:cs typeface="Calibri" charset="0"/>
              </a:rPr>
              <a:t> </a:t>
            </a:r>
          </a:p>
        </p:txBody>
      </p:sp>
    </p:spTree>
    <p:extLst>
      <p:ext uri="{BB962C8B-B14F-4D97-AF65-F5344CB8AC3E}">
        <p14:creationId xmlns:p14="http://schemas.microsoft.com/office/powerpoint/2010/main" val="114223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RETAIL FUELING</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r="-3030"/>
          <a:stretch/>
        </p:blipFill>
        <p:spPr>
          <a:xfrm>
            <a:off x="165100" y="1068914"/>
            <a:ext cx="8204200" cy="5346700"/>
          </a:xfrm>
          <a:prstGeom prst="roundRect">
            <a:avLst>
              <a:gd name="adj" fmla="val 2074"/>
            </a:avLst>
          </a:prstGeom>
          <a:effectLst>
            <a:outerShdw blurRad="136525" dist="114300" dir="2700000" algn="tl" rotWithShape="0">
              <a:srgbClr val="000000">
                <a:alpha val="42000"/>
              </a:srgbClr>
            </a:outerShdw>
          </a:effectLst>
        </p:spPr>
      </p:pic>
      <p:grpSp>
        <p:nvGrpSpPr>
          <p:cNvPr id="6" name="Group 38"/>
          <p:cNvGrpSpPr>
            <a:grpSpLocks/>
          </p:cNvGrpSpPr>
          <p:nvPr/>
        </p:nvGrpSpPr>
        <p:grpSpPr bwMode="auto">
          <a:xfrm>
            <a:off x="7639050" y="1294339"/>
            <a:ext cx="1257300" cy="1150938"/>
            <a:chOff x="431055" y="2224087"/>
            <a:chExt cx="1763295" cy="1649413"/>
          </a:xfrm>
        </p:grpSpPr>
        <p:sp>
          <p:nvSpPr>
            <p:cNvPr id="7" name="Rounded Rectangle 18"/>
            <p:cNvSpPr>
              <a:spLocks noChangeArrowheads="1"/>
            </p:cNvSpPr>
            <p:nvPr/>
          </p:nvSpPr>
          <p:spPr bwMode="auto">
            <a:xfrm>
              <a:off x="482600" y="24003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latin typeface="Calibri" charset="0"/>
              </a:endParaRPr>
            </a:p>
          </p:txBody>
        </p:sp>
        <p:pic>
          <p:nvPicPr>
            <p:cNvPr id="8" name="Picture 10" descr="11A blue nozz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5396">
              <a:off x="484050" y="2940970"/>
              <a:ext cx="1710300" cy="83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11B-nozzl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1055" y="2224087"/>
              <a:ext cx="1553900" cy="1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6"/>
          <p:cNvGrpSpPr>
            <a:grpSpLocks/>
          </p:cNvGrpSpPr>
          <p:nvPr/>
        </p:nvGrpSpPr>
        <p:grpSpPr bwMode="auto">
          <a:xfrm>
            <a:off x="7661275" y="4764614"/>
            <a:ext cx="1089025" cy="1039813"/>
            <a:chOff x="3841750" y="2768600"/>
            <a:chExt cx="1460500" cy="1508125"/>
          </a:xfrm>
          <a:effectLst>
            <a:outerShdw blurRad="50800" dist="38100" dir="2700000" algn="tl" rotWithShape="0">
              <a:srgbClr val="000000">
                <a:alpha val="43000"/>
              </a:srgbClr>
            </a:outerShdw>
          </a:effectLst>
        </p:grpSpPr>
        <p:sp>
          <p:nvSpPr>
            <p:cNvPr id="11" name="Rounded Rectangle 14"/>
            <p:cNvSpPr>
              <a:spLocks noChangeArrowheads="1"/>
            </p:cNvSpPr>
            <p:nvPr/>
          </p:nvSpPr>
          <p:spPr bwMode="auto">
            <a:xfrm>
              <a:off x="3841750" y="2768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a:defRPr/>
              </a:pPr>
              <a:endParaRPr lang="en-US"/>
            </a:p>
          </p:txBody>
        </p:sp>
        <p:pic>
          <p:nvPicPr>
            <p:cNvPr id="12" name="Picture 20" descr="EDGE_outlined.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3363" y="2781300"/>
              <a:ext cx="1049337"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7"/>
          <p:cNvGrpSpPr>
            <a:grpSpLocks/>
          </p:cNvGrpSpPr>
          <p:nvPr/>
        </p:nvGrpSpPr>
        <p:grpSpPr bwMode="auto">
          <a:xfrm>
            <a:off x="7651750" y="3647014"/>
            <a:ext cx="1109663" cy="1035050"/>
            <a:chOff x="5484813" y="2768600"/>
            <a:chExt cx="1487487" cy="1517650"/>
          </a:xfrm>
          <a:effectLst>
            <a:outerShdw blurRad="50800" dist="38100" dir="2700000" algn="tl" rotWithShape="0">
              <a:srgbClr val="000000">
                <a:alpha val="43000"/>
              </a:srgbClr>
            </a:outerShdw>
          </a:effectLst>
        </p:grpSpPr>
        <p:sp>
          <p:nvSpPr>
            <p:cNvPr id="14" name="Rounded Rectangle 15"/>
            <p:cNvSpPr>
              <a:spLocks noChangeArrowheads="1"/>
            </p:cNvSpPr>
            <p:nvPr/>
          </p:nvSpPr>
          <p:spPr bwMode="auto">
            <a:xfrm>
              <a:off x="5495925" y="2768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a:defRPr/>
              </a:pPr>
              <a:endParaRPr lang="en-US"/>
            </a:p>
          </p:txBody>
        </p:sp>
        <p:pic>
          <p:nvPicPr>
            <p:cNvPr id="15" name="Picture 19" descr="10 Plus Valv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8713" y="3092450"/>
              <a:ext cx="7635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71SO .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4813" y="2786063"/>
              <a:ext cx="10302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p:cNvSpPr txBox="1"/>
          <p:nvPr/>
        </p:nvSpPr>
        <p:spPr>
          <a:xfrm>
            <a:off x="1320800" y="5780347"/>
            <a:ext cx="6223000" cy="1009917"/>
          </a:xfrm>
          <a:prstGeom prst="roundRect">
            <a:avLst>
              <a:gd name="adj" fmla="val 5760"/>
            </a:avLst>
          </a:prstGeom>
          <a:solidFill>
            <a:schemeClr val="bg1">
              <a:lumMod val="95000"/>
              <a:alpha val="89000"/>
            </a:schemeClr>
          </a:solidFill>
          <a:ln>
            <a:solidFill>
              <a:schemeClr val="accent1">
                <a:lumMod val="50000"/>
              </a:schemeClr>
            </a:solidFill>
          </a:ln>
        </p:spPr>
        <p:txBody>
          <a:bodyPr tIns="0" bIns="0" numCol="2"/>
          <a:lstStyle/>
          <a:p>
            <a:pPr>
              <a:defRPr/>
            </a:pPr>
            <a:r>
              <a:rPr lang="en-US" sz="1000" dirty="0">
                <a:latin typeface="Calibri"/>
                <a:cs typeface="Calibri"/>
              </a:rPr>
              <a:t> Above Ground Products</a:t>
            </a:r>
            <a:endParaRPr lang="en-US" sz="1000" b="0" dirty="0">
              <a:latin typeface="Calibri"/>
              <a:cs typeface="Calibri"/>
            </a:endParaRPr>
          </a:p>
          <a:p>
            <a:pPr marL="171450" indent="-171450">
              <a:buClr>
                <a:srgbClr val="FF0000"/>
              </a:buClr>
              <a:buSzPct val="80000"/>
              <a:buFont typeface="Wingdings" charset="2"/>
              <a:buChar char="u"/>
              <a:defRPr/>
            </a:pPr>
            <a:r>
              <a:rPr lang="en-US" sz="1000" b="0" dirty="0">
                <a:latin typeface="Calibri"/>
                <a:cs typeface="Calibri"/>
              </a:rPr>
              <a:t>Dispensing Hardware</a:t>
            </a:r>
          </a:p>
          <a:p>
            <a:pPr marL="171450" indent="-171450">
              <a:buClr>
                <a:srgbClr val="69C2F1"/>
              </a:buClr>
              <a:buSzPct val="80000"/>
              <a:buFont typeface="Wingdings" charset="2"/>
              <a:buChar char="u"/>
              <a:defRPr/>
            </a:pPr>
            <a:r>
              <a:rPr lang="en-US" sz="1000" b="0" dirty="0">
                <a:latin typeface="Calibri"/>
                <a:cs typeface="Calibri"/>
              </a:rPr>
              <a:t>Above Ground Storage Tank Equipment</a:t>
            </a:r>
          </a:p>
          <a:p>
            <a:pPr marL="171450" indent="-171450">
              <a:buClr>
                <a:srgbClr val="9D2FFF"/>
              </a:buClr>
              <a:buSzPct val="80000"/>
              <a:buFont typeface="Wingdings" charset="2"/>
              <a:buChar char="u"/>
              <a:defRPr/>
            </a:pPr>
            <a:r>
              <a:rPr lang="en-US" sz="1000" b="0" dirty="0">
                <a:latin typeface="Calibri"/>
                <a:cs typeface="Calibri"/>
              </a:rPr>
              <a:t>Stage II Vapor Recovery Equipment</a:t>
            </a:r>
          </a:p>
          <a:p>
            <a:pPr marL="171450" indent="-171450">
              <a:buClr>
                <a:srgbClr val="45D60A"/>
              </a:buClr>
              <a:buSzPct val="80000"/>
              <a:buFont typeface="Wingdings" charset="2"/>
              <a:buChar char="u"/>
              <a:defRPr/>
            </a:pPr>
            <a:r>
              <a:rPr lang="en-US" sz="1000" b="0" dirty="0" err="1">
                <a:latin typeface="Calibri"/>
                <a:cs typeface="Calibri"/>
              </a:rPr>
              <a:t>CleanEnergy</a:t>
            </a:r>
            <a:r>
              <a:rPr lang="en-US" sz="1000" b="0" dirty="0">
                <a:latin typeface="Calibri"/>
                <a:cs typeface="Calibri"/>
              </a:rPr>
              <a:t> Fueling Products </a:t>
            </a:r>
            <a:br>
              <a:rPr lang="en-US" sz="1000" b="0" dirty="0">
                <a:latin typeface="Calibri"/>
                <a:cs typeface="Calibri"/>
              </a:rPr>
            </a:br>
            <a:r>
              <a:rPr lang="en-US" sz="1000" b="0" dirty="0">
                <a:latin typeface="Calibri"/>
                <a:cs typeface="Calibri"/>
              </a:rPr>
              <a:t>(CNG, LPG, Hydrogen Nozzles and Accessories)</a:t>
            </a:r>
          </a:p>
          <a:p>
            <a:pPr>
              <a:defRPr/>
            </a:pPr>
            <a:r>
              <a:rPr lang="en-US" sz="1000" dirty="0">
                <a:latin typeface="Calibri"/>
                <a:cs typeface="Calibri"/>
              </a:rPr>
              <a:t>Below Ground Products:</a:t>
            </a:r>
            <a:endParaRPr lang="en-US" sz="1000" b="0" dirty="0">
              <a:latin typeface="Calibri"/>
              <a:cs typeface="Calibri"/>
            </a:endParaRPr>
          </a:p>
          <a:p>
            <a:pPr marL="171450" indent="-171450">
              <a:buClr>
                <a:schemeClr val="accent1">
                  <a:lumMod val="50000"/>
                </a:schemeClr>
              </a:buClr>
              <a:buSzPct val="80000"/>
              <a:buFont typeface="Wingdings" charset="2"/>
              <a:buChar char="u"/>
              <a:defRPr/>
            </a:pPr>
            <a:r>
              <a:rPr lang="en-US" sz="1000" b="0" dirty="0">
                <a:latin typeface="Calibri"/>
                <a:cs typeface="Calibri"/>
              </a:rPr>
              <a:t>OPW Piping &amp; Containment Systems</a:t>
            </a:r>
          </a:p>
          <a:p>
            <a:pPr marL="171450" indent="-171450">
              <a:buClr>
                <a:srgbClr val="008000"/>
              </a:buClr>
              <a:buSzPct val="80000"/>
              <a:buFont typeface="Wingdings" charset="2"/>
              <a:buChar char="u"/>
              <a:defRPr/>
            </a:pPr>
            <a:r>
              <a:rPr lang="en-US" sz="1000" b="0" dirty="0">
                <a:latin typeface="Calibri"/>
                <a:cs typeface="Calibri"/>
              </a:rPr>
              <a:t>OPW Underground Storage Tank Equipment</a:t>
            </a:r>
          </a:p>
          <a:p>
            <a:pPr marL="171450" indent="-171450">
              <a:buClr>
                <a:srgbClr val="FFD167"/>
              </a:buClr>
              <a:buSzPct val="80000"/>
              <a:buFont typeface="Wingdings" charset="2"/>
              <a:buChar char="u"/>
              <a:defRPr/>
            </a:pPr>
            <a:r>
              <a:rPr lang="en-US" sz="1000" b="0" dirty="0">
                <a:latin typeface="Calibri"/>
                <a:cs typeface="Calibri"/>
              </a:rPr>
              <a:t>KPS Petrol Pipe  System™ Products</a:t>
            </a:r>
          </a:p>
          <a:p>
            <a:pPr marL="171450" indent="-171450">
              <a:buClr>
                <a:srgbClr val="CA0000"/>
              </a:buClr>
              <a:buSzPct val="80000"/>
              <a:buFont typeface="Wingdings" charset="2"/>
              <a:buChar char="u"/>
              <a:defRPr/>
            </a:pPr>
            <a:r>
              <a:rPr lang="en-US" sz="1000" b="0" dirty="0" err="1">
                <a:latin typeface="Calibri"/>
                <a:cs typeface="Calibri"/>
              </a:rPr>
              <a:t>Fibrelite</a:t>
            </a:r>
            <a:r>
              <a:rPr lang="en-US" sz="1000" b="0" dirty="0">
                <a:latin typeface="Calibri"/>
                <a:cs typeface="Calibri"/>
              </a:rPr>
              <a:t> Watertight Composite Manhole Covers, Modular Trench Panels and Underground Enclosures</a:t>
            </a:r>
          </a:p>
          <a:p>
            <a:pPr>
              <a:buClr>
                <a:srgbClr val="45D60A"/>
              </a:buClr>
              <a:buSzPct val="80000"/>
              <a:defRPr/>
            </a:pPr>
            <a:endParaRPr lang="en-US" sz="1000" b="0" dirty="0">
              <a:latin typeface="Calibri"/>
              <a:cs typeface="Calibri"/>
            </a:endParaRPr>
          </a:p>
        </p:txBody>
      </p:sp>
      <p:sp>
        <p:nvSpPr>
          <p:cNvPr id="18" name="TextBox 17"/>
          <p:cNvSpPr txBox="1"/>
          <p:nvPr/>
        </p:nvSpPr>
        <p:spPr>
          <a:xfrm>
            <a:off x="709930" y="3685114"/>
            <a:ext cx="304800" cy="30480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19" name="TextBox 18"/>
          <p:cNvSpPr txBox="1"/>
          <p:nvPr/>
        </p:nvSpPr>
        <p:spPr>
          <a:xfrm>
            <a:off x="3848100" y="3094564"/>
            <a:ext cx="800100" cy="40005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grpSp>
        <p:nvGrpSpPr>
          <p:cNvPr id="20" name="Group 3"/>
          <p:cNvGrpSpPr>
            <a:grpSpLocks/>
          </p:cNvGrpSpPr>
          <p:nvPr/>
        </p:nvGrpSpPr>
        <p:grpSpPr bwMode="auto">
          <a:xfrm>
            <a:off x="5029200" y="3107264"/>
            <a:ext cx="304800" cy="374650"/>
            <a:chOff x="5518150" y="3016250"/>
            <a:chExt cx="304800" cy="374650"/>
          </a:xfrm>
        </p:grpSpPr>
        <p:sp>
          <p:nvSpPr>
            <p:cNvPr id="21" name="TextBox 20"/>
            <p:cNvSpPr txBox="1"/>
            <p:nvPr/>
          </p:nvSpPr>
          <p:spPr>
            <a:xfrm>
              <a:off x="5518150" y="3016250"/>
              <a:ext cx="304800" cy="228600"/>
            </a:xfrm>
            <a:prstGeom prst="roundRect">
              <a:avLst>
                <a:gd name="adj" fmla="val 5760"/>
              </a:avLst>
            </a:prstGeom>
            <a:noFill/>
            <a:ln>
              <a:noFill/>
            </a:ln>
          </p:spPr>
          <p:txBody>
            <a:bodyPr tIns="0" bIns="0" numCol="2"/>
            <a:lstStyle/>
            <a:p>
              <a:pPr marL="171450" indent="-171450">
                <a:buClr>
                  <a:srgbClr val="FF0000"/>
                </a:buClr>
                <a:buSzPct val="80000"/>
                <a:buFont typeface="Wingdings" charset="2"/>
                <a:buChar char="u"/>
                <a:defRPr/>
              </a:pPr>
              <a:r>
                <a:rPr lang="en-US" sz="1800" b="0" dirty="0">
                  <a:latin typeface="Calibri"/>
                  <a:cs typeface="Calibri"/>
                </a:rPr>
                <a:t> </a:t>
              </a:r>
            </a:p>
            <a:p>
              <a:pPr>
                <a:buClr>
                  <a:srgbClr val="45D60A"/>
                </a:buClr>
                <a:buSzPct val="80000"/>
                <a:defRPr/>
              </a:pPr>
              <a:endParaRPr lang="en-US" sz="1800" b="0" dirty="0">
                <a:latin typeface="Calibri"/>
                <a:cs typeface="Calibri"/>
              </a:endParaRPr>
            </a:p>
          </p:txBody>
        </p:sp>
        <p:sp>
          <p:nvSpPr>
            <p:cNvPr id="22" name="TextBox 21"/>
            <p:cNvSpPr txBox="1"/>
            <p:nvPr/>
          </p:nvSpPr>
          <p:spPr>
            <a:xfrm>
              <a:off x="5518150" y="3162300"/>
              <a:ext cx="304800" cy="228600"/>
            </a:xfrm>
            <a:prstGeom prst="roundRect">
              <a:avLst>
                <a:gd name="adj" fmla="val 5760"/>
              </a:avLst>
            </a:prstGeom>
            <a:noFill/>
            <a:ln>
              <a:noFill/>
            </a:ln>
          </p:spPr>
          <p:txBody>
            <a:bodyPr tIns="0" bIns="0" numCol="2"/>
            <a:lstStyle/>
            <a:p>
              <a:pPr marL="171450" indent="-171450">
                <a:buClr>
                  <a:srgbClr val="9D2FFF"/>
                </a:buClr>
                <a:buSzPct val="80000"/>
                <a:buFont typeface="Wingdings" charset="2"/>
                <a:buChar char="u"/>
                <a:defRPr/>
              </a:pPr>
              <a:r>
                <a:rPr lang="en-US" sz="1800" b="0" dirty="0">
                  <a:latin typeface="Calibri"/>
                  <a:cs typeface="Calibri"/>
                </a:rPr>
                <a:t> </a:t>
              </a:r>
            </a:p>
            <a:p>
              <a:pPr>
                <a:buClr>
                  <a:srgbClr val="9D2FFF"/>
                </a:buClr>
                <a:buSzPct val="80000"/>
                <a:defRPr/>
              </a:pPr>
              <a:endParaRPr lang="en-US" sz="1800" b="0" dirty="0">
                <a:latin typeface="Calibri"/>
                <a:cs typeface="Calibri"/>
              </a:endParaRPr>
            </a:p>
          </p:txBody>
        </p:sp>
      </p:grpSp>
      <p:sp>
        <p:nvSpPr>
          <p:cNvPr id="23" name="TextBox 22"/>
          <p:cNvSpPr txBox="1"/>
          <p:nvPr/>
        </p:nvSpPr>
        <p:spPr>
          <a:xfrm>
            <a:off x="5651500" y="2916764"/>
            <a:ext cx="406400" cy="40005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24" name="TextBox 23"/>
          <p:cNvSpPr txBox="1"/>
          <p:nvPr/>
        </p:nvSpPr>
        <p:spPr>
          <a:xfrm>
            <a:off x="6273800" y="3202514"/>
            <a:ext cx="406400" cy="40005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25" name="TextBox 24"/>
          <p:cNvSpPr txBox="1"/>
          <p:nvPr/>
        </p:nvSpPr>
        <p:spPr>
          <a:xfrm>
            <a:off x="4921250" y="3932764"/>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grpSp>
        <p:nvGrpSpPr>
          <p:cNvPr id="26" name="Group 4"/>
          <p:cNvGrpSpPr>
            <a:grpSpLocks/>
          </p:cNvGrpSpPr>
          <p:nvPr/>
        </p:nvGrpSpPr>
        <p:grpSpPr bwMode="auto">
          <a:xfrm>
            <a:off x="4127500" y="2592914"/>
            <a:ext cx="304800" cy="374650"/>
            <a:chOff x="4826000" y="3416300"/>
            <a:chExt cx="304800" cy="374650"/>
          </a:xfrm>
        </p:grpSpPr>
        <p:sp>
          <p:nvSpPr>
            <p:cNvPr id="27" name="TextBox 26"/>
            <p:cNvSpPr txBox="1"/>
            <p:nvPr/>
          </p:nvSpPr>
          <p:spPr>
            <a:xfrm>
              <a:off x="4826000" y="3416300"/>
              <a:ext cx="304800" cy="228600"/>
            </a:xfrm>
            <a:prstGeom prst="roundRect">
              <a:avLst>
                <a:gd name="adj" fmla="val 5760"/>
              </a:avLst>
            </a:prstGeom>
            <a:noFill/>
            <a:ln>
              <a:noFill/>
            </a:ln>
          </p:spPr>
          <p:txBody>
            <a:bodyPr tIns="0" bIns="0" numCol="2"/>
            <a:lstStyle/>
            <a:p>
              <a:pPr marL="171450" indent="-171450">
                <a:buClr>
                  <a:srgbClr val="FF0000"/>
                </a:buClr>
                <a:buSzPct val="80000"/>
                <a:buFont typeface="Wingdings" charset="2"/>
                <a:buChar char="u"/>
                <a:defRPr/>
              </a:pPr>
              <a:r>
                <a:rPr lang="en-US" sz="1800" b="0" dirty="0">
                  <a:latin typeface="Calibri"/>
                  <a:cs typeface="Calibri"/>
                </a:rPr>
                <a:t> </a:t>
              </a:r>
            </a:p>
            <a:p>
              <a:pPr>
                <a:buClr>
                  <a:srgbClr val="45D60A"/>
                </a:buClr>
                <a:buSzPct val="80000"/>
                <a:defRPr/>
              </a:pPr>
              <a:endParaRPr lang="en-US" sz="1800" b="0" dirty="0">
                <a:latin typeface="Calibri"/>
                <a:cs typeface="Calibri"/>
              </a:endParaRPr>
            </a:p>
          </p:txBody>
        </p:sp>
        <p:sp>
          <p:nvSpPr>
            <p:cNvPr id="28" name="TextBox 27"/>
            <p:cNvSpPr txBox="1"/>
            <p:nvPr/>
          </p:nvSpPr>
          <p:spPr>
            <a:xfrm>
              <a:off x="4826000" y="3562350"/>
              <a:ext cx="304800" cy="228600"/>
            </a:xfrm>
            <a:prstGeom prst="roundRect">
              <a:avLst>
                <a:gd name="adj" fmla="val 5760"/>
              </a:avLst>
            </a:prstGeom>
            <a:noFill/>
            <a:ln>
              <a:noFill/>
            </a:ln>
          </p:spPr>
          <p:txBody>
            <a:bodyPr tIns="0" bIns="0" numCol="2"/>
            <a:lstStyle/>
            <a:p>
              <a:pPr marL="171450" indent="-171450">
                <a:buClr>
                  <a:srgbClr val="9D2FFF"/>
                </a:buClr>
                <a:buSzPct val="80000"/>
                <a:buFont typeface="Wingdings" charset="2"/>
                <a:buChar char="u"/>
                <a:defRPr/>
              </a:pPr>
              <a:r>
                <a:rPr lang="en-US" sz="1800" b="0" dirty="0">
                  <a:latin typeface="Calibri"/>
                  <a:cs typeface="Calibri"/>
                </a:rPr>
                <a:t> </a:t>
              </a:r>
            </a:p>
            <a:p>
              <a:pPr>
                <a:buClr>
                  <a:srgbClr val="9D2FFF"/>
                </a:buClr>
                <a:buSzPct val="80000"/>
                <a:defRPr/>
              </a:pPr>
              <a:endParaRPr lang="en-US" sz="1800" b="0" dirty="0">
                <a:latin typeface="Calibri"/>
                <a:cs typeface="Calibri"/>
              </a:endParaRPr>
            </a:p>
          </p:txBody>
        </p:sp>
      </p:grpSp>
      <p:grpSp>
        <p:nvGrpSpPr>
          <p:cNvPr id="29" name="Group 5"/>
          <p:cNvGrpSpPr>
            <a:grpSpLocks/>
          </p:cNvGrpSpPr>
          <p:nvPr/>
        </p:nvGrpSpPr>
        <p:grpSpPr bwMode="auto">
          <a:xfrm>
            <a:off x="5614988" y="2176989"/>
            <a:ext cx="304800" cy="374650"/>
            <a:chOff x="5982970" y="1742440"/>
            <a:chExt cx="304800" cy="374650"/>
          </a:xfrm>
        </p:grpSpPr>
        <p:sp>
          <p:nvSpPr>
            <p:cNvPr id="30" name="TextBox 29"/>
            <p:cNvSpPr txBox="1"/>
            <p:nvPr/>
          </p:nvSpPr>
          <p:spPr>
            <a:xfrm>
              <a:off x="5982970" y="1742440"/>
              <a:ext cx="304800" cy="228600"/>
            </a:xfrm>
            <a:prstGeom prst="roundRect">
              <a:avLst>
                <a:gd name="adj" fmla="val 5760"/>
              </a:avLst>
            </a:prstGeom>
            <a:noFill/>
            <a:ln>
              <a:noFill/>
            </a:ln>
          </p:spPr>
          <p:txBody>
            <a:bodyPr tIns="0" bIns="0" numCol="2"/>
            <a:lstStyle/>
            <a:p>
              <a:pPr marL="171450" indent="-171450">
                <a:buClr>
                  <a:srgbClr val="FF0000"/>
                </a:buClr>
                <a:buSzPct val="80000"/>
                <a:buFont typeface="Wingdings" charset="2"/>
                <a:buChar char="u"/>
                <a:defRPr/>
              </a:pPr>
              <a:r>
                <a:rPr lang="en-US" sz="1800" b="0" dirty="0">
                  <a:latin typeface="Calibri"/>
                  <a:cs typeface="Calibri"/>
                </a:rPr>
                <a:t> </a:t>
              </a:r>
            </a:p>
            <a:p>
              <a:pPr>
                <a:buClr>
                  <a:srgbClr val="45D60A"/>
                </a:buClr>
                <a:buSzPct val="80000"/>
                <a:defRPr/>
              </a:pPr>
              <a:endParaRPr lang="en-US" sz="1800" b="0" dirty="0">
                <a:latin typeface="Calibri"/>
                <a:cs typeface="Calibri"/>
              </a:endParaRPr>
            </a:p>
          </p:txBody>
        </p:sp>
        <p:sp>
          <p:nvSpPr>
            <p:cNvPr id="31" name="TextBox 30"/>
            <p:cNvSpPr txBox="1"/>
            <p:nvPr/>
          </p:nvSpPr>
          <p:spPr>
            <a:xfrm>
              <a:off x="5982970" y="1888490"/>
              <a:ext cx="304800" cy="228600"/>
            </a:xfrm>
            <a:prstGeom prst="roundRect">
              <a:avLst>
                <a:gd name="adj" fmla="val 5760"/>
              </a:avLst>
            </a:prstGeom>
            <a:noFill/>
            <a:ln>
              <a:noFill/>
            </a:ln>
          </p:spPr>
          <p:txBody>
            <a:bodyPr tIns="0" bIns="0" numCol="2"/>
            <a:lstStyle/>
            <a:p>
              <a:pPr marL="171450" indent="-171450">
                <a:buClr>
                  <a:srgbClr val="9D2FFF"/>
                </a:buClr>
                <a:buSzPct val="80000"/>
                <a:buFont typeface="Wingdings" charset="2"/>
                <a:buChar char="u"/>
                <a:defRPr/>
              </a:pPr>
              <a:r>
                <a:rPr lang="en-US" sz="1800" b="0" dirty="0">
                  <a:latin typeface="Calibri"/>
                  <a:cs typeface="Calibri"/>
                </a:rPr>
                <a:t> </a:t>
              </a:r>
            </a:p>
            <a:p>
              <a:pPr>
                <a:buClr>
                  <a:srgbClr val="9D2FFF"/>
                </a:buClr>
                <a:buSzPct val="80000"/>
                <a:defRPr/>
              </a:pPr>
              <a:endParaRPr lang="en-US" sz="1800" b="0" dirty="0">
                <a:latin typeface="Calibri"/>
                <a:cs typeface="Calibri"/>
              </a:endParaRPr>
            </a:p>
          </p:txBody>
        </p:sp>
      </p:grpSp>
      <p:grpSp>
        <p:nvGrpSpPr>
          <p:cNvPr id="32" name="Group 6"/>
          <p:cNvGrpSpPr>
            <a:grpSpLocks/>
          </p:cNvGrpSpPr>
          <p:nvPr/>
        </p:nvGrpSpPr>
        <p:grpSpPr bwMode="auto">
          <a:xfrm>
            <a:off x="6683375" y="2540527"/>
            <a:ext cx="304800" cy="374650"/>
            <a:chOff x="7076440" y="2049780"/>
            <a:chExt cx="304800" cy="374650"/>
          </a:xfrm>
        </p:grpSpPr>
        <p:sp>
          <p:nvSpPr>
            <p:cNvPr id="33" name="TextBox 32"/>
            <p:cNvSpPr txBox="1"/>
            <p:nvPr/>
          </p:nvSpPr>
          <p:spPr>
            <a:xfrm>
              <a:off x="7076440" y="2049780"/>
              <a:ext cx="304800" cy="228600"/>
            </a:xfrm>
            <a:prstGeom prst="roundRect">
              <a:avLst>
                <a:gd name="adj" fmla="val 5760"/>
              </a:avLst>
            </a:prstGeom>
            <a:noFill/>
            <a:ln>
              <a:noFill/>
            </a:ln>
          </p:spPr>
          <p:txBody>
            <a:bodyPr tIns="0" bIns="0" numCol="2"/>
            <a:lstStyle/>
            <a:p>
              <a:pPr marL="171450" indent="-171450">
                <a:buClr>
                  <a:srgbClr val="FF0000"/>
                </a:buClr>
                <a:buSzPct val="80000"/>
                <a:buFont typeface="Wingdings" charset="2"/>
                <a:buChar char="u"/>
                <a:defRPr/>
              </a:pPr>
              <a:r>
                <a:rPr lang="en-US" sz="1800" b="0" dirty="0">
                  <a:latin typeface="Calibri"/>
                  <a:cs typeface="Calibri"/>
                </a:rPr>
                <a:t> </a:t>
              </a:r>
            </a:p>
            <a:p>
              <a:pPr>
                <a:buClr>
                  <a:srgbClr val="45D60A"/>
                </a:buClr>
                <a:buSzPct val="80000"/>
                <a:defRPr/>
              </a:pPr>
              <a:endParaRPr lang="en-US" sz="1800" b="0" dirty="0">
                <a:latin typeface="Calibri"/>
                <a:cs typeface="Calibri"/>
              </a:endParaRPr>
            </a:p>
          </p:txBody>
        </p:sp>
        <p:sp>
          <p:nvSpPr>
            <p:cNvPr id="34" name="TextBox 33"/>
            <p:cNvSpPr txBox="1"/>
            <p:nvPr/>
          </p:nvSpPr>
          <p:spPr>
            <a:xfrm>
              <a:off x="7076440" y="2195830"/>
              <a:ext cx="304800" cy="228600"/>
            </a:xfrm>
            <a:prstGeom prst="roundRect">
              <a:avLst>
                <a:gd name="adj" fmla="val 5760"/>
              </a:avLst>
            </a:prstGeom>
            <a:noFill/>
            <a:ln>
              <a:noFill/>
            </a:ln>
          </p:spPr>
          <p:txBody>
            <a:bodyPr tIns="0" bIns="0" numCol="2"/>
            <a:lstStyle/>
            <a:p>
              <a:pPr marL="171450" indent="-171450">
                <a:buClr>
                  <a:srgbClr val="9D2FFF"/>
                </a:buClr>
                <a:buSzPct val="80000"/>
                <a:buFont typeface="Wingdings" charset="2"/>
                <a:buChar char="u"/>
                <a:defRPr/>
              </a:pPr>
              <a:r>
                <a:rPr lang="en-US" sz="1800" b="0" dirty="0">
                  <a:latin typeface="Calibri"/>
                  <a:cs typeface="Calibri"/>
                </a:rPr>
                <a:t> </a:t>
              </a:r>
            </a:p>
            <a:p>
              <a:pPr>
                <a:buClr>
                  <a:srgbClr val="9D2FFF"/>
                </a:buClr>
                <a:buSzPct val="80000"/>
                <a:defRPr/>
              </a:pPr>
              <a:endParaRPr lang="en-US" sz="1800" b="0" dirty="0">
                <a:latin typeface="Calibri"/>
                <a:cs typeface="Calibri"/>
              </a:endParaRPr>
            </a:p>
          </p:txBody>
        </p:sp>
      </p:grpSp>
      <p:sp>
        <p:nvSpPr>
          <p:cNvPr id="35" name="TextBox 34"/>
          <p:cNvSpPr txBox="1"/>
          <p:nvPr/>
        </p:nvSpPr>
        <p:spPr>
          <a:xfrm>
            <a:off x="4966970" y="1147654"/>
            <a:ext cx="311150" cy="279400"/>
          </a:xfrm>
          <a:prstGeom prst="roundRect">
            <a:avLst>
              <a:gd name="adj" fmla="val 5760"/>
            </a:avLst>
          </a:prstGeom>
          <a:noFill/>
          <a:ln>
            <a:noFill/>
          </a:ln>
        </p:spPr>
        <p:txBody>
          <a:bodyPr tIns="0" bIns="0" numCol="2"/>
          <a:lstStyle/>
          <a:p>
            <a:pPr marL="171450" indent="-171450">
              <a:buClr>
                <a:srgbClr val="45D60A"/>
              </a:buClr>
              <a:buSzPct val="80000"/>
              <a:buFont typeface="Wingdings" charset="2"/>
              <a:buChar char="u"/>
              <a:defRPr/>
            </a:pPr>
            <a:r>
              <a:rPr lang="en-US" sz="1800" b="0" dirty="0">
                <a:latin typeface="Calibri"/>
                <a:cs typeface="Calibri"/>
              </a:rPr>
              <a:t> </a:t>
            </a:r>
          </a:p>
          <a:p>
            <a:pPr>
              <a:buClr>
                <a:srgbClr val="45D60A"/>
              </a:buClr>
              <a:buSzPct val="80000"/>
              <a:defRPr/>
            </a:pPr>
            <a:endParaRPr lang="en-US" sz="1800" b="0" dirty="0">
              <a:latin typeface="Calibri"/>
              <a:cs typeface="Calibri"/>
            </a:endParaRPr>
          </a:p>
        </p:txBody>
      </p:sp>
      <p:sp>
        <p:nvSpPr>
          <p:cNvPr id="36" name="TextBox 35"/>
          <p:cNvSpPr txBox="1"/>
          <p:nvPr/>
        </p:nvSpPr>
        <p:spPr>
          <a:xfrm>
            <a:off x="7239000" y="2624664"/>
            <a:ext cx="342900" cy="241300"/>
          </a:xfrm>
          <a:prstGeom prst="roundRect">
            <a:avLst>
              <a:gd name="adj" fmla="val 5760"/>
            </a:avLst>
          </a:prstGeom>
          <a:noFill/>
          <a:ln>
            <a:noFill/>
          </a:ln>
        </p:spPr>
        <p:txBody>
          <a:bodyPr tIns="0" bIns="0" numCol="2"/>
          <a:lstStyle/>
          <a:p>
            <a:pPr>
              <a:buClr>
                <a:schemeClr val="accent5">
                  <a:lumMod val="75000"/>
                </a:schemeClr>
              </a:buClr>
              <a:buSzPct val="80000"/>
              <a:defRPr/>
            </a:pPr>
            <a:r>
              <a:rPr lang="en-US" sz="1800" b="0" dirty="0">
                <a:latin typeface="Calibri"/>
                <a:cs typeface="Calibri"/>
              </a:rPr>
              <a:t> </a:t>
            </a:r>
          </a:p>
          <a:p>
            <a:pPr>
              <a:buClr>
                <a:srgbClr val="45D60A"/>
              </a:buClr>
              <a:buSzPct val="80000"/>
              <a:defRPr/>
            </a:pPr>
            <a:endParaRPr lang="en-US" sz="1800" b="0" dirty="0">
              <a:latin typeface="Calibri"/>
              <a:cs typeface="Calibri"/>
            </a:endParaRPr>
          </a:p>
        </p:txBody>
      </p:sp>
      <p:sp>
        <p:nvSpPr>
          <p:cNvPr id="37" name="TextBox 36"/>
          <p:cNvSpPr txBox="1"/>
          <p:nvPr/>
        </p:nvSpPr>
        <p:spPr>
          <a:xfrm>
            <a:off x="3225800" y="4567764"/>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grpSp>
        <p:nvGrpSpPr>
          <p:cNvPr id="38" name="Group 19"/>
          <p:cNvGrpSpPr>
            <a:grpSpLocks/>
          </p:cNvGrpSpPr>
          <p:nvPr/>
        </p:nvGrpSpPr>
        <p:grpSpPr bwMode="auto">
          <a:xfrm>
            <a:off x="7653338" y="2527827"/>
            <a:ext cx="1116012" cy="1036637"/>
            <a:chOff x="519113" y="2755900"/>
            <a:chExt cx="1487487" cy="1500188"/>
          </a:xfrm>
          <a:effectLst>
            <a:outerShdw blurRad="50800" dist="38100" dir="2700000" algn="tl" rotWithShape="0">
              <a:srgbClr val="000000">
                <a:alpha val="43000"/>
              </a:srgbClr>
            </a:outerShdw>
          </a:effectLst>
        </p:grpSpPr>
        <p:pic>
          <p:nvPicPr>
            <p:cNvPr id="39" name="Picture 22" descr="Loop Sysyte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9113" y="2755900"/>
              <a:ext cx="14874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a:spLocks noChangeArrowheads="1"/>
            </p:cNvSpPr>
            <p:nvPr/>
          </p:nvSpPr>
          <p:spPr bwMode="auto">
            <a:xfrm>
              <a:off x="533400" y="2768600"/>
              <a:ext cx="1460500" cy="1473200"/>
            </a:xfrm>
            <a:prstGeom prst="roundRect">
              <a:avLst>
                <a:gd name="adj" fmla="val 14060"/>
              </a:avLst>
            </a:prstGeom>
            <a:noFill/>
            <a:ln w="6350">
              <a:solidFill>
                <a:srgbClr val="1478AD"/>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grpSp>
      <p:sp>
        <p:nvSpPr>
          <p:cNvPr id="41" name="TextBox 40"/>
          <p:cNvSpPr txBox="1"/>
          <p:nvPr/>
        </p:nvSpPr>
        <p:spPr>
          <a:xfrm>
            <a:off x="1004570" y="4096594"/>
            <a:ext cx="304800" cy="30480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42" name="TextBox 41"/>
          <p:cNvSpPr txBox="1"/>
          <p:nvPr/>
        </p:nvSpPr>
        <p:spPr>
          <a:xfrm>
            <a:off x="2990850" y="4627454"/>
            <a:ext cx="304800" cy="228600"/>
          </a:xfrm>
          <a:prstGeom prst="roundRect">
            <a:avLst>
              <a:gd name="adj" fmla="val 5760"/>
            </a:avLst>
          </a:prstGeom>
          <a:noFill/>
          <a:ln>
            <a:noFill/>
          </a:ln>
        </p:spPr>
        <p:txBody>
          <a:bodyPr tIns="0" bIns="0" numCol="2"/>
          <a:lstStyle/>
          <a:p>
            <a:pPr marL="285750" indent="-285750">
              <a:buClr>
                <a:srgbClr val="FFD167"/>
              </a:buClr>
              <a:buSzPct val="81000"/>
              <a:buFont typeface="Wingdings" charset="2"/>
              <a:buChar char="u"/>
              <a:defRPr/>
            </a:pPr>
            <a:r>
              <a:rPr lang="en-US" sz="1800" b="0" dirty="0">
                <a:latin typeface="Calibri"/>
                <a:cs typeface="Calibri"/>
              </a:rPr>
              <a:t> </a:t>
            </a:r>
          </a:p>
          <a:p>
            <a:pPr>
              <a:buClr>
                <a:srgbClr val="FFD167"/>
              </a:buClr>
              <a:buSzPct val="80000"/>
              <a:defRPr/>
            </a:pPr>
            <a:endParaRPr lang="en-US" sz="1800" b="0" dirty="0">
              <a:latin typeface="Calibri"/>
              <a:cs typeface="Calibri"/>
            </a:endParaRPr>
          </a:p>
        </p:txBody>
      </p:sp>
      <p:sp>
        <p:nvSpPr>
          <p:cNvPr id="43" name="TextBox 42"/>
          <p:cNvSpPr txBox="1"/>
          <p:nvPr/>
        </p:nvSpPr>
        <p:spPr>
          <a:xfrm>
            <a:off x="5430520" y="2887554"/>
            <a:ext cx="304800" cy="228600"/>
          </a:xfrm>
          <a:prstGeom prst="roundRect">
            <a:avLst>
              <a:gd name="adj" fmla="val 5760"/>
            </a:avLst>
          </a:prstGeom>
          <a:noFill/>
          <a:ln>
            <a:noFill/>
          </a:ln>
        </p:spPr>
        <p:txBody>
          <a:bodyPr tIns="0" bIns="0" numCol="2"/>
          <a:lstStyle/>
          <a:p>
            <a:pPr>
              <a:buClr>
                <a:srgbClr val="45D60A"/>
              </a:buClr>
              <a:buSzPct val="80000"/>
              <a:defRPr/>
            </a:pPr>
            <a:r>
              <a:rPr lang="en-US" sz="1800" b="0" dirty="0">
                <a:latin typeface="Calibri"/>
                <a:cs typeface="Calibri"/>
              </a:rPr>
              <a:t> </a:t>
            </a:r>
          </a:p>
        </p:txBody>
      </p:sp>
      <p:sp>
        <p:nvSpPr>
          <p:cNvPr id="44" name="TextBox 43"/>
          <p:cNvSpPr txBox="1"/>
          <p:nvPr/>
        </p:nvSpPr>
        <p:spPr>
          <a:xfrm>
            <a:off x="4711700" y="3685114"/>
            <a:ext cx="406400" cy="40005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45" name="TextBox 44"/>
          <p:cNvSpPr txBox="1"/>
          <p:nvPr/>
        </p:nvSpPr>
        <p:spPr>
          <a:xfrm>
            <a:off x="6508750" y="3373964"/>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46" name="TextBox 45"/>
          <p:cNvSpPr txBox="1"/>
          <p:nvPr/>
        </p:nvSpPr>
        <p:spPr>
          <a:xfrm>
            <a:off x="1706880" y="3424764"/>
            <a:ext cx="304800" cy="30480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47" name="TextBox 46"/>
          <p:cNvSpPr txBox="1"/>
          <p:nvPr/>
        </p:nvSpPr>
        <p:spPr>
          <a:xfrm>
            <a:off x="2033270" y="3836244"/>
            <a:ext cx="304800" cy="30480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48" name="TextBox 47"/>
          <p:cNvSpPr txBox="1"/>
          <p:nvPr/>
        </p:nvSpPr>
        <p:spPr>
          <a:xfrm>
            <a:off x="2614930" y="3196164"/>
            <a:ext cx="304800" cy="30480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49" name="TextBox 48"/>
          <p:cNvSpPr txBox="1"/>
          <p:nvPr/>
        </p:nvSpPr>
        <p:spPr>
          <a:xfrm>
            <a:off x="2998470" y="3607644"/>
            <a:ext cx="304800" cy="304800"/>
          </a:xfrm>
          <a:prstGeom prst="roundRect">
            <a:avLst>
              <a:gd name="adj" fmla="val 5760"/>
            </a:avLst>
          </a:prstGeom>
          <a:noFill/>
          <a:ln>
            <a:noFill/>
          </a:ln>
        </p:spPr>
        <p:txBody>
          <a:bodyPr tIns="0" bIns="0" numCol="2"/>
          <a:lstStyle/>
          <a:p>
            <a:pPr marL="171450" indent="-171450">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50" name="TextBox 49"/>
          <p:cNvSpPr txBox="1"/>
          <p:nvPr/>
        </p:nvSpPr>
        <p:spPr>
          <a:xfrm>
            <a:off x="4064000" y="4195654"/>
            <a:ext cx="304800" cy="228600"/>
          </a:xfrm>
          <a:prstGeom prst="roundRect">
            <a:avLst>
              <a:gd name="adj" fmla="val 5760"/>
            </a:avLst>
          </a:prstGeom>
          <a:noFill/>
          <a:ln>
            <a:noFill/>
          </a:ln>
        </p:spPr>
        <p:txBody>
          <a:bodyPr tIns="0" bIns="0" numCol="2"/>
          <a:lstStyle/>
          <a:p>
            <a:pPr marL="285750" indent="-285750">
              <a:buClr>
                <a:srgbClr val="FFD167"/>
              </a:buClr>
              <a:buSzPct val="81000"/>
              <a:buFont typeface="Wingdings" charset="2"/>
              <a:buChar char="u"/>
              <a:defRPr/>
            </a:pPr>
            <a:r>
              <a:rPr lang="en-US" sz="1800" b="0" dirty="0">
                <a:latin typeface="Calibri"/>
                <a:cs typeface="Calibri"/>
              </a:rPr>
              <a:t> </a:t>
            </a:r>
          </a:p>
          <a:p>
            <a:pPr>
              <a:buClr>
                <a:srgbClr val="FFD167"/>
              </a:buClr>
              <a:buSzPct val="80000"/>
              <a:defRPr/>
            </a:pPr>
            <a:endParaRPr lang="en-US" sz="1800" b="0" dirty="0">
              <a:latin typeface="Calibri"/>
              <a:cs typeface="Calibri"/>
            </a:endParaRPr>
          </a:p>
        </p:txBody>
      </p:sp>
      <p:sp>
        <p:nvSpPr>
          <p:cNvPr id="51" name="TextBox 50"/>
          <p:cNvSpPr txBox="1"/>
          <p:nvPr/>
        </p:nvSpPr>
        <p:spPr>
          <a:xfrm>
            <a:off x="4356100" y="3878154"/>
            <a:ext cx="304800" cy="228600"/>
          </a:xfrm>
          <a:prstGeom prst="roundRect">
            <a:avLst>
              <a:gd name="adj" fmla="val 5760"/>
            </a:avLst>
          </a:prstGeom>
          <a:noFill/>
          <a:ln>
            <a:noFill/>
          </a:ln>
        </p:spPr>
        <p:txBody>
          <a:bodyPr tIns="0" bIns="0" numCol="2"/>
          <a:lstStyle/>
          <a:p>
            <a:pPr marL="285750" indent="-285750">
              <a:buClr>
                <a:srgbClr val="FFD167"/>
              </a:buClr>
              <a:buSzPct val="81000"/>
              <a:buFont typeface="Wingdings" charset="2"/>
              <a:buChar char="u"/>
              <a:defRPr/>
            </a:pPr>
            <a:r>
              <a:rPr lang="en-US" sz="1800" b="0" dirty="0">
                <a:latin typeface="Calibri"/>
                <a:cs typeface="Calibri"/>
              </a:rPr>
              <a:t> </a:t>
            </a:r>
          </a:p>
          <a:p>
            <a:pPr>
              <a:buClr>
                <a:srgbClr val="FFD167"/>
              </a:buClr>
              <a:buSzPct val="80000"/>
              <a:defRPr/>
            </a:pPr>
            <a:endParaRPr lang="en-US" sz="1800" b="0" dirty="0">
              <a:latin typeface="Calibri"/>
              <a:cs typeface="Calibri"/>
            </a:endParaRPr>
          </a:p>
        </p:txBody>
      </p:sp>
      <p:sp>
        <p:nvSpPr>
          <p:cNvPr id="52" name="TextBox 51"/>
          <p:cNvSpPr txBox="1"/>
          <p:nvPr/>
        </p:nvSpPr>
        <p:spPr>
          <a:xfrm>
            <a:off x="6102350" y="3497154"/>
            <a:ext cx="304800" cy="228600"/>
          </a:xfrm>
          <a:prstGeom prst="roundRect">
            <a:avLst>
              <a:gd name="adj" fmla="val 5760"/>
            </a:avLst>
          </a:prstGeom>
          <a:noFill/>
          <a:ln>
            <a:noFill/>
          </a:ln>
        </p:spPr>
        <p:txBody>
          <a:bodyPr tIns="0" bIns="0" numCol="2"/>
          <a:lstStyle/>
          <a:p>
            <a:pPr marL="285750" indent="-285750">
              <a:buClr>
                <a:srgbClr val="FFD167"/>
              </a:buClr>
              <a:buSzPct val="81000"/>
              <a:buFont typeface="Wingdings" charset="2"/>
              <a:buChar char="u"/>
              <a:defRPr/>
            </a:pPr>
            <a:r>
              <a:rPr lang="en-US" sz="1800" b="0" dirty="0">
                <a:latin typeface="Calibri"/>
                <a:cs typeface="Calibri"/>
              </a:rPr>
              <a:t> </a:t>
            </a:r>
          </a:p>
          <a:p>
            <a:pPr>
              <a:buClr>
                <a:srgbClr val="FFD167"/>
              </a:buClr>
              <a:buSzPct val="80000"/>
              <a:defRPr/>
            </a:pPr>
            <a:endParaRPr lang="en-US" sz="1800" b="0" dirty="0">
              <a:latin typeface="Calibri"/>
              <a:cs typeface="Calibri"/>
            </a:endParaRPr>
          </a:p>
        </p:txBody>
      </p:sp>
      <p:grpSp>
        <p:nvGrpSpPr>
          <p:cNvPr id="53" name="Group 7"/>
          <p:cNvGrpSpPr>
            <a:grpSpLocks/>
          </p:cNvGrpSpPr>
          <p:nvPr/>
        </p:nvGrpSpPr>
        <p:grpSpPr bwMode="auto">
          <a:xfrm>
            <a:off x="1330325" y="4637614"/>
            <a:ext cx="428625" cy="322263"/>
            <a:chOff x="1329690" y="4508500"/>
            <a:chExt cx="429260" cy="322580"/>
          </a:xfrm>
        </p:grpSpPr>
        <p:sp>
          <p:nvSpPr>
            <p:cNvPr id="54" name="TextBox 53"/>
            <p:cNvSpPr txBox="1"/>
            <p:nvPr/>
          </p:nvSpPr>
          <p:spPr>
            <a:xfrm>
              <a:off x="1329690" y="4526280"/>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55" name="TextBox 54"/>
            <p:cNvSpPr txBox="1"/>
            <p:nvPr/>
          </p:nvSpPr>
          <p:spPr>
            <a:xfrm>
              <a:off x="1492250" y="4508500"/>
              <a:ext cx="266700" cy="304800"/>
            </a:xfrm>
            <a:prstGeom prst="roundRect">
              <a:avLst>
                <a:gd name="adj" fmla="val 5760"/>
              </a:avLst>
            </a:prstGeom>
            <a:noFill/>
            <a:ln>
              <a:noFill/>
            </a:ln>
          </p:spPr>
          <p:txBody>
            <a:bodyPr tIns="0" bIns="0" numCol="2"/>
            <a:lstStyle/>
            <a:p>
              <a:pPr marL="171450" indent="-171450">
                <a:buClr>
                  <a:srgbClr val="CA0000"/>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grpSp>
      <p:sp>
        <p:nvSpPr>
          <p:cNvPr id="56" name="TextBox 55"/>
          <p:cNvSpPr txBox="1"/>
          <p:nvPr/>
        </p:nvSpPr>
        <p:spPr>
          <a:xfrm>
            <a:off x="5918200" y="3871804"/>
            <a:ext cx="304800" cy="228600"/>
          </a:xfrm>
          <a:prstGeom prst="roundRect">
            <a:avLst>
              <a:gd name="adj" fmla="val 5760"/>
            </a:avLst>
          </a:prstGeom>
          <a:noFill/>
          <a:ln>
            <a:noFill/>
          </a:ln>
        </p:spPr>
        <p:txBody>
          <a:bodyPr tIns="0" bIns="0" numCol="2"/>
          <a:lstStyle/>
          <a:p>
            <a:pPr marL="285750" indent="-285750">
              <a:buClr>
                <a:srgbClr val="FFD167"/>
              </a:buClr>
              <a:buSzPct val="81000"/>
              <a:buFont typeface="Wingdings" charset="2"/>
              <a:buChar char="u"/>
              <a:defRPr/>
            </a:pPr>
            <a:r>
              <a:rPr lang="en-US" sz="1800" b="0" dirty="0">
                <a:latin typeface="Calibri"/>
                <a:cs typeface="Calibri"/>
              </a:rPr>
              <a:t> </a:t>
            </a:r>
          </a:p>
          <a:p>
            <a:pPr>
              <a:buClr>
                <a:srgbClr val="FFD167"/>
              </a:buClr>
              <a:buSzPct val="80000"/>
              <a:defRPr/>
            </a:pPr>
            <a:endParaRPr lang="en-US" sz="1800" b="0" dirty="0">
              <a:latin typeface="Calibri"/>
              <a:cs typeface="Calibri"/>
            </a:endParaRPr>
          </a:p>
        </p:txBody>
      </p:sp>
      <p:sp>
        <p:nvSpPr>
          <p:cNvPr id="57" name="TextBox 56"/>
          <p:cNvSpPr txBox="1"/>
          <p:nvPr/>
        </p:nvSpPr>
        <p:spPr>
          <a:xfrm>
            <a:off x="5734050" y="3528904"/>
            <a:ext cx="304800" cy="228600"/>
          </a:xfrm>
          <a:prstGeom prst="roundRect">
            <a:avLst>
              <a:gd name="adj" fmla="val 5760"/>
            </a:avLst>
          </a:prstGeom>
          <a:noFill/>
          <a:ln>
            <a:noFill/>
          </a:ln>
        </p:spPr>
        <p:txBody>
          <a:bodyPr tIns="0" bIns="0" numCol="2"/>
          <a:lstStyle/>
          <a:p>
            <a:pPr marL="285750" indent="-285750">
              <a:buClr>
                <a:srgbClr val="FFD167"/>
              </a:buClr>
              <a:buSzPct val="81000"/>
              <a:buFont typeface="Wingdings" charset="2"/>
              <a:buChar char="u"/>
              <a:defRPr/>
            </a:pPr>
            <a:r>
              <a:rPr lang="en-US" sz="1800" b="0" dirty="0">
                <a:latin typeface="Calibri"/>
                <a:cs typeface="Calibri"/>
              </a:rPr>
              <a:t> </a:t>
            </a:r>
          </a:p>
          <a:p>
            <a:pPr>
              <a:buClr>
                <a:srgbClr val="FFD167"/>
              </a:buClr>
              <a:buSzPct val="80000"/>
              <a:defRPr/>
            </a:pPr>
            <a:endParaRPr lang="en-US" sz="1800" b="0" dirty="0">
              <a:latin typeface="Calibri"/>
              <a:cs typeface="Calibri"/>
            </a:endParaRPr>
          </a:p>
        </p:txBody>
      </p:sp>
      <p:sp>
        <p:nvSpPr>
          <p:cNvPr id="58" name="TextBox 57"/>
          <p:cNvSpPr txBox="1"/>
          <p:nvPr/>
        </p:nvSpPr>
        <p:spPr>
          <a:xfrm>
            <a:off x="2396490" y="4109294"/>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59" name="TextBox 58"/>
          <p:cNvSpPr txBox="1"/>
          <p:nvPr/>
        </p:nvSpPr>
        <p:spPr>
          <a:xfrm>
            <a:off x="2559050" y="4104214"/>
            <a:ext cx="266700" cy="304800"/>
          </a:xfrm>
          <a:prstGeom prst="roundRect">
            <a:avLst>
              <a:gd name="adj" fmla="val 5760"/>
            </a:avLst>
          </a:prstGeom>
          <a:noFill/>
          <a:ln>
            <a:noFill/>
          </a:ln>
        </p:spPr>
        <p:txBody>
          <a:bodyPr tIns="0" bIns="0" numCol="2"/>
          <a:lstStyle/>
          <a:p>
            <a:pPr marL="171450" indent="-171450">
              <a:buClr>
                <a:srgbClr val="CA0000"/>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grpSp>
        <p:nvGrpSpPr>
          <p:cNvPr id="60" name="Group 79"/>
          <p:cNvGrpSpPr>
            <a:grpSpLocks/>
          </p:cNvGrpSpPr>
          <p:nvPr/>
        </p:nvGrpSpPr>
        <p:grpSpPr bwMode="auto">
          <a:xfrm>
            <a:off x="3279775" y="3697814"/>
            <a:ext cx="428625" cy="322263"/>
            <a:chOff x="1329690" y="4508500"/>
            <a:chExt cx="429260" cy="322580"/>
          </a:xfrm>
        </p:grpSpPr>
        <p:sp>
          <p:nvSpPr>
            <p:cNvPr id="61" name="TextBox 60"/>
            <p:cNvSpPr txBox="1"/>
            <p:nvPr/>
          </p:nvSpPr>
          <p:spPr>
            <a:xfrm>
              <a:off x="1329690" y="4526280"/>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sp>
          <p:nvSpPr>
            <p:cNvPr id="62" name="TextBox 61"/>
            <p:cNvSpPr txBox="1"/>
            <p:nvPr/>
          </p:nvSpPr>
          <p:spPr>
            <a:xfrm>
              <a:off x="1492250" y="4508500"/>
              <a:ext cx="266700" cy="304800"/>
            </a:xfrm>
            <a:prstGeom prst="roundRect">
              <a:avLst>
                <a:gd name="adj" fmla="val 5760"/>
              </a:avLst>
            </a:prstGeom>
            <a:noFill/>
            <a:ln>
              <a:noFill/>
            </a:ln>
          </p:spPr>
          <p:txBody>
            <a:bodyPr tIns="0" bIns="0" numCol="2"/>
            <a:lstStyle/>
            <a:p>
              <a:pPr marL="171450" indent="-171450">
                <a:buClr>
                  <a:srgbClr val="CA0000"/>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grpSp>
      <p:sp>
        <p:nvSpPr>
          <p:cNvPr id="63" name="TextBox 62"/>
          <p:cNvSpPr txBox="1"/>
          <p:nvPr/>
        </p:nvSpPr>
        <p:spPr>
          <a:xfrm>
            <a:off x="4000500" y="3246964"/>
            <a:ext cx="266700" cy="3048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sz="1800" b="0" dirty="0">
                <a:solidFill>
                  <a:srgbClr val="008000"/>
                </a:solidFill>
                <a:latin typeface="Calibri"/>
                <a:cs typeface="Calibri"/>
              </a:rPr>
              <a:t> </a:t>
            </a:r>
          </a:p>
          <a:p>
            <a:pPr>
              <a:buSzPct val="80000"/>
              <a:defRPr/>
            </a:pPr>
            <a:endParaRPr lang="en-US" sz="1800" b="0" dirty="0">
              <a:solidFill>
                <a:srgbClr val="008000"/>
              </a:solidFill>
              <a:latin typeface="Calibri"/>
              <a:cs typeface="Calibri"/>
            </a:endParaRPr>
          </a:p>
        </p:txBody>
      </p:sp>
      <p:pic>
        <p:nvPicPr>
          <p:cNvPr id="64" name="Picture 6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2099" y="1175999"/>
            <a:ext cx="1098551" cy="915265"/>
          </a:xfrm>
          <a:prstGeom prst="roundRect">
            <a:avLst>
              <a:gd name="adj" fmla="val 9334"/>
            </a:avLst>
          </a:prstGeom>
          <a:ln>
            <a:solidFill>
              <a:schemeClr val="accent1">
                <a:lumMod val="50000"/>
              </a:schemeClr>
            </a:solidFill>
          </a:ln>
        </p:spPr>
      </p:pic>
      <p:sp>
        <p:nvSpPr>
          <p:cNvPr id="65" name="Rounded Rectangle 18"/>
          <p:cNvSpPr>
            <a:spLocks noChangeArrowheads="1"/>
          </p:cNvSpPr>
          <p:nvPr/>
        </p:nvSpPr>
        <p:spPr bwMode="auto">
          <a:xfrm>
            <a:off x="1484313" y="1175277"/>
            <a:ext cx="1041400" cy="928687"/>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latin typeface="Calibri" charset="0"/>
            </a:endParaRPr>
          </a:p>
        </p:txBody>
      </p:sp>
      <p:pic>
        <p:nvPicPr>
          <p:cNvPr id="66"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57350" y="1214964"/>
            <a:ext cx="7239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90800" y="1175999"/>
            <a:ext cx="1092200" cy="915265"/>
          </a:xfrm>
          <a:prstGeom prst="roundRect">
            <a:avLst>
              <a:gd name="adj" fmla="val 12627"/>
            </a:avLst>
          </a:prstGeom>
          <a:ln>
            <a:solidFill>
              <a:schemeClr val="accent1">
                <a:lumMod val="50000"/>
              </a:schemeClr>
            </a:solidFill>
          </a:ln>
        </p:spPr>
      </p:pic>
      <p:pic>
        <p:nvPicPr>
          <p:cNvPr id="68" name="Picture 6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04800" y="2166598"/>
            <a:ext cx="1085850" cy="972415"/>
          </a:xfrm>
          <a:prstGeom prst="roundRect">
            <a:avLst>
              <a:gd name="adj" fmla="val 10640"/>
            </a:avLst>
          </a:prstGeom>
          <a:ln>
            <a:solidFill>
              <a:schemeClr val="accent1">
                <a:lumMod val="50000"/>
              </a:schemeClr>
            </a:solidFill>
          </a:ln>
        </p:spPr>
      </p:pic>
      <p:pic>
        <p:nvPicPr>
          <p:cNvPr id="69" name="Picture 6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479550" y="2172949"/>
            <a:ext cx="2228850" cy="965200"/>
          </a:xfrm>
          <a:prstGeom prst="roundRect">
            <a:avLst>
              <a:gd name="adj" fmla="val 11712"/>
            </a:avLst>
          </a:prstGeom>
          <a:ln>
            <a:solidFill>
              <a:schemeClr val="accent1">
                <a:lumMod val="50000"/>
              </a:schemeClr>
            </a:solidFill>
          </a:ln>
        </p:spPr>
      </p:pic>
    </p:spTree>
    <p:extLst>
      <p:ext uri="{BB962C8B-B14F-4D97-AF65-F5344CB8AC3E}">
        <p14:creationId xmlns:p14="http://schemas.microsoft.com/office/powerpoint/2010/main" val="147826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OPW GLOBAL TECHNICAL SUPPORT</a:t>
            </a:r>
          </a:p>
        </p:txBody>
      </p:sp>
      <p:sp>
        <p:nvSpPr>
          <p:cNvPr id="4" name="Rectangle 4"/>
          <p:cNvSpPr txBox="1">
            <a:spLocks noChangeArrowheads="1"/>
          </p:cNvSpPr>
          <p:nvPr/>
        </p:nvSpPr>
        <p:spPr bwMode="auto">
          <a:xfrm>
            <a:off x="4214813" y="1219200"/>
            <a:ext cx="49291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28600" indent="-228600"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283464" indent="-283464">
              <a:spcBef>
                <a:spcPct val="20000"/>
              </a:spcBef>
              <a:buClr>
                <a:srgbClr val="FF8000"/>
              </a:buClr>
              <a:buFont typeface="Wingdings" charset="0"/>
              <a:buChar char="§"/>
            </a:pPr>
            <a:r>
              <a:rPr lang="en-US" sz="2600" b="0" dirty="0">
                <a:solidFill>
                  <a:srgbClr val="000000"/>
                </a:solidFill>
                <a:latin typeface="Calibri" charset="0"/>
              </a:rPr>
              <a:t>Technical Seminars	</a:t>
            </a:r>
          </a:p>
          <a:p>
            <a:pPr marL="283464" indent="-283464">
              <a:spcBef>
                <a:spcPct val="20000"/>
              </a:spcBef>
              <a:buClr>
                <a:srgbClr val="FF8000"/>
              </a:buClr>
              <a:buFont typeface="Wingdings" charset="0"/>
              <a:buChar char="§"/>
            </a:pPr>
            <a:r>
              <a:rPr lang="en-US" sz="2600" b="0" dirty="0">
                <a:solidFill>
                  <a:srgbClr val="000000"/>
                </a:solidFill>
                <a:latin typeface="Calibri" charset="0"/>
              </a:rPr>
              <a:t>On-Site First Installation Visits</a:t>
            </a:r>
          </a:p>
          <a:p>
            <a:pPr marL="283464" indent="-283464">
              <a:spcBef>
                <a:spcPct val="20000"/>
              </a:spcBef>
              <a:buClr>
                <a:srgbClr val="FF8000"/>
              </a:buClr>
              <a:buFont typeface="Wingdings" charset="0"/>
              <a:buChar char="§"/>
            </a:pPr>
            <a:r>
              <a:rPr lang="en-US" sz="2600" b="0" dirty="0">
                <a:solidFill>
                  <a:srgbClr val="000000"/>
                </a:solidFill>
                <a:latin typeface="Calibri" charset="0"/>
              </a:rPr>
              <a:t>Telephone / Internet Contact</a:t>
            </a:r>
          </a:p>
          <a:p>
            <a:pPr marL="283464" indent="-283464">
              <a:spcBef>
                <a:spcPct val="20000"/>
              </a:spcBef>
              <a:buClr>
                <a:srgbClr val="FF8000"/>
              </a:buClr>
              <a:buFont typeface="Wingdings" charset="0"/>
              <a:buChar char="§"/>
            </a:pPr>
            <a:r>
              <a:rPr lang="en-US" sz="2600" b="0" dirty="0">
                <a:solidFill>
                  <a:srgbClr val="000000"/>
                </a:solidFill>
                <a:latin typeface="Calibri" charset="0"/>
              </a:rPr>
              <a:t>Locations Worldwide:</a:t>
            </a:r>
          </a:p>
        </p:txBody>
      </p:sp>
      <p:pic>
        <p:nvPicPr>
          <p:cNvPr id="5" name="Picture 4" descr="Tech-Support-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550" y="2776538"/>
            <a:ext cx="1816100" cy="1406525"/>
          </a:xfrm>
          <a:prstGeom prst="rect">
            <a:avLst/>
          </a:prstGeom>
          <a:effectLst>
            <a:outerShdw blurRad="50800" dist="38100" dir="2700000" algn="tl" rotWithShape="0">
              <a:srgbClr val="000000">
                <a:alpha val="43000"/>
              </a:srgbClr>
            </a:outerShdw>
          </a:effectLst>
        </p:spPr>
      </p:pic>
      <p:pic>
        <p:nvPicPr>
          <p:cNvPr id="6" name="Picture 5" descr="Tech-Support-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4300538"/>
            <a:ext cx="1816100" cy="1406525"/>
          </a:xfrm>
          <a:prstGeom prst="rect">
            <a:avLst/>
          </a:prstGeom>
          <a:effectLst>
            <a:outerShdw blurRad="50800" dist="38100" dir="2700000" algn="tl" rotWithShape="0">
              <a:srgbClr val="000000">
                <a:alpha val="43000"/>
              </a:srgbClr>
            </a:outerShdw>
          </a:effectLst>
        </p:spPr>
      </p:pic>
      <p:pic>
        <p:nvPicPr>
          <p:cNvPr id="7" name="Picture 6" descr="Tech-Support-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1538" y="1223963"/>
            <a:ext cx="1808162" cy="1447800"/>
          </a:xfrm>
          <a:prstGeom prst="rect">
            <a:avLst/>
          </a:prstGeom>
          <a:effectLst>
            <a:outerShdw blurRad="50800" dist="38100" dir="2700000" algn="tl" rotWithShape="0">
              <a:srgbClr val="000000">
                <a:alpha val="43000"/>
              </a:srgbClr>
            </a:outerShdw>
          </a:effectLst>
        </p:spPr>
      </p:pic>
      <p:pic>
        <p:nvPicPr>
          <p:cNvPr id="8" name="Picture 7" descr="Tech-Support-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1538" y="2776538"/>
            <a:ext cx="1814512" cy="1406525"/>
          </a:xfrm>
          <a:prstGeom prst="rect">
            <a:avLst/>
          </a:prstGeom>
          <a:effectLst>
            <a:outerShdw blurRad="50800" dist="38100" dir="2700000" algn="tl" rotWithShape="0">
              <a:srgbClr val="000000">
                <a:alpha val="43000"/>
              </a:srgbClr>
            </a:outerShdw>
          </a:effectLst>
        </p:spPr>
      </p:pic>
      <p:sp>
        <p:nvSpPr>
          <p:cNvPr id="9" name="TextBox 1"/>
          <p:cNvSpPr txBox="1">
            <a:spLocks noChangeArrowheads="1"/>
          </p:cNvSpPr>
          <p:nvPr/>
        </p:nvSpPr>
        <p:spPr bwMode="auto">
          <a:xfrm>
            <a:off x="4576240" y="3251200"/>
            <a:ext cx="212089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228600" indent="-22860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lvl="1" eaLnBrk="1" hangingPunct="1">
              <a:spcBef>
                <a:spcPct val="20000"/>
              </a:spcBef>
              <a:buClr>
                <a:srgbClr val="FF8000"/>
              </a:buClr>
              <a:buFont typeface="Arial" charset="0"/>
              <a:buChar char="•"/>
            </a:pPr>
            <a:r>
              <a:rPr lang="en-US" sz="2200" b="0" dirty="0">
                <a:solidFill>
                  <a:srgbClr val="000000"/>
                </a:solidFill>
                <a:latin typeface="Calibri" charset="0"/>
              </a:rPr>
              <a:t>United States</a:t>
            </a:r>
          </a:p>
          <a:p>
            <a:pPr lvl="1" eaLnBrk="1" hangingPunct="1">
              <a:spcBef>
                <a:spcPct val="20000"/>
              </a:spcBef>
              <a:buClr>
                <a:srgbClr val="FF8000"/>
              </a:buClr>
              <a:buFont typeface="Arial" charset="0"/>
              <a:buChar char="•"/>
            </a:pPr>
            <a:r>
              <a:rPr lang="en-US" sz="2200" b="0" dirty="0">
                <a:solidFill>
                  <a:srgbClr val="000000"/>
                </a:solidFill>
                <a:latin typeface="Calibri" charset="0"/>
              </a:rPr>
              <a:t>Brazil</a:t>
            </a:r>
          </a:p>
          <a:p>
            <a:pPr lvl="1" eaLnBrk="1" hangingPunct="1">
              <a:spcBef>
                <a:spcPct val="20000"/>
              </a:spcBef>
              <a:buClr>
                <a:srgbClr val="FF8000"/>
              </a:buClr>
              <a:buFont typeface="Arial" charset="0"/>
              <a:buChar char="•"/>
            </a:pPr>
            <a:r>
              <a:rPr lang="en-US" sz="2200" b="0" dirty="0">
                <a:solidFill>
                  <a:srgbClr val="000000"/>
                </a:solidFill>
                <a:latin typeface="Calibri" charset="0"/>
              </a:rPr>
              <a:t>China</a:t>
            </a:r>
          </a:p>
          <a:p>
            <a:pPr lvl="1" eaLnBrk="1" hangingPunct="1">
              <a:spcBef>
                <a:spcPct val="20000"/>
              </a:spcBef>
              <a:buClr>
                <a:srgbClr val="FF8000"/>
              </a:buClr>
              <a:buFont typeface="Arial" charset="0"/>
              <a:buChar char="•"/>
            </a:pPr>
            <a:r>
              <a:rPr lang="en-US" sz="2200" b="0" dirty="0">
                <a:solidFill>
                  <a:srgbClr val="000000"/>
                </a:solidFill>
                <a:latin typeface="Calibri" charset="0"/>
              </a:rPr>
              <a:t>Poland</a:t>
            </a:r>
          </a:p>
          <a:p>
            <a:pPr lvl="1" eaLnBrk="1" hangingPunct="1">
              <a:spcBef>
                <a:spcPct val="20000"/>
              </a:spcBef>
              <a:buClr>
                <a:srgbClr val="FF8000"/>
              </a:buClr>
              <a:buFont typeface="Arial" charset="0"/>
              <a:buChar char="•"/>
            </a:pPr>
            <a:r>
              <a:rPr lang="en-US" sz="2200" b="0" dirty="0" smtClean="0">
                <a:solidFill>
                  <a:srgbClr val="000000"/>
                </a:solidFill>
                <a:latin typeface="Calibri" charset="0"/>
              </a:rPr>
              <a:t>India</a:t>
            </a:r>
          </a:p>
          <a:p>
            <a:pPr lvl="1" eaLnBrk="1" hangingPunct="1">
              <a:spcBef>
                <a:spcPct val="20000"/>
              </a:spcBef>
              <a:buClr>
                <a:srgbClr val="FF8000"/>
              </a:buClr>
              <a:buFont typeface="Arial" charset="0"/>
              <a:buChar char="•"/>
            </a:pPr>
            <a:r>
              <a:rPr lang="en-US" sz="2200" b="0" dirty="0" smtClean="0">
                <a:solidFill>
                  <a:srgbClr val="000000"/>
                </a:solidFill>
                <a:latin typeface="Calibri" charset="0"/>
              </a:rPr>
              <a:t>Australia</a:t>
            </a:r>
            <a:endParaRPr lang="en-US" sz="2200" b="0" dirty="0">
              <a:solidFill>
                <a:srgbClr val="000000"/>
              </a:solidFill>
              <a:latin typeface="Calibri" charset="0"/>
            </a:endParaRPr>
          </a:p>
          <a:p>
            <a:pPr eaLnBrk="1" hangingPunct="1"/>
            <a:endParaRPr lang="en-US" sz="2200" dirty="0">
              <a:solidFill>
                <a:srgbClr val="000000"/>
              </a:solidFill>
            </a:endParaRPr>
          </a:p>
        </p:txBody>
      </p:sp>
      <p:sp>
        <p:nvSpPr>
          <p:cNvPr id="10" name="TextBox 9"/>
          <p:cNvSpPr txBox="1"/>
          <p:nvPr/>
        </p:nvSpPr>
        <p:spPr>
          <a:xfrm>
            <a:off x="6684440" y="3276600"/>
            <a:ext cx="2230960" cy="2800766"/>
          </a:xfrm>
          <a:prstGeom prst="rect">
            <a:avLst/>
          </a:prstGeom>
          <a:noFill/>
        </p:spPr>
        <p:txBody>
          <a:bodyPr wrap="square">
            <a:spAutoFit/>
          </a:bodyPr>
          <a:lstStyle/>
          <a:p>
            <a:pPr marL="228600" lvl="1" indent="-228600">
              <a:spcBef>
                <a:spcPct val="20000"/>
              </a:spcBef>
              <a:buClr>
                <a:srgbClr val="FF8000"/>
              </a:buClr>
              <a:buFont typeface="Arial" charset="0"/>
              <a:buChar char="•"/>
              <a:defRPr/>
            </a:pPr>
            <a:r>
              <a:rPr lang="en-US" sz="2200" b="0" dirty="0">
                <a:solidFill>
                  <a:srgbClr val="000000"/>
                </a:solidFill>
                <a:latin typeface="Calibri" charset="0"/>
              </a:rPr>
              <a:t>Malaysia</a:t>
            </a:r>
          </a:p>
          <a:p>
            <a:pPr marL="228600" lvl="1" indent="-228600">
              <a:spcBef>
                <a:spcPct val="20000"/>
              </a:spcBef>
              <a:buClr>
                <a:srgbClr val="FF8000"/>
              </a:buClr>
              <a:buFont typeface="Arial" charset="0"/>
              <a:buChar char="•"/>
              <a:defRPr/>
            </a:pPr>
            <a:r>
              <a:rPr lang="en-US" sz="2200" b="0" dirty="0">
                <a:solidFill>
                  <a:srgbClr val="000000"/>
                </a:solidFill>
                <a:latin typeface="Calibri" charset="0"/>
              </a:rPr>
              <a:t>Sweden</a:t>
            </a:r>
          </a:p>
          <a:p>
            <a:pPr marL="228600" lvl="1" indent="-228600">
              <a:spcBef>
                <a:spcPct val="20000"/>
              </a:spcBef>
              <a:buClr>
                <a:srgbClr val="FF8000"/>
              </a:buClr>
              <a:buFont typeface="Arial" charset="0"/>
              <a:buChar char="•"/>
              <a:defRPr/>
            </a:pPr>
            <a:r>
              <a:rPr lang="en-US" sz="2200" b="0" dirty="0">
                <a:solidFill>
                  <a:srgbClr val="000000"/>
                </a:solidFill>
                <a:latin typeface="Calibri" charset="0"/>
              </a:rPr>
              <a:t>UK</a:t>
            </a:r>
          </a:p>
          <a:p>
            <a:pPr marL="228600" lvl="1" indent="-228600">
              <a:spcBef>
                <a:spcPct val="20000"/>
              </a:spcBef>
              <a:buClr>
                <a:srgbClr val="FF8000"/>
              </a:buClr>
              <a:buFont typeface="Arial" charset="0"/>
              <a:buChar char="•"/>
              <a:defRPr/>
            </a:pPr>
            <a:r>
              <a:rPr lang="en-US" sz="2200" b="0" dirty="0">
                <a:solidFill>
                  <a:srgbClr val="000000"/>
                </a:solidFill>
                <a:latin typeface="Calibri" charset="0"/>
              </a:rPr>
              <a:t>Mexico</a:t>
            </a:r>
          </a:p>
          <a:p>
            <a:pPr marL="228600" lvl="1" indent="-228600">
              <a:spcBef>
                <a:spcPct val="20000"/>
              </a:spcBef>
              <a:buClr>
                <a:srgbClr val="FF8000"/>
              </a:buClr>
              <a:buFont typeface="Arial" charset="0"/>
              <a:buChar char="•"/>
              <a:defRPr/>
            </a:pPr>
            <a:r>
              <a:rPr lang="en-US" sz="2200" b="0" dirty="0">
                <a:solidFill>
                  <a:srgbClr val="000000"/>
                </a:solidFill>
                <a:latin typeface="Calibri" charset="0"/>
              </a:rPr>
              <a:t>Czech Republic</a:t>
            </a:r>
          </a:p>
          <a:p>
            <a:pPr marL="0" lvl="1">
              <a:spcBef>
                <a:spcPct val="20000"/>
              </a:spcBef>
              <a:buClr>
                <a:srgbClr val="FF8000"/>
              </a:buClr>
              <a:defRPr/>
            </a:pPr>
            <a:endParaRPr lang="en-US" sz="2200" b="0" dirty="0">
              <a:solidFill>
                <a:srgbClr val="000000"/>
              </a:solidFill>
              <a:latin typeface="Calibri" charset="0"/>
            </a:endParaRPr>
          </a:p>
          <a:p>
            <a:pPr>
              <a:defRPr/>
            </a:pPr>
            <a:endParaRPr lang="en-US" sz="2200" dirty="0">
              <a:solidFill>
                <a:srgbClr val="000000"/>
              </a:solidFill>
            </a:endParaRPr>
          </a:p>
        </p:txBody>
      </p:sp>
      <p:pic>
        <p:nvPicPr>
          <p:cNvPr id="11" name="Platshållare för innehåll 5" descr="LPG ALGE TUS resized 2_01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600" y="1231900"/>
            <a:ext cx="1806575" cy="1427163"/>
          </a:xfrm>
          <a:prstGeom prst="rect">
            <a:avLst/>
          </a:prstGeom>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U:\KPS installer training\Follow-up\Foton från kurstillfällen\Slovenia\Petrol Technologija Delta Petrol\Installer Training Slovenia 02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6300" y="4310063"/>
            <a:ext cx="1803400" cy="1404937"/>
          </a:xfrm>
          <a:prstGeom prst="rect">
            <a:avLst/>
          </a:prstGeom>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78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CLASS </a:t>
            </a:r>
            <a:r>
              <a:rPr lang="en-US" dirty="0" smtClean="0"/>
              <a:t>MANUFACTURING</a:t>
            </a:r>
            <a:endParaRPr lang="en-US" dirty="0"/>
          </a:p>
        </p:txBody>
      </p:sp>
      <p:pic>
        <p:nvPicPr>
          <p:cNvPr id="4" name="Picture 3" descr="image00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8600" y="3573463"/>
            <a:ext cx="2228850" cy="2170112"/>
          </a:xfrm>
          <a:prstGeom prst="rect">
            <a:avLst/>
          </a:prstGeom>
          <a:effectLst>
            <a:outerShdw blurRad="50800" dist="38100" dir="2700000" algn="tl" rotWithShape="0">
              <a:srgbClr val="000000">
                <a:alpha val="43000"/>
              </a:srgbClr>
            </a:outerShdw>
          </a:effectLst>
        </p:spPr>
      </p:pic>
      <p:sp>
        <p:nvSpPr>
          <p:cNvPr id="5" name="Rectangle 4"/>
          <p:cNvSpPr txBox="1">
            <a:spLocks noChangeArrowheads="1"/>
          </p:cNvSpPr>
          <p:nvPr/>
        </p:nvSpPr>
        <p:spPr bwMode="auto">
          <a:xfrm>
            <a:off x="4062413" y="1219200"/>
            <a:ext cx="48148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85750" indent="-285750"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spcBef>
                <a:spcPts val="1224"/>
              </a:spcBef>
              <a:buClr>
                <a:schemeClr val="folHlink"/>
              </a:buClr>
              <a:buFont typeface="Wingdings" charset="0"/>
              <a:buChar char="§"/>
            </a:pPr>
            <a:r>
              <a:rPr lang="en-US" sz="2600" b="0" dirty="0">
                <a:latin typeface="Calibri" charset="0"/>
              </a:rPr>
              <a:t>Six Sigma</a:t>
            </a:r>
          </a:p>
          <a:p>
            <a:pPr>
              <a:spcBef>
                <a:spcPts val="1224"/>
              </a:spcBef>
              <a:buClr>
                <a:schemeClr val="folHlink"/>
              </a:buClr>
              <a:buFont typeface="Wingdings" charset="0"/>
              <a:buChar char="§"/>
            </a:pPr>
            <a:r>
              <a:rPr lang="en-US" sz="2600" b="0" dirty="0">
                <a:latin typeface="Calibri" charset="0"/>
              </a:rPr>
              <a:t>Lean Manufacturing/One-Piece Continuous Work Flow</a:t>
            </a:r>
          </a:p>
          <a:p>
            <a:pPr>
              <a:spcBef>
                <a:spcPts val="1224"/>
              </a:spcBef>
              <a:buClr>
                <a:schemeClr val="folHlink"/>
              </a:buClr>
              <a:buFont typeface="Wingdings" charset="0"/>
              <a:buChar char="§"/>
            </a:pPr>
            <a:r>
              <a:rPr lang="en-US" sz="2600" b="0" dirty="0">
                <a:latin typeface="Calibri" charset="0"/>
              </a:rPr>
              <a:t>Continuous Quality Improvement Process</a:t>
            </a:r>
          </a:p>
          <a:p>
            <a:pPr>
              <a:spcBef>
                <a:spcPts val="1224"/>
              </a:spcBef>
              <a:buClr>
                <a:schemeClr val="folHlink"/>
              </a:buClr>
              <a:buFont typeface="Wingdings" charset="0"/>
              <a:buChar char="§"/>
            </a:pPr>
            <a:r>
              <a:rPr lang="en-US" sz="2600" b="0" dirty="0">
                <a:latin typeface="Calibri" charset="0"/>
              </a:rPr>
              <a:t>ISO 9001 Certified</a:t>
            </a:r>
          </a:p>
          <a:p>
            <a:pPr>
              <a:spcBef>
                <a:spcPts val="1224"/>
              </a:spcBef>
              <a:buClr>
                <a:srgbClr val="FF8000"/>
              </a:buClr>
              <a:buFont typeface="Wingdings" charset="0"/>
              <a:buChar char="§"/>
            </a:pPr>
            <a:r>
              <a:rPr lang="en-US" sz="2600" b="0" dirty="0">
                <a:latin typeface="Calibri" charset="0"/>
              </a:rPr>
              <a:t>Fully Robotic Automation Nozzle Line</a:t>
            </a:r>
          </a:p>
          <a:p>
            <a:pPr>
              <a:spcBef>
                <a:spcPts val="1224"/>
              </a:spcBef>
              <a:buClr>
                <a:schemeClr val="folHlink"/>
              </a:buClr>
              <a:buFont typeface="Wingdings" charset="0"/>
              <a:buChar char="§"/>
            </a:pPr>
            <a:r>
              <a:rPr lang="en-US" sz="2600" b="0" dirty="0">
                <a:latin typeface="Calibri" charset="0"/>
              </a:rPr>
              <a:t>OPW-</a:t>
            </a:r>
            <a:r>
              <a:rPr lang="en-US" sz="2600" b="0" dirty="0" smtClean="0">
                <a:latin typeface="Calibri" charset="0"/>
              </a:rPr>
              <a:t>FMS Tank </a:t>
            </a:r>
            <a:r>
              <a:rPr lang="en-US" sz="2600" b="0" dirty="0">
                <a:latin typeface="Calibri" charset="0"/>
              </a:rPr>
              <a:t>Gauge ISO-17025</a:t>
            </a:r>
          </a:p>
        </p:txBody>
      </p:sp>
      <p:pic>
        <p:nvPicPr>
          <p:cNvPr id="6" name="Picture 14" descr="Trained force1"/>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1487488" y="1293813"/>
            <a:ext cx="1071562" cy="106680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7950" y="1293813"/>
            <a:ext cx="1073150" cy="1074737"/>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52713" y="2428875"/>
            <a:ext cx="1068387" cy="106680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6550" y="3573463"/>
            <a:ext cx="1073150" cy="107315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3850" y="2428875"/>
            <a:ext cx="1074738" cy="107315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idland-factory-worker.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850" y="1293813"/>
            <a:ext cx="1092200" cy="1066800"/>
          </a:xfrm>
          <a:prstGeom prst="rect">
            <a:avLst/>
          </a:prstGeom>
          <a:effectLst>
            <a:outerShdw blurRad="50800" dist="38100" dir="2700000" algn="tl" rotWithShape="0">
              <a:srgbClr val="000000">
                <a:alpha val="43000"/>
              </a:srgbClr>
            </a:outerShdw>
          </a:effectLst>
        </p:spPr>
      </p:pic>
      <p:pic>
        <p:nvPicPr>
          <p:cNvPr id="12" name="Picture 11" descr="opw-es-factory-worker.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490663" y="2428875"/>
            <a:ext cx="1068387" cy="1066800"/>
          </a:xfrm>
          <a:prstGeom prst="rect">
            <a:avLst/>
          </a:prstGeom>
          <a:effectLst>
            <a:outerShdw blurRad="50800" dist="38100" dir="2700000" algn="tl" rotWithShape="0">
              <a:srgbClr val="000000">
                <a:alpha val="43000"/>
              </a:srgbClr>
            </a:outerShdw>
          </a:effectLst>
        </p:spPr>
      </p:pic>
      <p:pic>
        <p:nvPicPr>
          <p:cNvPr id="13"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963" y="4711700"/>
            <a:ext cx="1100137" cy="1039813"/>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849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 PRODUCT DEVELOPMENT CAPABILITIES </a:t>
            </a:r>
          </a:p>
        </p:txBody>
      </p:sp>
      <p:sp>
        <p:nvSpPr>
          <p:cNvPr id="4" name="Rectangle 4"/>
          <p:cNvSpPr txBox="1">
            <a:spLocks noChangeArrowheads="1"/>
          </p:cNvSpPr>
          <p:nvPr/>
        </p:nvSpPr>
        <p:spPr bwMode="auto">
          <a:xfrm>
            <a:off x="4062413" y="1219200"/>
            <a:ext cx="481488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85750" indent="-285750"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spcBef>
                <a:spcPts val="1272"/>
              </a:spcBef>
              <a:buClr>
                <a:schemeClr val="folHlink"/>
              </a:buClr>
              <a:buFont typeface="Wingdings" charset="0"/>
              <a:buChar char="§"/>
            </a:pPr>
            <a:r>
              <a:rPr lang="en-US" sz="2800" b="0" dirty="0">
                <a:latin typeface="Calibri" charset="0"/>
              </a:rPr>
              <a:t>Rapid Prototyping </a:t>
            </a:r>
            <a:r>
              <a:rPr lang="en-US" sz="2800" b="0" dirty="0" err="1">
                <a:latin typeface="Calibri" charset="0"/>
              </a:rPr>
              <a:t>Stereolithography</a:t>
            </a:r>
            <a:endParaRPr lang="en-US" sz="2800" b="0" dirty="0">
              <a:solidFill>
                <a:srgbClr val="1478AD"/>
              </a:solidFill>
              <a:latin typeface="Calibri" charset="0"/>
            </a:endParaRPr>
          </a:p>
          <a:p>
            <a:pPr>
              <a:spcBef>
                <a:spcPts val="1272"/>
              </a:spcBef>
              <a:buClr>
                <a:schemeClr val="folHlink"/>
              </a:buClr>
              <a:buFont typeface="Wingdings" charset="0"/>
              <a:buChar char="§"/>
            </a:pPr>
            <a:r>
              <a:rPr lang="en-US" sz="2800" b="0" dirty="0">
                <a:latin typeface="Calibri" charset="0"/>
              </a:rPr>
              <a:t>Environmental Chambers</a:t>
            </a:r>
            <a:endParaRPr lang="en-US" sz="2800" b="0" dirty="0">
              <a:solidFill>
                <a:srgbClr val="1478AD"/>
              </a:solidFill>
              <a:latin typeface="Calibri" charset="0"/>
            </a:endParaRPr>
          </a:p>
          <a:p>
            <a:pPr>
              <a:spcBef>
                <a:spcPts val="1272"/>
              </a:spcBef>
              <a:buClr>
                <a:schemeClr val="folHlink"/>
              </a:buClr>
              <a:buFont typeface="Wingdings" charset="0"/>
              <a:buChar char="§"/>
            </a:pPr>
            <a:r>
              <a:rPr lang="en-US" sz="2800" b="0" dirty="0">
                <a:latin typeface="Calibri" charset="0"/>
              </a:rPr>
              <a:t>Experimental Machine Shop</a:t>
            </a:r>
            <a:endParaRPr lang="en-US" sz="2800" b="0" dirty="0">
              <a:solidFill>
                <a:srgbClr val="1478AD"/>
              </a:solidFill>
              <a:latin typeface="Calibri" charset="0"/>
            </a:endParaRPr>
          </a:p>
          <a:p>
            <a:pPr>
              <a:spcBef>
                <a:spcPts val="1272"/>
              </a:spcBef>
              <a:buClr>
                <a:schemeClr val="folHlink"/>
              </a:buClr>
              <a:buFont typeface="Wingdings" charset="0"/>
              <a:buChar char="§"/>
            </a:pPr>
            <a:r>
              <a:rPr lang="en-US" sz="2800" b="0" dirty="0">
                <a:latin typeface="Calibri" charset="0"/>
              </a:rPr>
              <a:t>Tank Gauge Testing Lab</a:t>
            </a:r>
            <a:endParaRPr lang="en-US" sz="2800" b="0" dirty="0">
              <a:solidFill>
                <a:srgbClr val="1478AD"/>
              </a:solidFill>
              <a:latin typeface="Calibri" charset="0"/>
            </a:endParaRPr>
          </a:p>
          <a:p>
            <a:pPr>
              <a:spcBef>
                <a:spcPts val="1272"/>
              </a:spcBef>
              <a:buClr>
                <a:schemeClr val="folHlink"/>
              </a:buClr>
              <a:buFont typeface="Wingdings" charset="0"/>
              <a:buChar char="§"/>
            </a:pPr>
            <a:r>
              <a:rPr lang="en-US" sz="2800" b="0" dirty="0">
                <a:latin typeface="Calibri" charset="0"/>
              </a:rPr>
              <a:t>Manhole Cover Stress Tester</a:t>
            </a:r>
            <a:endParaRPr lang="en-US" sz="2800" b="0" dirty="0">
              <a:solidFill>
                <a:srgbClr val="1478AD"/>
              </a:solidFill>
              <a:latin typeface="Calibri" charset="0"/>
            </a:endParaRPr>
          </a:p>
          <a:p>
            <a:pPr>
              <a:spcBef>
                <a:spcPts val="1272"/>
              </a:spcBef>
              <a:buClr>
                <a:schemeClr val="folHlink"/>
              </a:buClr>
              <a:buFont typeface="Wingdings" charset="0"/>
              <a:buChar char="§"/>
            </a:pPr>
            <a:r>
              <a:rPr lang="en-US" sz="2800" b="0" dirty="0">
                <a:latin typeface="Calibri" charset="0"/>
              </a:rPr>
              <a:t>Fluid Dynamics Modeling</a:t>
            </a:r>
          </a:p>
          <a:p>
            <a:pPr>
              <a:spcBef>
                <a:spcPts val="1272"/>
              </a:spcBef>
              <a:buClr>
                <a:schemeClr val="folHlink"/>
              </a:buClr>
              <a:buFont typeface="Wingdings" charset="0"/>
              <a:buChar char="§"/>
            </a:pPr>
            <a:r>
              <a:rPr lang="en-US" sz="2800" b="0" dirty="0">
                <a:latin typeface="Calibri" charset="0"/>
              </a:rPr>
              <a:t>Life-Cycle Test Stations</a:t>
            </a:r>
          </a:p>
        </p:txBody>
      </p:sp>
      <p:pic>
        <p:nvPicPr>
          <p:cNvPr id="5"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5513" y="2911475"/>
            <a:ext cx="1622425" cy="1262063"/>
          </a:xfrm>
          <a:prstGeom prst="rect">
            <a:avLst/>
          </a:prstGeom>
          <a:noFill/>
          <a:ln>
            <a:noFill/>
          </a:ln>
          <a:effectLst>
            <a:outerShdw dist="35921" dir="2700000" algn="ctr" rotWithShape="0">
              <a:srgbClr val="808080">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150" y="1289050"/>
            <a:ext cx="1622425" cy="1487488"/>
          </a:xfrm>
          <a:prstGeom prst="rect">
            <a:avLst/>
          </a:prstGeom>
          <a:noFill/>
          <a:ln>
            <a:noFill/>
          </a:ln>
          <a:effectLst>
            <a:outerShdw dist="35921" dir="2700000" algn="ctr" rotWithShape="0">
              <a:srgbClr val="808080">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97100" y="1276350"/>
            <a:ext cx="1619250" cy="1503363"/>
          </a:xfrm>
          <a:prstGeom prst="rect">
            <a:avLst/>
          </a:prstGeom>
          <a:noFill/>
          <a:ln>
            <a:noFill/>
          </a:ln>
          <a:effectLst>
            <a:outerShdw dist="35921" dir="2700000" algn="ctr" rotWithShape="0">
              <a:srgbClr val="808080">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911475"/>
            <a:ext cx="1622425" cy="1262063"/>
          </a:xfrm>
          <a:prstGeom prst="rect">
            <a:avLst/>
          </a:prstGeom>
          <a:noFill/>
          <a:ln>
            <a:noFill/>
          </a:ln>
          <a:effectLst>
            <a:outerShdw dist="35921" dir="2700000" algn="ctr" rotWithShape="0">
              <a:srgbClr val="808080">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0" y="4318000"/>
            <a:ext cx="1628775" cy="2070100"/>
          </a:xfrm>
          <a:prstGeom prst="rect">
            <a:avLst/>
          </a:prstGeom>
          <a:noFill/>
          <a:ln>
            <a:noFill/>
          </a:ln>
          <a:effectLst>
            <a:outerShdw dist="35921" dir="2700000" algn="ctr" rotWithShape="0">
              <a:srgbClr val="808080">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latshållare för innehåll 6" descr="DSC_0037.JPG"/>
          <p:cNvPicPr>
            <a:picLocks noGrp="1" noChangeAspect="1"/>
          </p:cNvPicPr>
          <p:nvPr>
            <p:ph idx="1"/>
          </p:nvPr>
        </p:nvPicPr>
        <p:blipFill>
          <a:blip r:embed="rId7" cstate="email">
            <a:extLst>
              <a:ext uri="{28A0092B-C50C-407E-A947-70E740481C1C}">
                <a14:useLocalDpi xmlns:a14="http://schemas.microsoft.com/office/drawing/2010/main" val="0"/>
              </a:ext>
            </a:extLst>
          </a:blip>
          <a:srcRect/>
          <a:stretch>
            <a:fillRect/>
          </a:stretch>
        </p:blipFill>
        <p:spPr>
          <a:xfrm>
            <a:off x="2197100" y="4321175"/>
            <a:ext cx="1625600" cy="2054225"/>
          </a:xfrm>
          <a:noFill/>
          <a:effectLst>
            <a:outerShdw dist="35921" dir="2700000" algn="ctr" rotWithShape="0">
              <a:srgbClr val="808080">
                <a:alpha val="37000"/>
              </a:srgbClr>
            </a:outerShdw>
          </a:effectLst>
        </p:spPr>
      </p:pic>
    </p:spTree>
    <p:extLst>
      <p:ext uri="{BB962C8B-B14F-4D97-AF65-F5344CB8AC3E}">
        <p14:creationId xmlns:p14="http://schemas.microsoft.com/office/powerpoint/2010/main" val="365832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U.S. MANUFACTURING FACILTIES</a:t>
            </a:r>
          </a:p>
        </p:txBody>
      </p:sp>
      <p:pic>
        <p:nvPicPr>
          <p:cNvPr id="4" name="Picture 3" descr="Building w blue w OPW logo on to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91671" y="1295400"/>
            <a:ext cx="2636768" cy="1760536"/>
          </a:xfrm>
          <a:prstGeom prst="roundRect">
            <a:avLst>
              <a:gd name="adj" fmla="val 13060"/>
            </a:avLst>
          </a:prstGeom>
          <a:noFill/>
          <a:ln w="9525">
            <a:solidFill>
              <a:srgbClr val="1478AD"/>
            </a:solidFill>
            <a:miter lim="800000"/>
            <a:headEnd/>
            <a:tailEnd/>
          </a:ln>
          <a:effectLst/>
        </p:spPr>
      </p:pic>
      <p:pic>
        <p:nvPicPr>
          <p:cNvPr id="5" name="Picture 4" descr="OPW-FC Facility.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0200" y="1302148"/>
            <a:ext cx="2543110" cy="1728388"/>
          </a:xfrm>
          <a:prstGeom prst="roundRect">
            <a:avLst>
              <a:gd name="adj" fmla="val 14463"/>
            </a:avLst>
          </a:prstGeom>
          <a:ln w="9525">
            <a:solidFill>
              <a:srgbClr val="1478AD"/>
            </a:solidFill>
          </a:ln>
          <a:effectLst/>
        </p:spPr>
      </p:pic>
      <p:pic>
        <p:nvPicPr>
          <p:cNvPr id="6"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6800" y="1302385"/>
            <a:ext cx="2660398" cy="1753551"/>
          </a:xfrm>
          <a:prstGeom prst="roundRect">
            <a:avLst>
              <a:gd name="adj" fmla="val 13046"/>
            </a:avLst>
          </a:prstGeom>
          <a:noFill/>
          <a:ln w="9525">
            <a:solidFill>
              <a:srgbClr val="1478AD"/>
            </a:solidFill>
            <a:miter lim="800000"/>
            <a:headEnd/>
            <a:tailEnd/>
          </a:ln>
          <a:effectLst/>
        </p:spPr>
      </p:pic>
      <p:pic>
        <p:nvPicPr>
          <p:cNvPr id="7" name="Picture 2" descr="C:\Users\BrentSitarski\AppData\Local\Microsoft\Windows\Temporary Internet Files\Content.Outlook\8ZDR07C2\Engineered-Systems-he#66714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4650" y="4165600"/>
            <a:ext cx="1979109" cy="1352391"/>
          </a:xfrm>
          <a:prstGeom prst="roundRect">
            <a:avLst>
              <a:gd name="adj" fmla="val 14463"/>
            </a:avLst>
          </a:prstGeom>
          <a:ln w="9525">
            <a:solidFill>
              <a:srgbClr val="1478AD"/>
            </a:solidFill>
          </a:ln>
          <a:effectLst/>
          <a:extLst>
            <a:ext uri="{909E8E84-426E-40dd-AFC4-6F175D3DCCD1}">
              <a14:hiddenFill xmlns:a14="http://schemas.microsoft.com/office/drawing/2010/main">
                <a:solidFill>
                  <a:srgbClr val="FFFFFF"/>
                </a:solidFill>
              </a14:hiddenFill>
            </a:ext>
          </a:extLst>
        </p:spPr>
      </p:pic>
      <p:pic>
        <p:nvPicPr>
          <p:cNvPr id="8" name="Picture 3" descr="C:\Users\BrentSitarski\AppData\Local\Microsoft\Windows\Temporary Internet Files\Content.Outlook\8ZDR07C2\Midland-headquarters-2 (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38834" y="4165600"/>
            <a:ext cx="1984696" cy="1352391"/>
          </a:xfrm>
          <a:prstGeom prst="roundRect">
            <a:avLst>
              <a:gd name="adj" fmla="val 14463"/>
            </a:avLst>
          </a:prstGeom>
          <a:ln w="9525">
            <a:solidFill>
              <a:srgbClr val="1478AD"/>
            </a:solidFill>
          </a:ln>
          <a:effectLst/>
          <a:extLst>
            <a:ext uri="{909E8E84-426E-40dd-AFC4-6F175D3DCCD1}">
              <a14:hiddenFill xmlns:a14="http://schemas.microsoft.com/office/drawing/2010/main">
                <a:solidFill>
                  <a:srgbClr val="FFFFFF"/>
                </a:solidFill>
              </a14:hiddenFill>
            </a:ext>
          </a:extLst>
        </p:spPr>
      </p:pic>
      <p:pic>
        <p:nvPicPr>
          <p:cNvPr id="9" name="Picture 4" descr="C:\Users\BrentSitarski\AppData\Local\Microsoft\Windows\Temporary Internet Files\Content.Outlook\8ZDR07C2\Civacon-headquarter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08605" y="4165600"/>
            <a:ext cx="1824568" cy="1368426"/>
          </a:xfrm>
          <a:prstGeom prst="roundRect">
            <a:avLst>
              <a:gd name="adj" fmla="val 14463"/>
            </a:avLst>
          </a:prstGeom>
          <a:ln w="9525">
            <a:solidFill>
              <a:srgbClr val="1478AD"/>
            </a:solidFill>
          </a:ln>
          <a:effectLst/>
          <a:extLst/>
        </p:spPr>
        <p:style>
          <a:lnRef idx="2">
            <a:schemeClr val="accent6"/>
          </a:lnRef>
          <a:fillRef idx="1">
            <a:schemeClr val="lt1"/>
          </a:fillRef>
          <a:effectRef idx="0">
            <a:schemeClr val="accent6"/>
          </a:effectRef>
          <a:fontRef idx="minor">
            <a:schemeClr val="dk1"/>
          </a:fontRef>
        </p:style>
      </p:pic>
      <p:sp>
        <p:nvSpPr>
          <p:cNvPr id="10" name="Text Box 4"/>
          <p:cNvSpPr txBox="1">
            <a:spLocks noChangeArrowheads="1"/>
          </p:cNvSpPr>
          <p:nvPr/>
        </p:nvSpPr>
        <p:spPr bwMode="auto">
          <a:xfrm>
            <a:off x="0" y="3063875"/>
            <a:ext cx="304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006699"/>
                </a:solidFill>
                <a:latin typeface="Calibri" charset="0"/>
                <a:cs typeface="Arial" charset="0"/>
              </a:rPr>
              <a:t>OPW FUELING COMPONENTS</a:t>
            </a:r>
          </a:p>
          <a:p>
            <a:pPr algn="ctr" eaLnBrk="1" hangingPunct="1"/>
            <a:r>
              <a:rPr lang="en-US" sz="1600" b="0" dirty="0">
                <a:solidFill>
                  <a:srgbClr val="000000"/>
                </a:solidFill>
                <a:latin typeface="Calibri" charset="0"/>
              </a:rPr>
              <a:t>Cincinnati, OH</a:t>
            </a:r>
            <a:endParaRPr lang="en-US" b="0" dirty="0">
              <a:solidFill>
                <a:srgbClr val="000000"/>
              </a:solidFill>
              <a:latin typeface="Calibri" charset="0"/>
            </a:endParaRPr>
          </a:p>
        </p:txBody>
      </p:sp>
      <p:sp>
        <p:nvSpPr>
          <p:cNvPr id="11" name="Text Box 21"/>
          <p:cNvSpPr txBox="1">
            <a:spLocks noChangeArrowheads="1"/>
          </p:cNvSpPr>
          <p:nvPr/>
        </p:nvSpPr>
        <p:spPr bwMode="auto">
          <a:xfrm>
            <a:off x="2514600" y="3063875"/>
            <a:ext cx="4000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FUELING </a:t>
            </a:r>
            <a:br>
              <a:rPr lang="en-US" sz="1600" dirty="0">
                <a:solidFill>
                  <a:srgbClr val="2973A5"/>
                </a:solidFill>
                <a:latin typeface="Calibri" charset="0"/>
                <a:cs typeface="Arial" charset="0"/>
              </a:rPr>
            </a:br>
            <a:r>
              <a:rPr lang="en-US" sz="1600" dirty="0">
                <a:solidFill>
                  <a:srgbClr val="2973A5"/>
                </a:solidFill>
                <a:latin typeface="Calibri" charset="0"/>
                <a:cs typeface="Arial" charset="0"/>
              </a:rPr>
              <a:t>CONTAINMENT SYSTEMS</a:t>
            </a:r>
          </a:p>
          <a:p>
            <a:pPr algn="ctr" eaLnBrk="1" hangingPunct="1"/>
            <a:r>
              <a:rPr lang="en-US" sz="1600" b="0" dirty="0">
                <a:solidFill>
                  <a:srgbClr val="000000"/>
                </a:solidFill>
                <a:latin typeface="Calibri" charset="0"/>
              </a:rPr>
              <a:t>Smithfield, NC</a:t>
            </a:r>
            <a:endParaRPr lang="en-US" b="0" dirty="0">
              <a:solidFill>
                <a:srgbClr val="000000"/>
              </a:solidFill>
              <a:latin typeface="Calibri" charset="0"/>
            </a:endParaRPr>
          </a:p>
        </p:txBody>
      </p:sp>
      <p:sp>
        <p:nvSpPr>
          <p:cNvPr id="12" name="Text Box 5"/>
          <p:cNvSpPr txBox="1">
            <a:spLocks noChangeArrowheads="1"/>
          </p:cNvSpPr>
          <p:nvPr/>
        </p:nvSpPr>
        <p:spPr bwMode="auto">
          <a:xfrm>
            <a:off x="5143500" y="3063875"/>
            <a:ext cx="457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a:solidFill>
                  <a:srgbClr val="2973A5"/>
                </a:solidFill>
                <a:latin typeface="Calibri" charset="0"/>
                <a:cs typeface="Arial" charset="0"/>
              </a:rPr>
              <a:t>OPW FUEL</a:t>
            </a:r>
            <a:br>
              <a:rPr lang="en-US" sz="1600">
                <a:solidFill>
                  <a:srgbClr val="2973A5"/>
                </a:solidFill>
                <a:latin typeface="Calibri" charset="0"/>
                <a:cs typeface="Arial" charset="0"/>
              </a:rPr>
            </a:br>
            <a:r>
              <a:rPr lang="en-US" sz="1600">
                <a:solidFill>
                  <a:srgbClr val="2973A5"/>
                </a:solidFill>
                <a:latin typeface="Calibri" charset="0"/>
                <a:cs typeface="Arial" charset="0"/>
              </a:rPr>
              <a:t>MANAGEMENT SYSTEMS</a:t>
            </a:r>
          </a:p>
          <a:p>
            <a:pPr algn="ctr" eaLnBrk="1" hangingPunct="1"/>
            <a:r>
              <a:rPr lang="en-US" sz="1600" b="0">
                <a:solidFill>
                  <a:srgbClr val="000000"/>
                </a:solidFill>
                <a:latin typeface="Calibri" charset="0"/>
              </a:rPr>
              <a:t>Chicago, IL</a:t>
            </a:r>
            <a:endParaRPr lang="en-US" b="0">
              <a:solidFill>
                <a:srgbClr val="000000"/>
              </a:solidFill>
              <a:latin typeface="Calibri" charset="0"/>
            </a:endParaRPr>
          </a:p>
        </p:txBody>
      </p:sp>
      <p:sp>
        <p:nvSpPr>
          <p:cNvPr id="13" name="Text Box 4"/>
          <p:cNvSpPr txBox="1">
            <a:spLocks noChangeArrowheads="1"/>
          </p:cNvSpPr>
          <p:nvPr/>
        </p:nvSpPr>
        <p:spPr bwMode="auto">
          <a:xfrm>
            <a:off x="228600" y="5514975"/>
            <a:ext cx="229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006699"/>
                </a:solidFill>
                <a:latin typeface="Calibri" charset="0"/>
                <a:cs typeface="Arial" charset="0"/>
              </a:rPr>
              <a:t>OPW </a:t>
            </a:r>
            <a:r>
              <a:rPr lang="en-US" sz="1600" dirty="0" smtClean="0">
                <a:solidFill>
                  <a:srgbClr val="006699"/>
                </a:solidFill>
                <a:latin typeface="Calibri" charset="0"/>
                <a:cs typeface="Arial" charset="0"/>
              </a:rPr>
              <a:t>ENGINEERED </a:t>
            </a:r>
            <a:r>
              <a:rPr lang="en-US" sz="1600" dirty="0">
                <a:solidFill>
                  <a:srgbClr val="006699"/>
                </a:solidFill>
                <a:latin typeface="Calibri" charset="0"/>
                <a:cs typeface="Arial" charset="0"/>
              </a:rPr>
              <a:t>SYSTEMS</a:t>
            </a:r>
          </a:p>
          <a:p>
            <a:pPr algn="ctr" eaLnBrk="1" hangingPunct="1"/>
            <a:r>
              <a:rPr lang="en-US" sz="1600" b="0" dirty="0">
                <a:solidFill>
                  <a:srgbClr val="000000"/>
                </a:solidFill>
                <a:latin typeface="Calibri" charset="0"/>
              </a:rPr>
              <a:t>Lebanon, Ohio</a:t>
            </a:r>
            <a:endParaRPr lang="en-US" b="0" dirty="0">
              <a:solidFill>
                <a:srgbClr val="000000"/>
              </a:solidFill>
              <a:latin typeface="Calibri" charset="0"/>
            </a:endParaRPr>
          </a:p>
        </p:txBody>
      </p:sp>
      <p:sp>
        <p:nvSpPr>
          <p:cNvPr id="14" name="Text Box 21"/>
          <p:cNvSpPr txBox="1">
            <a:spLocks noChangeArrowheads="1"/>
          </p:cNvSpPr>
          <p:nvPr/>
        </p:nvSpPr>
        <p:spPr bwMode="auto">
          <a:xfrm>
            <a:off x="2259013" y="5514975"/>
            <a:ext cx="238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MIDLAND</a:t>
            </a:r>
            <a:endParaRPr lang="en-US" sz="1600" dirty="0">
              <a:solidFill>
                <a:srgbClr val="2973A5"/>
              </a:solidFill>
              <a:latin typeface="Calibri" charset="0"/>
              <a:cs typeface="Arial" charset="0"/>
            </a:endParaRPr>
          </a:p>
          <a:p>
            <a:pPr algn="ctr" eaLnBrk="1" hangingPunct="1"/>
            <a:r>
              <a:rPr lang="en-US" sz="1600" b="0" dirty="0">
                <a:solidFill>
                  <a:srgbClr val="000000"/>
                </a:solidFill>
                <a:latin typeface="Calibri" charset="0"/>
              </a:rPr>
              <a:t>Skokie, IL</a:t>
            </a:r>
            <a:endParaRPr lang="en-US" b="0" dirty="0">
              <a:solidFill>
                <a:srgbClr val="000000"/>
              </a:solidFill>
              <a:latin typeface="Calibri" charset="0"/>
            </a:endParaRPr>
          </a:p>
        </p:txBody>
      </p:sp>
      <p:sp>
        <p:nvSpPr>
          <p:cNvPr id="15" name="Text Box 5"/>
          <p:cNvSpPr txBox="1">
            <a:spLocks noChangeArrowheads="1"/>
          </p:cNvSpPr>
          <p:nvPr/>
        </p:nvSpPr>
        <p:spPr bwMode="auto">
          <a:xfrm>
            <a:off x="4637089" y="5514975"/>
            <a:ext cx="194151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CIVACON</a:t>
            </a:r>
            <a:endParaRPr lang="en-US" sz="1600" dirty="0">
              <a:solidFill>
                <a:srgbClr val="2973A5"/>
              </a:solidFill>
              <a:latin typeface="Calibri" charset="0"/>
              <a:cs typeface="Arial" charset="0"/>
            </a:endParaRPr>
          </a:p>
          <a:p>
            <a:pPr algn="ctr" eaLnBrk="1" hangingPunct="1"/>
            <a:r>
              <a:rPr lang="en-US" sz="1600" b="0" dirty="0">
                <a:latin typeface="Calibri"/>
                <a:cs typeface="Calibri"/>
              </a:rPr>
              <a:t>Kansas</a:t>
            </a:r>
            <a:r>
              <a:rPr lang="en-US" sz="1600" b="0" dirty="0">
                <a:solidFill>
                  <a:srgbClr val="000000"/>
                </a:solidFill>
                <a:latin typeface="Calibri"/>
                <a:cs typeface="Calibri"/>
              </a:rPr>
              <a:t> City, MO</a:t>
            </a:r>
            <a:endParaRPr lang="en-US" b="0" dirty="0">
              <a:solidFill>
                <a:srgbClr val="000000"/>
              </a:solidFill>
              <a:latin typeface="Calibri"/>
              <a:cs typeface="Calibri"/>
            </a:endParaRPr>
          </a:p>
        </p:txBody>
      </p:sp>
      <p:pic>
        <p:nvPicPr>
          <p:cNvPr id="16" name="Picture 2" descr="\\Server4\macfiles\Media\Pix\PDQ Buildings\DSC_62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8247" y="4165600"/>
            <a:ext cx="2019353" cy="1342654"/>
          </a:xfrm>
          <a:prstGeom prst="roundRect">
            <a:avLst>
              <a:gd name="adj" fmla="val 14463"/>
            </a:avLst>
          </a:prstGeom>
          <a:ln w="9525">
            <a:solidFill>
              <a:srgbClr val="1478AD"/>
            </a:solidFill>
          </a:ln>
          <a:effectLst/>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6783389" y="5514975"/>
            <a:ext cx="194151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PDQ</a:t>
            </a:r>
            <a:endParaRPr lang="en-US" sz="1600" dirty="0">
              <a:solidFill>
                <a:srgbClr val="2973A5"/>
              </a:solidFill>
              <a:latin typeface="Calibri" charset="0"/>
              <a:cs typeface="Arial" charset="0"/>
            </a:endParaRPr>
          </a:p>
          <a:p>
            <a:pPr algn="ctr" eaLnBrk="1" hangingPunct="1"/>
            <a:r>
              <a:rPr lang="en-US" sz="1600" b="0" dirty="0">
                <a:latin typeface="Calibri"/>
                <a:cs typeface="Calibri"/>
              </a:rPr>
              <a:t>De Pere, WI</a:t>
            </a:r>
            <a:endParaRPr lang="en-US" b="0" dirty="0">
              <a:solidFill>
                <a:srgbClr val="000000"/>
              </a:solidFill>
              <a:latin typeface="Calibri"/>
              <a:cs typeface="Calibri"/>
            </a:endParaRPr>
          </a:p>
        </p:txBody>
      </p:sp>
    </p:spTree>
    <p:extLst>
      <p:ext uri="{BB962C8B-B14F-4D97-AF65-F5344CB8AC3E}">
        <p14:creationId xmlns:p14="http://schemas.microsoft.com/office/powerpoint/2010/main" val="2570594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GLOBAL MANUFACTURING FACILITIES</a:t>
            </a:r>
          </a:p>
        </p:txBody>
      </p:sp>
      <p:pic>
        <p:nvPicPr>
          <p:cNvPr id="4"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7350" y="1373282"/>
            <a:ext cx="2017823" cy="1454150"/>
          </a:xfrm>
          <a:prstGeom prst="roundRect">
            <a:avLst>
              <a:gd name="adj" fmla="val 7534"/>
            </a:avLst>
          </a:prstGeom>
          <a:noFill/>
          <a:ln w="9525">
            <a:solidFill>
              <a:srgbClr val="1478AD"/>
            </a:solidFill>
          </a:ln>
          <a:effectLst>
            <a:outerShdw blurRad="50800" dist="63500" dir="2700000" algn="tl" rotWithShape="0">
              <a:srgbClr val="000000">
                <a:alpha val="30000"/>
              </a:srgbClr>
            </a:outerShdw>
          </a:effectLst>
        </p:spPr>
      </p:pic>
      <p:pic>
        <p:nvPicPr>
          <p:cNvPr id="6" name="Picture 5" descr="opw Suzhou, China Facility.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97383" y="4102096"/>
            <a:ext cx="2023238" cy="1442246"/>
          </a:xfrm>
          <a:prstGeom prst="roundRect">
            <a:avLst>
              <a:gd name="adj" fmla="val 7534"/>
            </a:avLst>
          </a:prstGeom>
          <a:noFill/>
          <a:ln w="9525">
            <a:solidFill>
              <a:srgbClr val="1478AD"/>
            </a:solidFill>
          </a:ln>
          <a:effectLst>
            <a:outerShdw blurRad="50800" dist="63500" dir="2700000" algn="tl" rotWithShape="0">
              <a:srgbClr val="000000">
                <a:alpha val="30000"/>
              </a:srgbClr>
            </a:outerShdw>
          </a:effectLst>
        </p:spPr>
      </p:pic>
      <p:sp>
        <p:nvSpPr>
          <p:cNvPr id="7" name="Text Box 5"/>
          <p:cNvSpPr txBox="1">
            <a:spLocks noChangeArrowheads="1"/>
          </p:cNvSpPr>
          <p:nvPr/>
        </p:nvSpPr>
        <p:spPr bwMode="auto">
          <a:xfrm>
            <a:off x="138292" y="5612552"/>
            <a:ext cx="2247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CZECH REP.</a:t>
            </a:r>
            <a:endParaRPr lang="en-US" sz="1600" dirty="0">
              <a:solidFill>
                <a:srgbClr val="2973A5"/>
              </a:solidFill>
              <a:latin typeface="Calibri" charset="0"/>
              <a:cs typeface="Arial" charset="0"/>
            </a:endParaRPr>
          </a:p>
          <a:p>
            <a:pPr algn="ctr" eaLnBrk="1" hangingPunct="1"/>
            <a:r>
              <a:rPr lang="en-US" sz="1600" b="0" dirty="0" err="1">
                <a:solidFill>
                  <a:srgbClr val="000000"/>
                </a:solidFill>
                <a:latin typeface="Calibri" charset="0"/>
              </a:rPr>
              <a:t>Klasterec</a:t>
            </a:r>
            <a:r>
              <a:rPr lang="en-US" sz="1600" b="0" dirty="0">
                <a:solidFill>
                  <a:srgbClr val="000000"/>
                </a:solidFill>
                <a:latin typeface="Calibri" charset="0"/>
              </a:rPr>
              <a:t>, </a:t>
            </a:r>
            <a:r>
              <a:rPr lang="en-US" sz="1600" b="0" dirty="0" smtClean="0">
                <a:solidFill>
                  <a:srgbClr val="000000"/>
                </a:solidFill>
                <a:latin typeface="Calibri" charset="0"/>
              </a:rPr>
              <a:t/>
            </a:r>
            <a:br>
              <a:rPr lang="en-US" sz="1600" b="0" dirty="0" smtClean="0">
                <a:solidFill>
                  <a:srgbClr val="000000"/>
                </a:solidFill>
                <a:latin typeface="Calibri" charset="0"/>
              </a:rPr>
            </a:br>
            <a:r>
              <a:rPr lang="en-US" sz="1600" b="0" dirty="0" smtClean="0">
                <a:solidFill>
                  <a:srgbClr val="000000"/>
                </a:solidFill>
                <a:latin typeface="Calibri" charset="0"/>
              </a:rPr>
              <a:t>Czech </a:t>
            </a:r>
            <a:r>
              <a:rPr lang="en-US" sz="1600" b="0" dirty="0">
                <a:solidFill>
                  <a:srgbClr val="000000"/>
                </a:solidFill>
                <a:latin typeface="Calibri" charset="0"/>
              </a:rPr>
              <a:t>Republic</a:t>
            </a:r>
          </a:p>
        </p:txBody>
      </p:sp>
      <p:sp>
        <p:nvSpPr>
          <p:cNvPr id="8" name="Text Box 12"/>
          <p:cNvSpPr txBox="1">
            <a:spLocks noChangeArrowheads="1"/>
          </p:cNvSpPr>
          <p:nvPr/>
        </p:nvSpPr>
        <p:spPr bwMode="auto">
          <a:xfrm>
            <a:off x="4295424" y="2862788"/>
            <a:ext cx="2692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defRPr/>
            </a:pPr>
            <a:r>
              <a:rPr lang="en-US" sz="1600" kern="1000" dirty="0" smtClean="0">
                <a:solidFill>
                  <a:srgbClr val="2973A5"/>
                </a:solidFill>
                <a:latin typeface="Calibri" charset="0"/>
                <a:cs typeface="Arial" charset="0"/>
              </a:rPr>
              <a:t>OPW LATIN AMERICA</a:t>
            </a:r>
          </a:p>
          <a:p>
            <a:pPr algn="ctr" eaLnBrk="1" hangingPunct="1">
              <a:defRPr/>
            </a:pPr>
            <a:r>
              <a:rPr lang="en-US" sz="1600" b="0" dirty="0" err="1">
                <a:solidFill>
                  <a:srgbClr val="000000"/>
                </a:solidFill>
                <a:latin typeface="Calibri" charset="0"/>
              </a:rPr>
              <a:t>Jundiaí</a:t>
            </a:r>
            <a:r>
              <a:rPr lang="en-US" sz="1600" b="0" dirty="0">
                <a:solidFill>
                  <a:srgbClr val="000000"/>
                </a:solidFill>
                <a:latin typeface="Calibri" charset="0"/>
              </a:rPr>
              <a:t> - SP, </a:t>
            </a:r>
            <a:r>
              <a:rPr lang="en-US" sz="1600" b="0" dirty="0" smtClean="0">
                <a:solidFill>
                  <a:srgbClr val="000000"/>
                </a:solidFill>
                <a:latin typeface="Calibri" charset="0"/>
              </a:rPr>
              <a:t>Brazil</a:t>
            </a:r>
            <a:endParaRPr lang="en-US" sz="1600" b="0" dirty="0">
              <a:solidFill>
                <a:srgbClr val="000000"/>
              </a:solidFill>
              <a:latin typeface="Calibri" charset="0"/>
            </a:endParaRPr>
          </a:p>
        </p:txBody>
      </p:sp>
      <p:sp>
        <p:nvSpPr>
          <p:cNvPr id="9" name="Text Box 13"/>
          <p:cNvSpPr txBox="1">
            <a:spLocks noChangeArrowheads="1"/>
          </p:cNvSpPr>
          <p:nvPr/>
        </p:nvSpPr>
        <p:spPr bwMode="auto">
          <a:xfrm>
            <a:off x="2362205" y="5616571"/>
            <a:ext cx="2146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ASIA PACIFIC</a:t>
            </a:r>
          </a:p>
          <a:p>
            <a:pPr algn="ctr" eaLnBrk="1" hangingPunct="1"/>
            <a:r>
              <a:rPr lang="en-US" sz="1600" b="0" dirty="0">
                <a:solidFill>
                  <a:srgbClr val="000000"/>
                </a:solidFill>
                <a:latin typeface="Calibri" charset="0"/>
              </a:rPr>
              <a:t>Suzhou, China</a:t>
            </a:r>
          </a:p>
        </p:txBody>
      </p:sp>
      <p:sp>
        <p:nvSpPr>
          <p:cNvPr id="10" name="Text Box 13"/>
          <p:cNvSpPr txBox="1">
            <a:spLocks noChangeArrowheads="1"/>
          </p:cNvSpPr>
          <p:nvPr/>
        </p:nvSpPr>
        <p:spPr bwMode="auto">
          <a:xfrm>
            <a:off x="4563535" y="5622921"/>
            <a:ext cx="207645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INDIA</a:t>
            </a:r>
          </a:p>
          <a:p>
            <a:pPr algn="ctr" eaLnBrk="1" hangingPunct="1"/>
            <a:r>
              <a:rPr lang="en-US" sz="1600" b="0" dirty="0">
                <a:solidFill>
                  <a:srgbClr val="000000"/>
                </a:solidFill>
                <a:latin typeface="Calibri" charset="0"/>
              </a:rPr>
              <a:t>Chennai, India</a:t>
            </a:r>
          </a:p>
        </p:txBody>
      </p:sp>
      <p:pic>
        <p:nvPicPr>
          <p:cNvPr id="11" name="Picture 10" descr="Czech1_retouched 3-1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8391" y="4098077"/>
            <a:ext cx="1987273" cy="1446265"/>
          </a:xfrm>
          <a:prstGeom prst="roundRect">
            <a:avLst>
              <a:gd name="adj" fmla="val 12785"/>
            </a:avLst>
          </a:prstGeom>
          <a:ln w="9525">
            <a:solidFill>
              <a:srgbClr val="1478AD"/>
            </a:solidFill>
          </a:ln>
          <a:effectLst>
            <a:outerShdw blurRad="50800" dist="63500" dir="2700000" algn="tl" rotWithShape="0">
              <a:srgbClr val="000000">
                <a:alpha val="30000"/>
              </a:srgbClr>
            </a:outerShdw>
          </a:effectLst>
        </p:spPr>
      </p:pic>
      <p:pic>
        <p:nvPicPr>
          <p:cNvPr id="12" name="Picture 11" descr="Chennai-India-Facility.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67983" y="4102096"/>
            <a:ext cx="2055872" cy="1464071"/>
          </a:xfrm>
          <a:prstGeom prst="roundRect">
            <a:avLst>
              <a:gd name="adj" fmla="val 9055"/>
            </a:avLst>
          </a:prstGeom>
          <a:ln w="9525">
            <a:solidFill>
              <a:srgbClr val="1478AD"/>
            </a:solidFill>
          </a:ln>
          <a:effectLst>
            <a:outerShdw blurRad="50800" dist="63500" dir="2700000" algn="tl" rotWithShape="0">
              <a:srgbClr val="000000">
                <a:alpha val="30000"/>
              </a:srgbClr>
            </a:outerShdw>
          </a:effectLst>
        </p:spPr>
      </p:pic>
      <p:pic>
        <p:nvPicPr>
          <p:cNvPr id="13" name="Picture 2" descr="C:\Users\BrentSitarski\AppData\Local\Microsoft\Windows\Temporary Internet Files\Content.Outlook\8ZDR07C2\europe-opw-ftg-office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40227" y="1385685"/>
            <a:ext cx="2029400" cy="1441747"/>
          </a:xfrm>
          <a:prstGeom prst="roundRect">
            <a:avLst>
              <a:gd name="adj" fmla="val 9055"/>
            </a:avLst>
          </a:prstGeom>
          <a:ln w="9525">
            <a:solidFill>
              <a:schemeClr val="accent2"/>
            </a:solidFill>
          </a:ln>
          <a:effectLst>
            <a:outerShdw blurRad="50800" dist="63500" dir="2700000" algn="tl" rotWithShape="0">
              <a:srgbClr val="000000">
                <a:alpha val="30000"/>
              </a:srgbClr>
            </a:outerShdw>
          </a:effectLst>
          <a:extLst>
            <a:ext uri="{909E8E84-426E-40dd-AFC4-6F175D3DCCD1}">
              <a14:hiddenFill xmlns:a14="http://schemas.microsoft.com/office/drawing/2010/main">
                <a:solidFill>
                  <a:srgbClr val="FFFFFF"/>
                </a:solidFill>
              </a14:hiddenFill>
            </a:ext>
          </a:extLst>
        </p:spPr>
      </p:pic>
      <p:sp>
        <p:nvSpPr>
          <p:cNvPr id="14" name="Text Box 13"/>
          <p:cNvSpPr txBox="1">
            <a:spLocks noChangeArrowheads="1"/>
          </p:cNvSpPr>
          <p:nvPr/>
        </p:nvSpPr>
        <p:spPr bwMode="auto">
          <a:xfrm>
            <a:off x="2415823" y="2862788"/>
            <a:ext cx="207645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EUROPE</a:t>
            </a:r>
          </a:p>
          <a:p>
            <a:pPr algn="ctr" eaLnBrk="1" hangingPunct="1"/>
            <a:r>
              <a:rPr lang="en-US" sz="1600" b="0" dirty="0">
                <a:solidFill>
                  <a:srgbClr val="000000"/>
                </a:solidFill>
                <a:latin typeface="Calibri" charset="0"/>
              </a:rPr>
              <a:t>The Netherlands</a:t>
            </a:r>
          </a:p>
        </p:txBody>
      </p:sp>
      <p:sp>
        <p:nvSpPr>
          <p:cNvPr id="15" name="Rectangle 3"/>
          <p:cNvSpPr>
            <a:spLocks noChangeArrowheads="1"/>
          </p:cNvSpPr>
          <p:nvPr/>
        </p:nvSpPr>
        <p:spPr bwMode="auto">
          <a:xfrm>
            <a:off x="263174" y="2876645"/>
            <a:ext cx="20383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EMEA</a:t>
            </a:r>
            <a:endParaRPr lang="en-US" sz="1600" dirty="0">
              <a:solidFill>
                <a:srgbClr val="2973A5"/>
              </a:solidFill>
              <a:latin typeface="Calibri" charset="0"/>
              <a:cs typeface="Arial" charset="0"/>
            </a:endParaRPr>
          </a:p>
          <a:p>
            <a:pPr algn="ctr"/>
            <a:r>
              <a:rPr lang="en-US" sz="1600" b="0" dirty="0" err="1">
                <a:solidFill>
                  <a:srgbClr val="000000"/>
                </a:solidFill>
                <a:latin typeface="Calibri" charset="0"/>
                <a:cs typeface="Calibri" charset="0"/>
              </a:rPr>
              <a:t>Kungsör</a:t>
            </a:r>
            <a:r>
              <a:rPr lang="en-US" sz="1600" b="0" dirty="0">
                <a:solidFill>
                  <a:srgbClr val="000000"/>
                </a:solidFill>
                <a:latin typeface="Calibri" charset="0"/>
                <a:cs typeface="Calibri" charset="0"/>
              </a:rPr>
              <a:t>, Sweden</a:t>
            </a:r>
          </a:p>
        </p:txBody>
      </p:sp>
      <p:sp>
        <p:nvSpPr>
          <p:cNvPr id="17" name="Text Box 12"/>
          <p:cNvSpPr txBox="1">
            <a:spLocks noChangeArrowheads="1"/>
          </p:cNvSpPr>
          <p:nvPr/>
        </p:nvSpPr>
        <p:spPr bwMode="auto">
          <a:xfrm>
            <a:off x="6511574" y="2862788"/>
            <a:ext cx="269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FIBRELITE</a:t>
            </a:r>
            <a:endParaRPr lang="en-US" sz="1600" dirty="0">
              <a:solidFill>
                <a:srgbClr val="2973A5"/>
              </a:solidFill>
              <a:latin typeface="Calibri" charset="0"/>
              <a:cs typeface="Arial" charset="0"/>
            </a:endParaRPr>
          </a:p>
          <a:p>
            <a:pPr algn="ctr"/>
            <a:r>
              <a:rPr lang="en-US" sz="1600" b="0" dirty="0" err="1">
                <a:solidFill>
                  <a:srgbClr val="000000"/>
                </a:solidFill>
                <a:latin typeface="Calibri" charset="0"/>
                <a:cs typeface="Calibri" charset="0"/>
              </a:rPr>
              <a:t>Skipton</a:t>
            </a:r>
            <a:r>
              <a:rPr lang="en-US" sz="1600" b="0" dirty="0">
                <a:solidFill>
                  <a:srgbClr val="000000"/>
                </a:solidFill>
                <a:latin typeface="Calibri" charset="0"/>
                <a:cs typeface="Calibri" charset="0"/>
              </a:rPr>
              <a:t>, United </a:t>
            </a:r>
            <a:r>
              <a:rPr lang="en-US" sz="1600" b="0" dirty="0" smtClean="0">
                <a:solidFill>
                  <a:srgbClr val="000000"/>
                </a:solidFill>
                <a:latin typeface="Calibri" charset="0"/>
                <a:cs typeface="Calibri" charset="0"/>
              </a:rPr>
              <a:t>Kingdom</a:t>
            </a:r>
            <a:br>
              <a:rPr lang="en-US" sz="1600" b="0" dirty="0" smtClean="0">
                <a:solidFill>
                  <a:srgbClr val="000000"/>
                </a:solidFill>
                <a:latin typeface="Calibri" charset="0"/>
                <a:cs typeface="Calibri" charset="0"/>
              </a:rPr>
            </a:br>
            <a:r>
              <a:rPr lang="en-US" sz="1600" b="0" dirty="0" smtClean="0">
                <a:solidFill>
                  <a:srgbClr val="000000"/>
                </a:solidFill>
                <a:latin typeface="Calibri" charset="0"/>
                <a:cs typeface="Calibri" charset="0"/>
              </a:rPr>
              <a:t>and Kuala </a:t>
            </a:r>
            <a:r>
              <a:rPr lang="en-US" sz="1600" b="0" dirty="0">
                <a:solidFill>
                  <a:srgbClr val="000000"/>
                </a:solidFill>
                <a:latin typeface="Calibri" charset="0"/>
                <a:cs typeface="Calibri" charset="0"/>
              </a:rPr>
              <a:t>Lumpur</a:t>
            </a:r>
            <a:endParaRPr lang="en-US" sz="1600" b="0" i="1" dirty="0">
              <a:solidFill>
                <a:srgbClr val="000000"/>
              </a:solidFill>
              <a:latin typeface="Calibri" charset="0"/>
              <a:cs typeface="Calibri" charset="0"/>
            </a:endParaRPr>
          </a:p>
          <a:p>
            <a:pPr algn="ctr"/>
            <a:endParaRPr lang="en-US" sz="1600" b="0" dirty="0">
              <a:solidFill>
                <a:srgbClr val="000000"/>
              </a:solidFill>
              <a:latin typeface="Calibri" charset="0"/>
              <a:cs typeface="Calibri" charset="0"/>
            </a:endParaRPr>
          </a:p>
        </p:txBody>
      </p:sp>
      <p:sp>
        <p:nvSpPr>
          <p:cNvPr id="23" name="Text Box 13"/>
          <p:cNvSpPr txBox="1">
            <a:spLocks noChangeArrowheads="1"/>
          </p:cNvSpPr>
          <p:nvPr/>
        </p:nvSpPr>
        <p:spPr bwMode="auto">
          <a:xfrm>
            <a:off x="6732620" y="5622921"/>
            <a:ext cx="214630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1600" dirty="0">
                <a:solidFill>
                  <a:srgbClr val="2973A5"/>
                </a:solidFill>
                <a:latin typeface="Calibri" charset="0"/>
                <a:cs typeface="Arial" charset="0"/>
              </a:rPr>
              <a:t>OPW </a:t>
            </a:r>
            <a:r>
              <a:rPr lang="en-US" sz="1600" dirty="0" smtClean="0">
                <a:solidFill>
                  <a:srgbClr val="2973A5"/>
                </a:solidFill>
                <a:latin typeface="Calibri" charset="0"/>
                <a:cs typeface="Arial" charset="0"/>
              </a:rPr>
              <a:t>LIQUIP</a:t>
            </a:r>
            <a:endParaRPr lang="en-US" sz="1600" dirty="0">
              <a:solidFill>
                <a:srgbClr val="2973A5"/>
              </a:solidFill>
              <a:latin typeface="Calibri" charset="0"/>
              <a:cs typeface="Arial" charset="0"/>
            </a:endParaRPr>
          </a:p>
          <a:p>
            <a:pPr algn="ctr"/>
            <a:r>
              <a:rPr lang="en-US" sz="1600" b="0" dirty="0" smtClean="0">
                <a:solidFill>
                  <a:srgbClr val="000000"/>
                </a:solidFill>
                <a:latin typeface="Calibri" charset="0"/>
                <a:cs typeface="Calibri" charset="0"/>
              </a:rPr>
              <a:t>Sydney, Australia</a:t>
            </a:r>
            <a:endParaRPr lang="en-US" sz="1600" b="0" dirty="0">
              <a:solidFill>
                <a:srgbClr val="000000"/>
              </a:solidFill>
              <a:latin typeface="Calibri" charset="0"/>
              <a:cs typeface="Calibri" charset="0"/>
            </a:endParaRPr>
          </a:p>
        </p:txBody>
      </p:sp>
      <p:pic>
        <p:nvPicPr>
          <p:cNvPr id="25" name="Picture 24"/>
          <p:cNvPicPr>
            <a:picLocks noChangeAspect="1"/>
          </p:cNvPicPr>
          <p:nvPr/>
        </p:nvPicPr>
        <p:blipFill rotWithShape="1">
          <a:blip r:embed="rId8" cstate="email">
            <a:extLst>
              <a:ext uri="{28A0092B-C50C-407E-A947-70E740481C1C}">
                <a14:useLocalDpi xmlns:a14="http://schemas.microsoft.com/office/drawing/2010/main" val="0"/>
              </a:ext>
            </a:extLst>
          </a:blip>
          <a:srcRect l="22133" t="24148" r="15766" b="13750"/>
          <a:stretch/>
        </p:blipFill>
        <p:spPr>
          <a:xfrm>
            <a:off x="6771426" y="4090807"/>
            <a:ext cx="2068688" cy="1491423"/>
          </a:xfrm>
          <a:prstGeom prst="roundRect">
            <a:avLst>
              <a:gd name="adj" fmla="val 9055"/>
            </a:avLst>
          </a:prstGeom>
          <a:ln w="9525">
            <a:solidFill>
              <a:srgbClr val="1478AD"/>
            </a:solidFill>
          </a:ln>
          <a:effectLst>
            <a:outerShdw blurRad="50800" dist="63500" dir="2700000" algn="tl" rotWithShape="0">
              <a:srgbClr val="000000">
                <a:alpha val="30000"/>
              </a:srgbClr>
            </a:outerShdw>
          </a:effectLst>
        </p:spPr>
      </p:pic>
      <p:sp>
        <p:nvSpPr>
          <p:cNvPr id="3" name="TextBox 2"/>
          <p:cNvSpPr txBox="1"/>
          <p:nvPr/>
        </p:nvSpPr>
        <p:spPr>
          <a:xfrm>
            <a:off x="-208843" y="1176867"/>
            <a:ext cx="184666" cy="338554"/>
          </a:xfrm>
          <a:prstGeom prst="rect">
            <a:avLst/>
          </a:prstGeom>
          <a:noFill/>
        </p:spPr>
        <p:txBody>
          <a:bodyPr wrap="none" rtlCol="0">
            <a:spAutoFit/>
          </a:bodyPr>
          <a:lstStyle/>
          <a:p>
            <a:endParaRPr lang="en-US" sz="1600" dirty="0">
              <a:solidFill>
                <a:srgbClr val="000000"/>
              </a:solidFill>
            </a:endParaRPr>
          </a:p>
        </p:txBody>
      </p:sp>
      <p:pic>
        <p:nvPicPr>
          <p:cNvPr id="34" name="Picture 4" descr="Fibrelite UK APEA visit"/>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0503" t="386" r="-50503" b="-386"/>
          <a:stretch/>
        </p:blipFill>
        <p:spPr bwMode="auto">
          <a:xfrm>
            <a:off x="6778274" y="1385708"/>
            <a:ext cx="2078845" cy="1460500"/>
          </a:xfrm>
          <a:prstGeom prst="roundRect">
            <a:avLst>
              <a:gd name="adj" fmla="val 12785"/>
            </a:avLst>
          </a:prstGeom>
          <a:noFill/>
          <a:ln>
            <a:solidFill>
              <a:schemeClr val="accent2"/>
            </a:solidFill>
          </a:ln>
          <a:effectLst>
            <a:outerShdw blurRad="50800" dist="63500" dir="2700000" algn="tl" rotWithShape="0">
              <a:srgbClr val="000000">
                <a:alpha val="30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16" name="Picture 15"/>
          <p:cNvPicPr>
            <a:picLocks noChangeAspect="1"/>
          </p:cNvPicPr>
          <p:nvPr/>
        </p:nvPicPr>
        <p:blipFill rotWithShape="1">
          <a:blip r:embed="rId10" cstate="screen">
            <a:extLst>
              <a:ext uri="{28A0092B-C50C-407E-A947-70E740481C1C}">
                <a14:useLocalDpi xmlns:a14="http://schemas.microsoft.com/office/drawing/2010/main"/>
              </a:ext>
            </a:extLst>
          </a:blip>
          <a:srcRect l="1242" t="740" r="41736" b="1514"/>
          <a:stretch/>
        </p:blipFill>
        <p:spPr>
          <a:xfrm>
            <a:off x="7732487" y="1386115"/>
            <a:ext cx="1129035" cy="1463610"/>
          </a:xfrm>
          <a:prstGeom prst="roundRect">
            <a:avLst>
              <a:gd name="adj" fmla="val 17606"/>
            </a:avLst>
          </a:prstGeom>
          <a:ln>
            <a:noFill/>
          </a:ln>
          <a:effectLst>
            <a:outerShdw blurRad="50800" dist="63500" dir="2700000" algn="tl" rotWithShape="0">
              <a:srgbClr val="000000">
                <a:alpha val="30000"/>
              </a:srgbClr>
            </a:outerShdw>
          </a:effectLst>
        </p:spPr>
      </p:pic>
      <p:pic>
        <p:nvPicPr>
          <p:cNvPr id="24" name="Picture 23"/>
          <p:cNvPicPr>
            <a:picLocks/>
          </p:cNvPicPr>
          <p:nvPr/>
        </p:nvPicPr>
        <p:blipFill rotWithShape="1">
          <a:blip r:embed="rId11" cstate="print">
            <a:extLst>
              <a:ext uri="{28A0092B-C50C-407E-A947-70E740481C1C}">
                <a14:useLocalDpi xmlns:a14="http://schemas.microsoft.com/office/drawing/2010/main" val="0"/>
              </a:ext>
            </a:extLst>
          </a:blip>
          <a:srcRect l="23583" t="11798" r="20976" b="16088"/>
          <a:stretch/>
        </p:blipFill>
        <p:spPr>
          <a:xfrm>
            <a:off x="9318625" y="1385685"/>
            <a:ext cx="2029968" cy="1444752"/>
          </a:xfrm>
          <a:prstGeom prst="roundRect">
            <a:avLst>
              <a:gd name="adj" fmla="val 11398"/>
            </a:avLst>
          </a:prstGeom>
          <a:noFill/>
          <a:ln w="9525">
            <a:solidFill>
              <a:srgbClr val="1478AD"/>
            </a:solidFill>
          </a:ln>
          <a:effectLst>
            <a:outerShdw blurRad="50800" dist="63500" dir="2700000" algn="tl" rotWithShape="0">
              <a:srgbClr val="000000">
                <a:alpha val="30000"/>
              </a:srgbClr>
            </a:outerShdw>
          </a:effectLst>
        </p:spPr>
      </p:pic>
      <p:pic>
        <p:nvPicPr>
          <p:cNvPr id="5" name="Picture 4" descr="brasil.jpg"/>
          <p:cNvPicPr>
            <a:picLocks noChangeAspect="1"/>
          </p:cNvPicPr>
          <p:nvPr/>
        </p:nvPicPr>
        <p:blipFill rotWithShape="1">
          <a:blip r:embed="rId12">
            <a:extLst>
              <a:ext uri="{28A0092B-C50C-407E-A947-70E740481C1C}">
                <a14:useLocalDpi xmlns:a14="http://schemas.microsoft.com/office/drawing/2010/main" val="0"/>
              </a:ext>
            </a:extLst>
          </a:blip>
          <a:srcRect l="45226" t="23117" r="1014" b="980"/>
          <a:stretch/>
        </p:blipFill>
        <p:spPr>
          <a:xfrm>
            <a:off x="4606925" y="1383243"/>
            <a:ext cx="2047875" cy="1464732"/>
          </a:xfrm>
          <a:prstGeom prst="roundRect">
            <a:avLst>
              <a:gd name="adj" fmla="val 8594"/>
            </a:avLst>
          </a:prstGeom>
          <a:solidFill>
            <a:srgbClr val="FFFFFF">
              <a:shade val="85000"/>
            </a:srgbClr>
          </a:solidFill>
          <a:ln>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211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OPW RETAIL FUELING – LEADING THE WAY IN FUELING INNOVATION WORLDWIDE</a:t>
            </a:r>
          </a:p>
        </p:txBody>
      </p:sp>
      <p:sp>
        <p:nvSpPr>
          <p:cNvPr id="4" name="Rounded Rectangle 12"/>
          <p:cNvSpPr>
            <a:spLocks noChangeArrowheads="1"/>
          </p:cNvSpPr>
          <p:nvPr/>
        </p:nvSpPr>
        <p:spPr bwMode="auto">
          <a:xfrm>
            <a:off x="533400" y="2882900"/>
            <a:ext cx="1460500" cy="1473200"/>
          </a:xfrm>
          <a:prstGeom prst="roundRect">
            <a:avLst>
              <a:gd name="adj" fmla="val 14060"/>
            </a:avLst>
          </a:prstGeom>
          <a:noFill/>
          <a:ln w="6350">
            <a:solidFill>
              <a:srgbClr val="1478AD"/>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5" name="Rounded Rectangle 13"/>
          <p:cNvSpPr>
            <a:spLocks noChangeArrowheads="1"/>
          </p:cNvSpPr>
          <p:nvPr/>
        </p:nvSpPr>
        <p:spPr bwMode="auto">
          <a:xfrm>
            <a:off x="536575" y="11938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6" name="Picture 22" descr="Loop Sysytem.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9113" y="2870200"/>
            <a:ext cx="14874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14"/>
          <p:cNvSpPr>
            <a:spLocks noChangeArrowheads="1"/>
          </p:cNvSpPr>
          <p:nvPr/>
        </p:nvSpPr>
        <p:spPr bwMode="auto">
          <a:xfrm>
            <a:off x="2216150" y="2895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sp>
        <p:nvSpPr>
          <p:cNvPr id="8" name="Rounded Rectangle 15"/>
          <p:cNvSpPr>
            <a:spLocks noChangeArrowheads="1"/>
          </p:cNvSpPr>
          <p:nvPr/>
        </p:nvSpPr>
        <p:spPr bwMode="auto">
          <a:xfrm>
            <a:off x="2219325" y="12065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9" name="Picture 19" descr="10 Plus Valve.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94013" y="1530350"/>
            <a:ext cx="7635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EDGE_outlined.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17763" y="2908300"/>
            <a:ext cx="1049337"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Piping.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5463" y="1185863"/>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71SO .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08213" y="1223963"/>
            <a:ext cx="10302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7"/>
          <p:cNvSpPr>
            <a:spLocks noChangeArrowheads="1"/>
          </p:cNvSpPr>
          <p:nvPr/>
        </p:nvSpPr>
        <p:spPr bwMode="auto">
          <a:xfrm>
            <a:off x="533400" y="45974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grpSp>
        <p:nvGrpSpPr>
          <p:cNvPr id="14" name="Group 13"/>
          <p:cNvGrpSpPr/>
          <p:nvPr/>
        </p:nvGrpSpPr>
        <p:grpSpPr>
          <a:xfrm>
            <a:off x="469901" y="4497389"/>
            <a:ext cx="1735082" cy="1408111"/>
            <a:chOff x="381000" y="3697288"/>
            <a:chExt cx="3352800" cy="2720975"/>
          </a:xfrm>
        </p:grpSpPr>
        <p:pic>
          <p:nvPicPr>
            <p:cNvPr id="15" name="Picture 10" descr="11A blue nozzl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115396">
              <a:off x="608013" y="4894263"/>
              <a:ext cx="31257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11B-nozzle"/>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81000" y="3697288"/>
              <a:ext cx="28384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30" descr="cng products.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190750" y="4575175"/>
            <a:ext cx="1555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noChangeArrowheads="1"/>
          </p:cNvSpPr>
          <p:nvPr/>
        </p:nvSpPr>
        <p:spPr bwMode="auto">
          <a:xfrm>
            <a:off x="4038600" y="1220788"/>
            <a:ext cx="457200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000"/>
              </a:lnSpc>
              <a:spcAft>
                <a:spcPts val="1000"/>
              </a:spcAft>
              <a:buClr>
                <a:srgbClr val="FF6600"/>
              </a:buClr>
            </a:pPr>
            <a:r>
              <a:rPr lang="en-US" sz="1800" dirty="0">
                <a:latin typeface="Calibri" charset="0"/>
                <a:cs typeface="Arial" charset="0"/>
              </a:rPr>
              <a:t>Piping &amp; Containment Systems</a:t>
            </a:r>
          </a:p>
          <a:p>
            <a:pPr marL="0" lvl="1" indent="119063">
              <a:lnSpc>
                <a:spcPts val="1800"/>
              </a:lnSpc>
              <a:spcAft>
                <a:spcPts val="800"/>
              </a:spcAft>
              <a:buClr>
                <a:srgbClr val="FF6600"/>
              </a:buClr>
              <a:buFont typeface="Arial" charset="0"/>
              <a:buChar char="•"/>
            </a:pPr>
            <a:r>
              <a:rPr lang="en-US" sz="1500" b="0" kern="500" dirty="0">
                <a:latin typeface="Calibri" charset="0"/>
                <a:cs typeface="Arial" charset="0"/>
              </a:rPr>
              <a:t> Innovative Loop System™</a:t>
            </a:r>
          </a:p>
          <a:p>
            <a:pPr marL="0" lvl="1" indent="119063">
              <a:lnSpc>
                <a:spcPts val="1800"/>
              </a:lnSpc>
              <a:spcAft>
                <a:spcPts val="800"/>
              </a:spcAft>
              <a:buClr>
                <a:srgbClr val="FF6600"/>
              </a:buClr>
              <a:buFont typeface="Arial" charset="0"/>
              <a:buChar char="•"/>
            </a:pPr>
            <a:r>
              <a:rPr lang="en-US" sz="1500" b="0" kern="500" dirty="0">
                <a:latin typeface="Calibri" charset="0"/>
                <a:cs typeface="Arial" charset="0"/>
              </a:rPr>
              <a:t> Flexible, Double Wall Piping Systems</a:t>
            </a:r>
          </a:p>
          <a:p>
            <a:pPr marL="0" lvl="1" indent="119063">
              <a:lnSpc>
                <a:spcPts val="1800"/>
              </a:lnSpc>
              <a:spcAft>
                <a:spcPts val="800"/>
              </a:spcAft>
              <a:buClr>
                <a:srgbClr val="FF6600"/>
              </a:buClr>
              <a:buFont typeface="Arial" charset="0"/>
              <a:buChar char="•"/>
            </a:pPr>
            <a:r>
              <a:rPr lang="en-US" sz="1500" b="0" kern="500" dirty="0">
                <a:latin typeface="Calibri" charset="0"/>
                <a:cs typeface="Arial" charset="0"/>
              </a:rPr>
              <a:t> Containment Sumps &amp; Fittings</a:t>
            </a:r>
          </a:p>
        </p:txBody>
      </p:sp>
      <p:sp>
        <p:nvSpPr>
          <p:cNvPr id="19" name="Rectangle 22"/>
          <p:cNvSpPr>
            <a:spLocks noChangeArrowheads="1"/>
          </p:cNvSpPr>
          <p:nvPr/>
        </p:nvSpPr>
        <p:spPr bwMode="auto">
          <a:xfrm>
            <a:off x="4038600" y="2794000"/>
            <a:ext cx="4572000"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000"/>
              </a:lnSpc>
              <a:spcAft>
                <a:spcPts val="1000"/>
              </a:spcAft>
              <a:buClr>
                <a:srgbClr val="FF6600"/>
              </a:buClr>
            </a:pPr>
            <a:r>
              <a:rPr lang="en-US" sz="1800" dirty="0">
                <a:latin typeface="Calibri" charset="0"/>
                <a:cs typeface="Arial" charset="0"/>
              </a:rPr>
              <a:t>Underground Storage Equipment</a:t>
            </a:r>
          </a:p>
          <a:p>
            <a:pPr marL="0" lvl="1" indent="169863">
              <a:lnSpc>
                <a:spcPts val="1800"/>
              </a:lnSpc>
              <a:spcAft>
                <a:spcPts val="800"/>
              </a:spcAft>
              <a:buClr>
                <a:srgbClr val="FF6600"/>
              </a:buClr>
              <a:buFont typeface="Arial" charset="0"/>
              <a:buChar char="•"/>
            </a:pPr>
            <a:r>
              <a:rPr lang="en-US" sz="1500" b="0" dirty="0">
                <a:latin typeface="Calibri" charset="0"/>
                <a:cs typeface="Arial" charset="0"/>
              </a:rPr>
              <a:t> Spill Containers and Manholes</a:t>
            </a:r>
          </a:p>
          <a:p>
            <a:pPr marL="0" lvl="1" indent="169863">
              <a:lnSpc>
                <a:spcPts val="1800"/>
              </a:lnSpc>
              <a:spcAft>
                <a:spcPts val="800"/>
              </a:spcAft>
              <a:buClr>
                <a:srgbClr val="FF6600"/>
              </a:buClr>
              <a:buFont typeface="Arial" charset="0"/>
              <a:buChar char="•"/>
            </a:pPr>
            <a:r>
              <a:rPr lang="en-US" sz="1500" b="0" dirty="0">
                <a:latin typeface="Calibri" charset="0"/>
                <a:cs typeface="Arial" charset="0"/>
              </a:rPr>
              <a:t> Underground Storage Tank Components</a:t>
            </a:r>
          </a:p>
          <a:p>
            <a:pPr marL="0" lvl="1" indent="169863">
              <a:lnSpc>
                <a:spcPts val="1800"/>
              </a:lnSpc>
              <a:spcAft>
                <a:spcPts val="800"/>
              </a:spcAft>
              <a:buClr>
                <a:srgbClr val="FF6600"/>
              </a:buClr>
              <a:buFont typeface="Arial" charset="0"/>
              <a:buChar char="•"/>
            </a:pPr>
            <a:r>
              <a:rPr lang="en-US" sz="1500" b="0" dirty="0">
                <a:latin typeface="Calibri" charset="0"/>
                <a:cs typeface="Arial" charset="0"/>
              </a:rPr>
              <a:t> Fill Pipe Connection Equipment</a:t>
            </a:r>
          </a:p>
          <a:p>
            <a:pPr marL="0" lvl="1" indent="169863">
              <a:lnSpc>
                <a:spcPts val="1800"/>
              </a:lnSpc>
              <a:spcAft>
                <a:spcPts val="800"/>
              </a:spcAft>
              <a:buClr>
                <a:srgbClr val="FF6600"/>
              </a:buClr>
              <a:buFont typeface="Arial" charset="0"/>
              <a:buChar char="•"/>
            </a:pPr>
            <a:r>
              <a:rPr lang="en-US" sz="1500" b="0" dirty="0">
                <a:latin typeface="Calibri" charset="0"/>
                <a:cs typeface="Arial" charset="0"/>
              </a:rPr>
              <a:t> Overfill Prevention and Emergency Valves</a:t>
            </a:r>
          </a:p>
        </p:txBody>
      </p:sp>
      <p:sp>
        <p:nvSpPr>
          <p:cNvPr id="20" name="TextBox 23"/>
          <p:cNvSpPr txBox="1">
            <a:spLocks noChangeArrowheads="1"/>
          </p:cNvSpPr>
          <p:nvPr/>
        </p:nvSpPr>
        <p:spPr bwMode="auto">
          <a:xfrm>
            <a:off x="4102100" y="4597400"/>
            <a:ext cx="394042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1" hangingPunct="1"/>
            <a:r>
              <a:rPr lang="en-US" sz="1800" dirty="0" smtClean="0">
                <a:latin typeface="Calibri" charset="0"/>
                <a:cs typeface="Arial" charset="0"/>
              </a:rPr>
              <a:t>Above Ground </a:t>
            </a:r>
            <a:r>
              <a:rPr lang="en-US" sz="1800" dirty="0">
                <a:latin typeface="Calibri" charset="0"/>
                <a:cs typeface="Arial" charset="0"/>
              </a:rPr>
              <a:t>Storage Tank Equipment</a:t>
            </a:r>
          </a:p>
          <a:p>
            <a:pPr eaLnBrk="1" hangingPunct="1"/>
            <a:endParaRPr lang="en-US" dirty="0"/>
          </a:p>
        </p:txBody>
      </p:sp>
      <p:sp>
        <p:nvSpPr>
          <p:cNvPr id="21" name="Rectangle 24"/>
          <p:cNvSpPr>
            <a:spLocks noChangeArrowheads="1"/>
          </p:cNvSpPr>
          <p:nvPr/>
        </p:nvSpPr>
        <p:spPr bwMode="auto">
          <a:xfrm>
            <a:off x="4076700" y="50196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libri" charset="0"/>
                <a:cs typeface="Arial" charset="0"/>
              </a:rPr>
              <a:t>Conventional &amp; Vapor </a:t>
            </a:r>
            <a:r>
              <a:rPr lang="en-US" sz="1800" dirty="0" smtClean="0">
                <a:latin typeface="Calibri" charset="0"/>
                <a:cs typeface="Arial" charset="0"/>
              </a:rPr>
              <a:t>Recovery</a:t>
            </a:r>
            <a:br>
              <a:rPr lang="en-US" sz="1800" dirty="0" smtClean="0">
                <a:latin typeface="Calibri" charset="0"/>
                <a:cs typeface="Arial" charset="0"/>
              </a:rPr>
            </a:br>
            <a:r>
              <a:rPr lang="en-US" sz="1800" dirty="0" smtClean="0">
                <a:latin typeface="Calibri" charset="0"/>
                <a:cs typeface="Arial" charset="0"/>
              </a:rPr>
              <a:t>Dispensing </a:t>
            </a:r>
            <a:r>
              <a:rPr lang="en-US" sz="1800" dirty="0">
                <a:latin typeface="Calibri" charset="0"/>
                <a:cs typeface="Arial" charset="0"/>
              </a:rPr>
              <a:t>Equipment</a:t>
            </a:r>
          </a:p>
        </p:txBody>
      </p:sp>
      <p:sp>
        <p:nvSpPr>
          <p:cNvPr id="22" name="Rectangle 25"/>
          <p:cNvSpPr>
            <a:spLocks noChangeArrowheads="1"/>
          </p:cNvSpPr>
          <p:nvPr/>
        </p:nvSpPr>
        <p:spPr bwMode="auto">
          <a:xfrm>
            <a:off x="4076700" y="57181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charset="0"/>
                <a:cs typeface="Arial" charset="0"/>
              </a:rPr>
              <a:t>Clean Energy Fueling Products </a:t>
            </a:r>
          </a:p>
        </p:txBody>
      </p:sp>
    </p:spTree>
    <p:extLst>
      <p:ext uri="{BB962C8B-B14F-4D97-AF65-F5344CB8AC3E}">
        <p14:creationId xmlns:p14="http://schemas.microsoft.com/office/powerpoint/2010/main" val="375604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FIBRELITE – INDUSTRY LEADING PRODUCTS FOR ALL APPLICATIONS</a:t>
            </a:r>
          </a:p>
        </p:txBody>
      </p:sp>
      <p:pic>
        <p:nvPicPr>
          <p:cNvPr id="5" name="Picture 4" descr="NACS_PEI-Roller_banner-M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2900" y="1195917"/>
            <a:ext cx="2794000" cy="2500312"/>
          </a:xfrm>
          <a:prstGeom prst="roundRect">
            <a:avLst>
              <a:gd name="adj" fmla="val 43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L90-FL7A-down-rf-dark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0" y="1195917"/>
            <a:ext cx="2597150" cy="2482850"/>
          </a:xfrm>
          <a:prstGeom prst="roundRect">
            <a:avLst>
              <a:gd name="adj" fmla="val 43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S15CR-390_WT_com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3988" y="3805767"/>
            <a:ext cx="2601912" cy="2762250"/>
          </a:xfrm>
          <a:prstGeom prst="roundRect">
            <a:avLst>
              <a:gd name="adj" fmla="val 43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dispenser4-large-rf.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70200" y="3805767"/>
            <a:ext cx="2819400" cy="2755900"/>
          </a:xfrm>
          <a:prstGeom prst="roundRect">
            <a:avLst>
              <a:gd name="adj" fmla="val 43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911850" y="2214037"/>
            <a:ext cx="3006615" cy="4401206"/>
          </a:xfrm>
          <a:prstGeom prst="rect">
            <a:avLst/>
          </a:prstGeom>
          <a:noFill/>
        </p:spPr>
        <p:txBody>
          <a:bodyPr wrap="none">
            <a:spAutoFit/>
          </a:bodyPr>
          <a:lstStyle/>
          <a:p>
            <a:pPr marL="171450" indent="-171450">
              <a:buClr>
                <a:srgbClr val="FF6600"/>
              </a:buClr>
              <a:defRPr/>
            </a:pPr>
            <a:r>
              <a:rPr lang="en-US" sz="1800" dirty="0">
                <a:latin typeface="Calibri"/>
                <a:cs typeface="Calibri"/>
              </a:rPr>
              <a:t>Retail Petroleum Products</a:t>
            </a:r>
          </a:p>
          <a:p>
            <a:pPr marL="285750" indent="-171450">
              <a:buClr>
                <a:srgbClr val="FF6600"/>
              </a:buClr>
              <a:buFont typeface="Arial"/>
              <a:buChar char="•"/>
              <a:defRPr/>
            </a:pPr>
            <a:r>
              <a:rPr lang="en-US" sz="1800" b="0" dirty="0">
                <a:latin typeface="Calibri"/>
                <a:cs typeface="Calibri"/>
              </a:rPr>
              <a:t>Covers</a:t>
            </a:r>
          </a:p>
          <a:p>
            <a:pPr marL="285750" indent="-171450">
              <a:buClr>
                <a:srgbClr val="FF6600"/>
              </a:buClr>
              <a:buFont typeface="Arial"/>
              <a:buChar char="•"/>
              <a:defRPr/>
            </a:pPr>
            <a:r>
              <a:rPr lang="en-US" sz="1800" b="0" dirty="0">
                <a:latin typeface="Calibri"/>
                <a:cs typeface="Calibri"/>
              </a:rPr>
              <a:t>Tank &amp; Dispenser Sumps</a:t>
            </a:r>
          </a:p>
          <a:p>
            <a:pPr marL="285750" indent="-171450">
              <a:buClr>
                <a:srgbClr val="FF6600"/>
              </a:buClr>
              <a:buFont typeface="Arial"/>
              <a:buChar char="•"/>
              <a:defRPr/>
            </a:pPr>
            <a:r>
              <a:rPr lang="en-US" sz="1800" b="0" dirty="0">
                <a:latin typeface="Calibri"/>
                <a:cs typeface="Calibri"/>
              </a:rPr>
              <a:t>Pipe Kits</a:t>
            </a:r>
          </a:p>
          <a:p>
            <a:pPr marL="285750" indent="-171450">
              <a:buClr>
                <a:srgbClr val="FF6600"/>
              </a:buClr>
              <a:buFont typeface="Arial"/>
              <a:buChar char="•"/>
              <a:defRPr/>
            </a:pPr>
            <a:r>
              <a:rPr lang="en-US" sz="1800" b="0" dirty="0">
                <a:latin typeface="Calibri"/>
                <a:cs typeface="Calibri"/>
              </a:rPr>
              <a:t>Underground </a:t>
            </a:r>
            <a:r>
              <a:rPr lang="en-US" sz="1800" b="0" dirty="0" smtClean="0">
                <a:latin typeface="Calibri"/>
                <a:cs typeface="Calibri"/>
              </a:rPr>
              <a:t>Enclosures</a:t>
            </a:r>
            <a:endParaRPr lang="en-US" sz="1800" dirty="0">
              <a:latin typeface="Calibri"/>
              <a:cs typeface="Calibri"/>
            </a:endParaRPr>
          </a:p>
          <a:p>
            <a:pPr marL="285750" indent="-285750">
              <a:spcBef>
                <a:spcPts val="600"/>
              </a:spcBef>
              <a:buClr>
                <a:srgbClr val="FF6600"/>
              </a:buClr>
              <a:defRPr/>
            </a:pPr>
            <a:r>
              <a:rPr lang="en-US" sz="1800" dirty="0">
                <a:latin typeface="Calibri"/>
                <a:cs typeface="Calibri"/>
              </a:rPr>
              <a:t>Utilities &amp; Industrial Products</a:t>
            </a:r>
          </a:p>
          <a:p>
            <a:pPr marL="285750" indent="-171450">
              <a:buClr>
                <a:srgbClr val="FF6600"/>
              </a:buClr>
              <a:buFont typeface="Arial"/>
              <a:buChar char="•"/>
              <a:defRPr/>
            </a:pPr>
            <a:r>
              <a:rPr lang="en-US" sz="1800" b="0" dirty="0">
                <a:latin typeface="Calibri"/>
                <a:cs typeface="Calibri"/>
              </a:rPr>
              <a:t>Covers</a:t>
            </a:r>
          </a:p>
          <a:p>
            <a:pPr marL="285750" indent="-171450">
              <a:buClr>
                <a:srgbClr val="FF6600"/>
              </a:buClr>
              <a:buFont typeface="Arial"/>
              <a:buChar char="•"/>
              <a:defRPr/>
            </a:pPr>
            <a:r>
              <a:rPr lang="en-US" sz="1800" b="0" dirty="0">
                <a:latin typeface="Calibri"/>
                <a:cs typeface="Calibri"/>
              </a:rPr>
              <a:t>Trench Covers</a:t>
            </a:r>
          </a:p>
          <a:p>
            <a:pPr marL="285750" indent="-171450">
              <a:buClr>
                <a:srgbClr val="FF6600"/>
              </a:buClr>
              <a:buFont typeface="Arial"/>
              <a:buChar char="•"/>
              <a:defRPr/>
            </a:pPr>
            <a:r>
              <a:rPr lang="en-US" sz="1800" b="0" dirty="0">
                <a:latin typeface="Calibri"/>
                <a:cs typeface="Calibri"/>
              </a:rPr>
              <a:t>Pipe Kits</a:t>
            </a:r>
          </a:p>
          <a:p>
            <a:pPr marL="285750" indent="-171450">
              <a:buClr>
                <a:srgbClr val="FF6600"/>
              </a:buClr>
              <a:buFont typeface="Arial"/>
              <a:buChar char="•"/>
              <a:defRPr/>
            </a:pPr>
            <a:r>
              <a:rPr lang="en-US" sz="1800" b="0" dirty="0">
                <a:latin typeface="Calibri"/>
                <a:cs typeface="Calibri"/>
              </a:rPr>
              <a:t>Underground </a:t>
            </a:r>
            <a:r>
              <a:rPr lang="en-US" sz="1800" b="0" dirty="0" smtClean="0">
                <a:latin typeface="Calibri"/>
                <a:cs typeface="Calibri"/>
              </a:rPr>
              <a:t>Enclosures</a:t>
            </a:r>
            <a:endParaRPr lang="en-US" sz="1800" b="0" dirty="0">
              <a:latin typeface="Calibri"/>
              <a:cs typeface="Calibri"/>
            </a:endParaRPr>
          </a:p>
          <a:p>
            <a:pPr marL="285750" indent="-285750">
              <a:spcBef>
                <a:spcPts val="600"/>
              </a:spcBef>
              <a:buClr>
                <a:srgbClr val="FF6600"/>
              </a:buClr>
              <a:defRPr/>
            </a:pPr>
            <a:r>
              <a:rPr lang="en-US" sz="1800" dirty="0">
                <a:latin typeface="Calibri"/>
                <a:cs typeface="Calibri"/>
              </a:rPr>
              <a:t>Steam Covers</a:t>
            </a:r>
          </a:p>
          <a:p>
            <a:pPr marL="285750" indent="-171450">
              <a:buClr>
                <a:srgbClr val="FF6600"/>
              </a:buClr>
              <a:buFont typeface="Arial"/>
              <a:buChar char="•"/>
              <a:defRPr/>
            </a:pPr>
            <a:r>
              <a:rPr lang="en-US" sz="1800" b="0" dirty="0">
                <a:latin typeface="Calibri"/>
                <a:cs typeface="Calibri"/>
              </a:rPr>
              <a:t>Covers</a:t>
            </a:r>
          </a:p>
          <a:p>
            <a:pPr marL="285750" indent="-171450">
              <a:buClr>
                <a:srgbClr val="FF6600"/>
              </a:buClr>
              <a:buFont typeface="Arial"/>
              <a:buChar char="•"/>
              <a:defRPr/>
            </a:pPr>
            <a:r>
              <a:rPr lang="en-US" sz="1800" b="0" dirty="0">
                <a:latin typeface="Calibri"/>
                <a:cs typeface="Calibri"/>
              </a:rPr>
              <a:t>Gutters</a:t>
            </a:r>
          </a:p>
          <a:p>
            <a:pPr marL="285750" indent="-171450">
              <a:buClr>
                <a:srgbClr val="FF6600"/>
              </a:buClr>
              <a:buFont typeface="Arial"/>
              <a:buChar char="•"/>
              <a:defRPr/>
            </a:pPr>
            <a:r>
              <a:rPr lang="en-US" sz="1800" b="0" dirty="0">
                <a:latin typeface="Calibri"/>
                <a:cs typeface="Calibri"/>
              </a:rPr>
              <a:t>Vault Panels</a:t>
            </a:r>
          </a:p>
          <a:p>
            <a:pPr marL="285750" indent="-171450">
              <a:buClr>
                <a:srgbClr val="FF6600"/>
              </a:buClr>
              <a:buFont typeface="Arial"/>
              <a:buChar char="•"/>
              <a:defRPr/>
            </a:pPr>
            <a:r>
              <a:rPr lang="en-US" sz="1800" b="0" dirty="0" smtClean="0">
                <a:latin typeface="Calibri"/>
                <a:cs typeface="Calibri"/>
              </a:rPr>
              <a:t>Accessories</a:t>
            </a:r>
            <a:endParaRPr lang="en-US" dirty="0"/>
          </a:p>
        </p:txBody>
      </p:sp>
      <p:pic>
        <p:nvPicPr>
          <p:cNvPr id="1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204384"/>
            <a:ext cx="736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2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KPS PETROL PIPE SYSTEM™ – MAKING FUEL FLOW SAFELY</a:t>
            </a:r>
          </a:p>
        </p:txBody>
      </p:sp>
      <p:sp>
        <p:nvSpPr>
          <p:cNvPr id="4" name="TextBox 3"/>
          <p:cNvSpPr txBox="1"/>
          <p:nvPr/>
        </p:nvSpPr>
        <p:spPr>
          <a:xfrm>
            <a:off x="5308600" y="2133600"/>
            <a:ext cx="3752850" cy="4398641"/>
          </a:xfrm>
          <a:prstGeom prst="rect">
            <a:avLst/>
          </a:prstGeom>
          <a:noFill/>
        </p:spPr>
        <p:txBody>
          <a:bodyPr>
            <a:spAutoFit/>
          </a:bodyPr>
          <a:lstStyle/>
          <a:p>
            <a:pPr>
              <a:spcBef>
                <a:spcPts val="200"/>
              </a:spcBef>
              <a:spcAft>
                <a:spcPts val="300"/>
              </a:spcAft>
              <a:buClr>
                <a:srgbClr val="FF6600"/>
              </a:buClr>
              <a:defRPr/>
            </a:pPr>
            <a:r>
              <a:rPr lang="sv-SE" sz="1800" dirty="0" smtClean="0">
                <a:latin typeface="Calibri"/>
                <a:cs typeface="Calibri"/>
              </a:rPr>
              <a:t>KPS </a:t>
            </a:r>
            <a:r>
              <a:rPr lang="sv-SE" sz="1800" dirty="0" err="1" smtClean="0">
                <a:latin typeface="Calibri"/>
                <a:cs typeface="Calibri"/>
              </a:rPr>
              <a:t>Petrol</a:t>
            </a:r>
            <a:r>
              <a:rPr lang="sv-SE" sz="1800" dirty="0" smtClean="0">
                <a:latin typeface="Calibri"/>
                <a:cs typeface="Calibri"/>
              </a:rPr>
              <a:t> </a:t>
            </a:r>
            <a:r>
              <a:rPr lang="sv-SE" sz="1800" dirty="0" err="1">
                <a:latin typeface="Calibri"/>
                <a:cs typeface="Calibri"/>
              </a:rPr>
              <a:t>P</a:t>
            </a:r>
            <a:r>
              <a:rPr lang="sv-SE" sz="1800" dirty="0" err="1" smtClean="0">
                <a:latin typeface="Calibri"/>
                <a:cs typeface="Calibri"/>
              </a:rPr>
              <a:t>ipe</a:t>
            </a:r>
            <a:r>
              <a:rPr lang="sv-SE" sz="1800" dirty="0" smtClean="0">
                <a:latin typeface="Calibri"/>
                <a:cs typeface="Calibri"/>
              </a:rPr>
              <a:t> System™</a:t>
            </a:r>
            <a:endParaRPr lang="sv-SE" sz="1800" dirty="0">
              <a:latin typeface="Calibri"/>
              <a:cs typeface="Calibri"/>
            </a:endParaRPr>
          </a:p>
          <a:p>
            <a:pPr marL="171450" indent="-171450">
              <a:spcBef>
                <a:spcPts val="200"/>
              </a:spcBef>
              <a:spcAft>
                <a:spcPts val="300"/>
              </a:spcAft>
              <a:buClr>
                <a:srgbClr val="FF6600"/>
              </a:buClr>
              <a:buFont typeface="Arial"/>
              <a:buChar char="•"/>
              <a:defRPr/>
            </a:pPr>
            <a:r>
              <a:rPr lang="sv-SE" sz="1800" b="0" dirty="0" err="1">
                <a:latin typeface="Calibri"/>
                <a:cs typeface="Calibri"/>
              </a:rPr>
              <a:t>Innovators</a:t>
            </a:r>
            <a:r>
              <a:rPr lang="sv-SE" sz="1800" b="0" dirty="0">
                <a:latin typeface="Calibri"/>
                <a:cs typeface="Calibri"/>
              </a:rPr>
              <a:t> leading the </a:t>
            </a:r>
            <a:r>
              <a:rPr lang="sv-SE" sz="1800" b="0" dirty="0" err="1">
                <a:latin typeface="Calibri"/>
                <a:cs typeface="Calibri"/>
              </a:rPr>
              <a:t>way</a:t>
            </a:r>
            <a:r>
              <a:rPr lang="sv-SE" sz="1800" b="0" dirty="0">
                <a:latin typeface="Calibri"/>
                <a:cs typeface="Calibri"/>
              </a:rPr>
              <a:t> </a:t>
            </a:r>
            <a:r>
              <a:rPr lang="sv-SE" sz="1800" b="0" dirty="0" smtClean="0">
                <a:latin typeface="Calibri"/>
                <a:cs typeface="Calibri"/>
              </a:rPr>
              <a:t/>
            </a:r>
            <a:br>
              <a:rPr lang="sv-SE" sz="1800" b="0" dirty="0" smtClean="0">
                <a:latin typeface="Calibri"/>
                <a:cs typeface="Calibri"/>
              </a:rPr>
            </a:br>
            <a:r>
              <a:rPr lang="sv-SE" sz="1800" b="0" dirty="0" smtClean="0">
                <a:latin typeface="Calibri"/>
                <a:cs typeface="Calibri"/>
              </a:rPr>
              <a:t>in </a:t>
            </a:r>
            <a:r>
              <a:rPr lang="sv-SE" sz="1800" b="0" dirty="0" err="1" smtClean="0">
                <a:latin typeface="Calibri"/>
                <a:cs typeface="Calibri"/>
              </a:rPr>
              <a:t>technical</a:t>
            </a:r>
            <a:r>
              <a:rPr lang="sv-SE" sz="1800" b="0" dirty="0" smtClean="0">
                <a:latin typeface="Calibri"/>
                <a:cs typeface="Calibri"/>
              </a:rPr>
              <a:t> </a:t>
            </a:r>
            <a:r>
              <a:rPr lang="sv-SE" sz="1800" b="0" dirty="0" err="1">
                <a:latin typeface="Calibri"/>
                <a:cs typeface="Calibri"/>
              </a:rPr>
              <a:t>development</a:t>
            </a:r>
            <a:endParaRPr lang="sv-SE" sz="1800" b="0" dirty="0">
              <a:latin typeface="Calibri"/>
              <a:cs typeface="Calibri"/>
            </a:endParaRPr>
          </a:p>
          <a:p>
            <a:pPr marL="171450" indent="-171450">
              <a:spcBef>
                <a:spcPts val="200"/>
              </a:spcBef>
              <a:spcAft>
                <a:spcPts val="300"/>
              </a:spcAft>
              <a:buClr>
                <a:srgbClr val="FF6600"/>
              </a:buClr>
              <a:buFont typeface="Arial"/>
              <a:buChar char="•"/>
              <a:defRPr/>
            </a:pPr>
            <a:r>
              <a:rPr lang="sv-SE" sz="1800" b="0" dirty="0" err="1">
                <a:latin typeface="Calibri"/>
                <a:cs typeface="Calibri"/>
              </a:rPr>
              <a:t>Zero</a:t>
            </a:r>
            <a:r>
              <a:rPr lang="sv-SE" sz="1800" b="0" dirty="0">
                <a:latin typeface="Calibri"/>
                <a:cs typeface="Calibri"/>
              </a:rPr>
              <a:t> </a:t>
            </a:r>
            <a:r>
              <a:rPr lang="sv-SE" sz="1800" b="0" dirty="0" err="1">
                <a:latin typeface="Calibri"/>
                <a:cs typeface="Calibri"/>
              </a:rPr>
              <a:t>permeation</a:t>
            </a:r>
            <a:r>
              <a:rPr lang="sv-SE" sz="1800" b="0" dirty="0">
                <a:latin typeface="Calibri"/>
                <a:cs typeface="Calibri"/>
              </a:rPr>
              <a:t> </a:t>
            </a:r>
            <a:r>
              <a:rPr lang="sv-SE" sz="1800" b="0" dirty="0" err="1" smtClean="0">
                <a:latin typeface="Calibri"/>
                <a:cs typeface="Calibri"/>
              </a:rPr>
              <a:t>piping</a:t>
            </a:r>
            <a:endParaRPr lang="sv-SE" sz="1800" b="0" dirty="0">
              <a:latin typeface="Calibri"/>
              <a:cs typeface="Calibri"/>
            </a:endParaRPr>
          </a:p>
          <a:p>
            <a:pPr marL="171450" indent="-171450">
              <a:spcBef>
                <a:spcPts val="200"/>
              </a:spcBef>
              <a:spcAft>
                <a:spcPts val="300"/>
              </a:spcAft>
              <a:buClr>
                <a:srgbClr val="FF6600"/>
              </a:buClr>
              <a:buFont typeface="Arial"/>
              <a:buChar char="•"/>
              <a:defRPr/>
            </a:pPr>
            <a:r>
              <a:rPr lang="sv-SE" sz="1800" dirty="0" err="1">
                <a:latin typeface="Calibri"/>
                <a:cs typeface="Calibri"/>
              </a:rPr>
              <a:t>Electrostatically</a:t>
            </a:r>
            <a:r>
              <a:rPr lang="sv-SE" sz="1800" dirty="0">
                <a:latin typeface="Calibri"/>
                <a:cs typeface="Calibri"/>
              </a:rPr>
              <a:t> </a:t>
            </a:r>
            <a:r>
              <a:rPr lang="sv-SE" sz="1800" dirty="0" err="1">
                <a:latin typeface="Calibri"/>
                <a:cs typeface="Calibri"/>
              </a:rPr>
              <a:t>safe</a:t>
            </a:r>
            <a:r>
              <a:rPr lang="sv-SE" sz="1800" dirty="0">
                <a:latin typeface="Calibri"/>
                <a:cs typeface="Calibri"/>
              </a:rPr>
              <a:t> pipes </a:t>
            </a:r>
            <a:r>
              <a:rPr lang="sv-SE" sz="1800" dirty="0" smtClean="0">
                <a:latin typeface="Calibri"/>
                <a:cs typeface="Calibri"/>
              </a:rPr>
              <a:t/>
            </a:r>
            <a:br>
              <a:rPr lang="sv-SE" sz="1800" dirty="0" smtClean="0">
                <a:latin typeface="Calibri"/>
                <a:cs typeface="Calibri"/>
              </a:rPr>
            </a:br>
            <a:r>
              <a:rPr lang="sv-SE" sz="1800" b="0" dirty="0" smtClean="0">
                <a:latin typeface="Calibri"/>
                <a:cs typeface="Calibri"/>
              </a:rPr>
              <a:t>for </a:t>
            </a:r>
            <a:r>
              <a:rPr lang="sv-SE" sz="1800" b="0" dirty="0">
                <a:latin typeface="Calibri"/>
                <a:cs typeface="Calibri"/>
              </a:rPr>
              <a:t>explosive </a:t>
            </a:r>
            <a:r>
              <a:rPr lang="sv-SE" sz="1800" b="0" dirty="0" err="1">
                <a:latin typeface="Calibri"/>
                <a:cs typeface="Calibri"/>
              </a:rPr>
              <a:t>atmospheres</a:t>
            </a:r>
            <a:endParaRPr lang="sv-SE" sz="1800" b="0" dirty="0">
              <a:latin typeface="Calibri"/>
              <a:cs typeface="Calibri"/>
            </a:endParaRPr>
          </a:p>
          <a:p>
            <a:pPr marL="171450" indent="-171450">
              <a:spcBef>
                <a:spcPts val="200"/>
              </a:spcBef>
              <a:spcAft>
                <a:spcPts val="300"/>
              </a:spcAft>
              <a:buClr>
                <a:srgbClr val="FF6600"/>
              </a:buClr>
              <a:buFont typeface="Arial"/>
              <a:buChar char="•"/>
              <a:defRPr/>
            </a:pPr>
            <a:r>
              <a:rPr lang="sv-SE" sz="1800" b="0" dirty="0" err="1" smtClean="0">
                <a:latin typeface="Calibri"/>
                <a:cs typeface="Calibri"/>
              </a:rPr>
              <a:t>Knowledge</a:t>
            </a:r>
            <a:r>
              <a:rPr lang="sv-SE" sz="1800" b="0" dirty="0" smtClean="0">
                <a:latin typeface="Calibri"/>
                <a:cs typeface="Calibri"/>
              </a:rPr>
              <a:t> </a:t>
            </a:r>
            <a:r>
              <a:rPr lang="sv-SE" sz="1800" b="0" dirty="0">
                <a:latin typeface="Calibri"/>
                <a:cs typeface="Calibri"/>
              </a:rPr>
              <a:t>and </a:t>
            </a:r>
            <a:r>
              <a:rPr lang="sv-SE" sz="1800" b="0" dirty="0" err="1">
                <a:latin typeface="Calibri"/>
                <a:cs typeface="Calibri"/>
              </a:rPr>
              <a:t>true</a:t>
            </a:r>
            <a:r>
              <a:rPr lang="sv-SE" sz="1800" b="0" dirty="0">
                <a:latin typeface="Calibri"/>
                <a:cs typeface="Calibri"/>
              </a:rPr>
              <a:t> </a:t>
            </a:r>
            <a:r>
              <a:rPr lang="sv-SE" sz="1800" b="0" dirty="0" smtClean="0">
                <a:latin typeface="Calibri"/>
                <a:cs typeface="Calibri"/>
              </a:rPr>
              <a:t/>
            </a:r>
            <a:br>
              <a:rPr lang="sv-SE" sz="1800" b="0" dirty="0" smtClean="0">
                <a:latin typeface="Calibri"/>
                <a:cs typeface="Calibri"/>
              </a:rPr>
            </a:br>
            <a:r>
              <a:rPr lang="sv-SE" sz="1800" b="0" dirty="0" err="1" smtClean="0">
                <a:latin typeface="Calibri"/>
                <a:cs typeface="Calibri"/>
              </a:rPr>
              <a:t>technical</a:t>
            </a:r>
            <a:r>
              <a:rPr lang="sv-SE" sz="1800" b="0" dirty="0" smtClean="0">
                <a:latin typeface="Calibri"/>
                <a:cs typeface="Calibri"/>
              </a:rPr>
              <a:t> </a:t>
            </a:r>
            <a:r>
              <a:rPr lang="sv-SE" sz="1800" b="0" dirty="0">
                <a:latin typeface="Calibri"/>
                <a:cs typeface="Calibri"/>
              </a:rPr>
              <a:t>support</a:t>
            </a:r>
          </a:p>
          <a:p>
            <a:pPr indent="-171450">
              <a:spcBef>
                <a:spcPts val="200"/>
              </a:spcBef>
              <a:spcAft>
                <a:spcPts val="300"/>
              </a:spcAft>
              <a:buClr>
                <a:srgbClr val="FF6600"/>
              </a:buClr>
              <a:buFont typeface="Arial"/>
              <a:buChar char="•"/>
              <a:defRPr/>
            </a:pPr>
            <a:r>
              <a:rPr lang="sv-SE" sz="1800" b="0" dirty="0" err="1" smtClean="0">
                <a:latin typeface="Calibri"/>
                <a:cs typeface="Calibri"/>
              </a:rPr>
              <a:t>Approved</a:t>
            </a:r>
            <a:r>
              <a:rPr lang="sv-SE" sz="1800" b="0" dirty="0" smtClean="0">
                <a:latin typeface="Calibri"/>
                <a:cs typeface="Calibri"/>
              </a:rPr>
              <a:t> </a:t>
            </a:r>
            <a:r>
              <a:rPr lang="sv-SE" sz="1800" b="0" dirty="0">
                <a:latin typeface="Calibri"/>
                <a:cs typeface="Calibri"/>
              </a:rPr>
              <a:t>to all major </a:t>
            </a:r>
            <a:r>
              <a:rPr lang="sv-SE" sz="1800" b="0" dirty="0" smtClean="0">
                <a:latin typeface="Calibri"/>
                <a:cs typeface="Calibri"/>
              </a:rPr>
              <a:t>standards</a:t>
            </a:r>
          </a:p>
          <a:p>
            <a:pPr>
              <a:spcBef>
                <a:spcPts val="1200"/>
              </a:spcBef>
              <a:spcAft>
                <a:spcPts val="300"/>
              </a:spcAft>
              <a:buClr>
                <a:srgbClr val="FF6600"/>
              </a:buClr>
              <a:defRPr/>
            </a:pPr>
            <a:r>
              <a:rPr lang="sv-SE" sz="1800" dirty="0" smtClean="0">
                <a:latin typeface="Calibri"/>
                <a:cs typeface="Calibri"/>
              </a:rPr>
              <a:t>KPS LPG </a:t>
            </a:r>
            <a:r>
              <a:rPr lang="sv-SE" sz="1800" dirty="0" err="1" smtClean="0">
                <a:latin typeface="Calibri"/>
                <a:cs typeface="Calibri"/>
              </a:rPr>
              <a:t>Pipe</a:t>
            </a:r>
            <a:r>
              <a:rPr lang="sv-SE" sz="1800" dirty="0" smtClean="0">
                <a:latin typeface="Calibri"/>
                <a:cs typeface="Calibri"/>
              </a:rPr>
              <a:t> System™</a:t>
            </a:r>
          </a:p>
          <a:p>
            <a:pPr marL="169863" indent="-169863">
              <a:spcBef>
                <a:spcPts val="200"/>
              </a:spcBef>
              <a:spcAft>
                <a:spcPts val="300"/>
              </a:spcAft>
              <a:buClr>
                <a:srgbClr val="FF6600"/>
              </a:buClr>
              <a:buFont typeface="Arial" panose="020B0604020202020204" pitchFamily="34" charset="0"/>
              <a:buChar char="•"/>
              <a:defRPr/>
            </a:pPr>
            <a:r>
              <a:rPr lang="sv-SE" sz="1800" b="0" dirty="0" smtClean="0">
                <a:latin typeface="Calibri"/>
                <a:cs typeface="Calibri"/>
              </a:rPr>
              <a:t>Non-</a:t>
            </a:r>
            <a:r>
              <a:rPr lang="sv-SE" sz="1800" b="0" dirty="0" err="1" smtClean="0">
                <a:latin typeface="Calibri"/>
                <a:cs typeface="Calibri"/>
              </a:rPr>
              <a:t>corroding</a:t>
            </a:r>
            <a:r>
              <a:rPr lang="sv-SE" sz="1800" b="0" dirty="0" smtClean="0">
                <a:latin typeface="Calibri"/>
                <a:cs typeface="Calibri"/>
              </a:rPr>
              <a:t> plastic LPG </a:t>
            </a:r>
            <a:r>
              <a:rPr lang="sv-SE" sz="1800" b="0" dirty="0" err="1" smtClean="0">
                <a:latin typeface="Calibri"/>
                <a:cs typeface="Calibri"/>
              </a:rPr>
              <a:t>piping</a:t>
            </a:r>
            <a:endParaRPr lang="sv-SE" sz="1800" b="0" dirty="0" smtClean="0">
              <a:latin typeface="Calibri"/>
              <a:cs typeface="Calibri"/>
            </a:endParaRPr>
          </a:p>
          <a:p>
            <a:pPr marL="169863" indent="-169863">
              <a:spcBef>
                <a:spcPts val="200"/>
              </a:spcBef>
              <a:spcAft>
                <a:spcPts val="300"/>
              </a:spcAft>
              <a:buClr>
                <a:srgbClr val="FF6600"/>
              </a:buClr>
              <a:buFont typeface="Arial" panose="020B0604020202020204" pitchFamily="34" charset="0"/>
              <a:buChar char="•"/>
              <a:defRPr/>
            </a:pPr>
            <a:r>
              <a:rPr lang="sv-SE" sz="1800" b="0" dirty="0" err="1" smtClean="0">
                <a:latin typeface="Calibri"/>
                <a:cs typeface="Calibri"/>
              </a:rPr>
              <a:t>Electrostatically</a:t>
            </a:r>
            <a:r>
              <a:rPr lang="sv-SE" sz="1800" b="0" dirty="0" smtClean="0">
                <a:latin typeface="Calibri"/>
                <a:cs typeface="Calibri"/>
              </a:rPr>
              <a:t> </a:t>
            </a:r>
            <a:r>
              <a:rPr lang="sv-SE" sz="1800" b="0" dirty="0" err="1" smtClean="0">
                <a:latin typeface="Calibri"/>
                <a:cs typeface="Calibri"/>
              </a:rPr>
              <a:t>safe</a:t>
            </a:r>
            <a:endParaRPr lang="sv-SE" sz="1800" b="0" dirty="0" smtClean="0">
              <a:latin typeface="Calibri"/>
              <a:cs typeface="Calibri"/>
            </a:endParaRPr>
          </a:p>
          <a:p>
            <a:pPr marL="169863" indent="-169863">
              <a:spcBef>
                <a:spcPts val="200"/>
              </a:spcBef>
              <a:spcAft>
                <a:spcPts val="300"/>
              </a:spcAft>
              <a:buClr>
                <a:srgbClr val="FF6600"/>
              </a:buClr>
              <a:buFont typeface="Arial" panose="020B0604020202020204" pitchFamily="34" charset="0"/>
              <a:buChar char="•"/>
              <a:defRPr/>
            </a:pPr>
            <a:r>
              <a:rPr lang="sv-SE" sz="1800" b="0" dirty="0" smtClean="0">
                <a:latin typeface="Calibri"/>
                <a:cs typeface="Calibri"/>
              </a:rPr>
              <a:t>No </a:t>
            </a:r>
            <a:r>
              <a:rPr lang="sv-SE" sz="1800" b="0" dirty="0" err="1" smtClean="0">
                <a:latin typeface="Calibri"/>
                <a:cs typeface="Calibri"/>
              </a:rPr>
              <a:t>permeation</a:t>
            </a:r>
            <a:endParaRPr lang="sv-SE" sz="1800" b="0" dirty="0">
              <a:latin typeface="Calibri"/>
              <a:cs typeface="Calibri"/>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4" y="1174694"/>
            <a:ext cx="1362076" cy="83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
          <p:cNvPicPr>
            <a:picLocks noChangeAspect="1"/>
          </p:cNvPicPr>
          <p:nvPr/>
        </p:nvPicPr>
        <p:blipFill rotWithShape="1">
          <a:blip r:embed="rId3" cstate="email">
            <a:extLst>
              <a:ext uri="{28A0092B-C50C-407E-A947-70E740481C1C}">
                <a14:useLocalDpi xmlns:a14="http://schemas.microsoft.com/office/drawing/2010/main" val="0"/>
              </a:ext>
            </a:extLst>
          </a:blip>
          <a:srcRect l="22729"/>
          <a:stretch/>
        </p:blipFill>
        <p:spPr>
          <a:xfrm>
            <a:off x="3219450" y="3493234"/>
            <a:ext cx="1943288" cy="1886169"/>
          </a:xfrm>
          <a:prstGeom prst="roundRect">
            <a:avLst>
              <a:gd name="adj" fmla="val 5052"/>
            </a:avLst>
          </a:prstGeom>
          <a:ln>
            <a:solidFill>
              <a:schemeClr val="accent2"/>
            </a:solidFill>
          </a:ln>
        </p:spPr>
      </p:pic>
      <p:pic>
        <p:nvPicPr>
          <p:cNvPr id="7" name="Bildobjekt 7"/>
          <p:cNvPicPr>
            <a:picLocks noChangeAspect="1"/>
          </p:cNvPicPr>
          <p:nvPr/>
        </p:nvPicPr>
        <p:blipFill rotWithShape="1">
          <a:blip r:embed="rId4" cstate="email">
            <a:extLst>
              <a:ext uri="{28A0092B-C50C-407E-A947-70E740481C1C}">
                <a14:useLocalDpi xmlns:a14="http://schemas.microsoft.com/office/drawing/2010/main" val="0"/>
              </a:ext>
            </a:extLst>
          </a:blip>
          <a:srcRect t="9894"/>
          <a:stretch/>
        </p:blipFill>
        <p:spPr>
          <a:xfrm>
            <a:off x="3223491" y="1398560"/>
            <a:ext cx="1939247" cy="1962151"/>
          </a:xfrm>
          <a:prstGeom prst="roundRect">
            <a:avLst>
              <a:gd name="adj" fmla="val 6376"/>
            </a:avLst>
          </a:prstGeom>
          <a:ln>
            <a:solidFill>
              <a:schemeClr val="accent2"/>
            </a:solidFill>
          </a:ln>
        </p:spPr>
      </p:pic>
      <p:pic>
        <p:nvPicPr>
          <p:cNvPr id="8" name="Bildobjekt 8"/>
          <p:cNvPicPr>
            <a:picLocks noChangeAspect="1"/>
          </p:cNvPicPr>
          <p:nvPr/>
        </p:nvPicPr>
        <p:blipFill rotWithShape="1">
          <a:blip r:embed="rId5" cstate="email">
            <a:extLst>
              <a:ext uri="{28A0092B-C50C-407E-A947-70E740481C1C}">
                <a14:useLocalDpi xmlns:a14="http://schemas.microsoft.com/office/drawing/2010/main" val="0"/>
              </a:ext>
            </a:extLst>
          </a:blip>
          <a:srcRect l="6732" t="9134" r="11155" b="9057"/>
          <a:stretch/>
        </p:blipFill>
        <p:spPr>
          <a:xfrm>
            <a:off x="422279" y="3493233"/>
            <a:ext cx="2666251" cy="1886169"/>
          </a:xfrm>
          <a:prstGeom prst="roundRect">
            <a:avLst>
              <a:gd name="adj" fmla="val 4160"/>
            </a:avLst>
          </a:prstGeom>
          <a:ln>
            <a:solidFill>
              <a:schemeClr val="accent2"/>
            </a:solidFill>
          </a:ln>
        </p:spPr>
      </p:pic>
      <p:pic>
        <p:nvPicPr>
          <p:cNvPr id="9" name="Bildobjekt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2279" y="1404912"/>
            <a:ext cx="2655351" cy="1955800"/>
          </a:xfrm>
          <a:prstGeom prst="roundRect">
            <a:avLst>
              <a:gd name="adj" fmla="val 4189"/>
            </a:avLst>
          </a:prstGeom>
          <a:ln>
            <a:solidFill>
              <a:schemeClr val="accent2"/>
            </a:solidFill>
          </a:ln>
        </p:spPr>
      </p:pic>
    </p:spTree>
    <p:extLst>
      <p:ext uri="{BB962C8B-B14F-4D97-AF65-F5344CB8AC3E}">
        <p14:creationId xmlns:p14="http://schemas.microsoft.com/office/powerpoint/2010/main" val="34813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OPW GLOBAL</a:t>
            </a:r>
            <a:endParaRPr lang="en-US" dirty="0"/>
          </a:p>
        </p:txBody>
      </p:sp>
      <p:sp>
        <p:nvSpPr>
          <p:cNvPr id="4" name="Rectangle 5"/>
          <p:cNvSpPr txBox="1">
            <a:spLocks noChangeArrowheads="1"/>
          </p:cNvSpPr>
          <p:nvPr/>
        </p:nvSpPr>
        <p:spPr bwMode="auto">
          <a:xfrm>
            <a:off x="889000" y="1371600"/>
            <a:ext cx="7442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85750" indent="-285750"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spcBef>
                <a:spcPts val="1272"/>
              </a:spcBef>
              <a:buClr>
                <a:srgbClr val="FF8000"/>
              </a:buClr>
              <a:buFont typeface="Wingdings" charset="0"/>
              <a:buChar char="§"/>
            </a:pPr>
            <a:r>
              <a:rPr lang="en-US" sz="2800" b="0" dirty="0">
                <a:latin typeface="Calibri" charset="0"/>
              </a:rPr>
              <a:t>Founded in 1892</a:t>
            </a:r>
          </a:p>
          <a:p>
            <a:pPr>
              <a:spcBef>
                <a:spcPts val="1272"/>
              </a:spcBef>
              <a:buClr>
                <a:srgbClr val="FF8000"/>
              </a:buClr>
              <a:buFont typeface="Wingdings" charset="0"/>
              <a:buChar char="§"/>
            </a:pPr>
            <a:r>
              <a:rPr lang="en-US" sz="2800" b="0" dirty="0">
                <a:latin typeface="Calibri" charset="0"/>
              </a:rPr>
              <a:t>Fluid handling specialists</a:t>
            </a:r>
          </a:p>
          <a:p>
            <a:pPr>
              <a:spcBef>
                <a:spcPts val="1272"/>
              </a:spcBef>
              <a:buClr>
                <a:srgbClr val="FF8000"/>
              </a:buClr>
              <a:buFont typeface="Wingdings" charset="0"/>
              <a:buChar char="§"/>
            </a:pPr>
            <a:r>
              <a:rPr lang="en-US" sz="2800" b="0" dirty="0" smtClean="0">
                <a:latin typeface="Calibri" charset="0"/>
              </a:rPr>
              <a:t>1,650+ </a:t>
            </a:r>
            <a:r>
              <a:rPr lang="en-US" sz="2800" b="0" dirty="0">
                <a:latin typeface="Calibri" charset="0"/>
              </a:rPr>
              <a:t>employees worldwide</a:t>
            </a:r>
          </a:p>
          <a:p>
            <a:pPr>
              <a:spcBef>
                <a:spcPts val="1272"/>
              </a:spcBef>
              <a:buClr>
                <a:srgbClr val="FF8000"/>
              </a:buClr>
              <a:buFont typeface="Wingdings" charset="0"/>
              <a:buChar char="§"/>
            </a:pPr>
            <a:r>
              <a:rPr lang="en-US" sz="2800" b="0" dirty="0">
                <a:latin typeface="Calibri" charset="0"/>
              </a:rPr>
              <a:t>Offices in United States, Brazil, China, </a:t>
            </a:r>
            <a:br>
              <a:rPr lang="en-US" sz="2800" b="0" dirty="0">
                <a:latin typeface="Calibri" charset="0"/>
              </a:rPr>
            </a:br>
            <a:r>
              <a:rPr lang="en-US" sz="2800" b="0" dirty="0">
                <a:latin typeface="Calibri" charset="0"/>
              </a:rPr>
              <a:t>The Netherlands, Poland, </a:t>
            </a:r>
            <a:r>
              <a:rPr lang="en-US" sz="2800" b="0" dirty="0" smtClean="0">
                <a:latin typeface="Calibri" charset="0"/>
              </a:rPr>
              <a:t>Canada, Philippines</a:t>
            </a:r>
            <a:r>
              <a:rPr lang="en-US" sz="2800" b="0" dirty="0">
                <a:latin typeface="Calibri" charset="0"/>
              </a:rPr>
              <a:t>, India, Mexico, Czech Republic, Sweden and UK </a:t>
            </a:r>
          </a:p>
          <a:p>
            <a:pPr>
              <a:spcBef>
                <a:spcPts val="1272"/>
              </a:spcBef>
              <a:buClr>
                <a:srgbClr val="FF8000"/>
              </a:buClr>
              <a:buFont typeface="Wingdings" charset="0"/>
              <a:buChar char="§"/>
            </a:pPr>
            <a:r>
              <a:rPr lang="en-US" sz="2800" b="0" dirty="0">
                <a:latin typeface="Calibri" charset="0"/>
              </a:rPr>
              <a:t>ISO 9001-certified since 1993</a:t>
            </a:r>
          </a:p>
          <a:p>
            <a:pPr>
              <a:spcBef>
                <a:spcPts val="1272"/>
              </a:spcBef>
              <a:buClr>
                <a:srgbClr val="FF8000"/>
              </a:buClr>
              <a:buFont typeface="Wingdings" charset="0"/>
              <a:buChar char="§"/>
            </a:pPr>
            <a:r>
              <a:rPr lang="en-US" sz="2800" b="0" dirty="0">
                <a:latin typeface="Calibri" charset="0"/>
              </a:rPr>
              <a:t>Part of Dover Corporation since 1961</a:t>
            </a:r>
          </a:p>
        </p:txBody>
      </p:sp>
    </p:spTree>
    <p:extLst>
      <p:ext uri="{BB962C8B-B14F-4D97-AF65-F5344CB8AC3E}">
        <p14:creationId xmlns:p14="http://schemas.microsoft.com/office/powerpoint/2010/main" val="415678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OPW ENGINEERED SYSTEMS – FLUID HANDLING SOLUTIONS</a:t>
            </a:r>
            <a:endParaRPr lang="en-US" dirty="0"/>
          </a:p>
        </p:txBody>
      </p:sp>
      <p:sp>
        <p:nvSpPr>
          <p:cNvPr id="4" name="TextBox 3"/>
          <p:cNvSpPr txBox="1"/>
          <p:nvPr/>
        </p:nvSpPr>
        <p:spPr>
          <a:xfrm>
            <a:off x="5308600" y="2133600"/>
            <a:ext cx="3752850" cy="4564924"/>
          </a:xfrm>
          <a:prstGeom prst="rect">
            <a:avLst/>
          </a:prstGeom>
          <a:noFill/>
        </p:spPr>
        <p:txBody>
          <a:bodyPr>
            <a:spAutoFit/>
          </a:bodyPr>
          <a:lstStyle/>
          <a:p>
            <a:pPr>
              <a:lnSpc>
                <a:spcPts val="1580"/>
              </a:lnSpc>
              <a:spcBef>
                <a:spcPts val="200"/>
              </a:spcBef>
              <a:spcAft>
                <a:spcPts val="300"/>
              </a:spcAft>
              <a:buClr>
                <a:srgbClr val="FF6600"/>
              </a:buClr>
              <a:defRPr/>
            </a:pPr>
            <a:r>
              <a:rPr lang="sv-SE" sz="1500" dirty="0" err="1" smtClean="0">
                <a:latin typeface="Calibri"/>
                <a:cs typeface="Calibri"/>
              </a:rPr>
              <a:t>Loading</a:t>
            </a:r>
            <a:r>
              <a:rPr lang="sv-SE" sz="1500" dirty="0" smtClean="0">
                <a:latin typeface="Calibri"/>
                <a:cs typeface="Calibri"/>
              </a:rPr>
              <a:t> Systems</a:t>
            </a:r>
          </a:p>
          <a:p>
            <a:pPr marL="100584"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Top- and </a:t>
            </a:r>
            <a:r>
              <a:rPr lang="sv-SE" sz="1500" b="0" dirty="0" err="1" smtClean="0">
                <a:latin typeface="Calibri"/>
                <a:cs typeface="Calibri"/>
              </a:rPr>
              <a:t>Bottom-Loading</a:t>
            </a:r>
            <a:r>
              <a:rPr lang="sv-SE" sz="1500" b="0" dirty="0" smtClean="0">
                <a:latin typeface="Calibri"/>
                <a:cs typeface="Calibri"/>
              </a:rPr>
              <a:t> Arms</a:t>
            </a:r>
          </a:p>
          <a:p>
            <a:pPr marL="100584"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Electronic Rack Equipment</a:t>
            </a:r>
          </a:p>
          <a:p>
            <a:pPr marL="100584"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API </a:t>
            </a:r>
            <a:r>
              <a:rPr lang="sv-SE" sz="1500" b="0" dirty="0" err="1" smtClean="0">
                <a:latin typeface="Calibri"/>
                <a:cs typeface="Calibri"/>
              </a:rPr>
              <a:t>Couplers</a:t>
            </a:r>
            <a:endParaRPr lang="sv-SE" sz="1500" b="0" dirty="0">
              <a:latin typeface="Calibri"/>
              <a:cs typeface="Calibri"/>
            </a:endParaRPr>
          </a:p>
          <a:p>
            <a:pPr marL="100584" indent="182880">
              <a:lnSpc>
                <a:spcPts val="1580"/>
              </a:lnSpc>
              <a:spcBef>
                <a:spcPts val="200"/>
              </a:spcBef>
              <a:spcAft>
                <a:spcPts val="300"/>
              </a:spcAft>
              <a:buClr>
                <a:srgbClr val="FF6600"/>
              </a:buClr>
              <a:buFont typeface="Arial" panose="020B0604020202020204" pitchFamily="34" charset="0"/>
              <a:buChar char="•"/>
              <a:defRPr/>
            </a:pPr>
            <a:r>
              <a:rPr lang="sv-SE" sz="1500" b="0" dirty="0" err="1" smtClean="0">
                <a:latin typeface="Calibri"/>
                <a:cs typeface="Calibri"/>
              </a:rPr>
              <a:t>Safety</a:t>
            </a:r>
            <a:r>
              <a:rPr lang="sv-SE" sz="1500" b="0" dirty="0" smtClean="0">
                <a:latin typeface="Calibri"/>
                <a:cs typeface="Calibri"/>
              </a:rPr>
              <a:t> </a:t>
            </a:r>
            <a:r>
              <a:rPr lang="sv-SE" sz="1500" b="0" dirty="0" err="1" smtClean="0">
                <a:latin typeface="Calibri"/>
                <a:cs typeface="Calibri"/>
              </a:rPr>
              <a:t>Breakaways</a:t>
            </a:r>
            <a:endParaRPr lang="sv-SE" sz="1500" b="0" dirty="0" smtClean="0">
              <a:latin typeface="Calibri"/>
              <a:cs typeface="Calibri"/>
            </a:endParaRPr>
          </a:p>
          <a:p>
            <a:pPr>
              <a:lnSpc>
                <a:spcPts val="1580"/>
              </a:lnSpc>
              <a:spcBef>
                <a:spcPts val="200"/>
              </a:spcBef>
              <a:spcAft>
                <a:spcPts val="300"/>
              </a:spcAft>
              <a:buClr>
                <a:srgbClr val="FF6600"/>
              </a:buClr>
              <a:defRPr/>
            </a:pPr>
            <a:r>
              <a:rPr lang="sv-SE" sz="1500" dirty="0" err="1">
                <a:latin typeface="Calibri"/>
                <a:cs typeface="Calibri"/>
              </a:rPr>
              <a:t>Dry</a:t>
            </a:r>
            <a:r>
              <a:rPr lang="sv-SE" sz="1500" dirty="0">
                <a:latin typeface="Calibri"/>
                <a:cs typeface="Calibri"/>
              </a:rPr>
              <a:t> and Quick </a:t>
            </a:r>
            <a:r>
              <a:rPr lang="sv-SE" sz="1500" dirty="0" err="1" smtClean="0">
                <a:latin typeface="Calibri"/>
                <a:cs typeface="Calibri"/>
              </a:rPr>
              <a:t>Disconnects</a:t>
            </a:r>
            <a:endParaRPr lang="sv-SE" sz="1500" dirty="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Quick </a:t>
            </a:r>
            <a:r>
              <a:rPr lang="sv-SE" sz="1500" b="0" dirty="0" err="1" smtClean="0">
                <a:latin typeface="Calibri"/>
                <a:cs typeface="Calibri"/>
              </a:rPr>
              <a:t>Disconnect</a:t>
            </a:r>
            <a:r>
              <a:rPr lang="sv-SE" sz="1500" b="0" dirty="0" smtClean="0">
                <a:latin typeface="Calibri"/>
                <a:cs typeface="Calibri"/>
              </a:rPr>
              <a:t> </a:t>
            </a:r>
            <a:r>
              <a:rPr lang="sv-SE" sz="1500" b="0" dirty="0" err="1" smtClean="0">
                <a:latin typeface="Calibri"/>
                <a:cs typeface="Calibri"/>
              </a:rPr>
              <a:t>Fittings</a:t>
            </a:r>
            <a:endParaRPr lang="sv-SE" sz="1500" b="0" dirty="0" smtClean="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err="1" smtClean="0">
                <a:latin typeface="Calibri"/>
                <a:cs typeface="Calibri"/>
              </a:rPr>
              <a:t>Dry</a:t>
            </a:r>
            <a:r>
              <a:rPr lang="sv-SE" sz="1500" b="0" dirty="0" smtClean="0">
                <a:latin typeface="Calibri"/>
                <a:cs typeface="Calibri"/>
              </a:rPr>
              <a:t> </a:t>
            </a:r>
            <a:r>
              <a:rPr lang="sv-SE" sz="1500" b="0" dirty="0" err="1" smtClean="0">
                <a:latin typeface="Calibri"/>
                <a:cs typeface="Calibri"/>
              </a:rPr>
              <a:t>Disconnects</a:t>
            </a:r>
            <a:endParaRPr lang="sv-SE" sz="1500" b="0" dirty="0" smtClean="0">
              <a:latin typeface="Calibri"/>
              <a:cs typeface="Calibri"/>
            </a:endParaRPr>
          </a:p>
          <a:p>
            <a:pPr>
              <a:lnSpc>
                <a:spcPts val="1580"/>
              </a:lnSpc>
              <a:spcBef>
                <a:spcPts val="200"/>
              </a:spcBef>
              <a:spcAft>
                <a:spcPts val="300"/>
              </a:spcAft>
              <a:buClr>
                <a:srgbClr val="FF6600"/>
              </a:buClr>
              <a:defRPr/>
            </a:pPr>
            <a:r>
              <a:rPr lang="sv-SE" sz="1500" dirty="0" err="1" smtClean="0">
                <a:latin typeface="Calibri"/>
                <a:cs typeface="Calibri"/>
              </a:rPr>
              <a:t>Swivel</a:t>
            </a:r>
            <a:r>
              <a:rPr lang="sv-SE" sz="1500" dirty="0" smtClean="0">
                <a:latin typeface="Calibri"/>
                <a:cs typeface="Calibri"/>
              </a:rPr>
              <a:t> Joints</a:t>
            </a: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General </a:t>
            </a:r>
            <a:r>
              <a:rPr lang="sv-SE" sz="1500" b="0" dirty="0" err="1" smtClean="0">
                <a:latin typeface="Calibri"/>
                <a:cs typeface="Calibri"/>
              </a:rPr>
              <a:t>Purpose</a:t>
            </a:r>
            <a:r>
              <a:rPr lang="sv-SE" sz="1500" b="0" dirty="0" smtClean="0">
                <a:latin typeface="Calibri"/>
                <a:cs typeface="Calibri"/>
              </a:rPr>
              <a:t> </a:t>
            </a:r>
            <a:r>
              <a:rPr lang="sv-SE" sz="1500" b="0" dirty="0" err="1" smtClean="0">
                <a:latin typeface="Calibri"/>
                <a:cs typeface="Calibri"/>
              </a:rPr>
              <a:t>Swivels</a:t>
            </a:r>
            <a:endParaRPr lang="sv-SE" sz="1500" b="0" dirty="0" smtClean="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err="1" smtClean="0">
                <a:latin typeface="Calibri"/>
                <a:cs typeface="Calibri"/>
              </a:rPr>
              <a:t>Hose</a:t>
            </a:r>
            <a:r>
              <a:rPr lang="sv-SE" sz="1500" b="0" dirty="0" smtClean="0">
                <a:latin typeface="Calibri"/>
                <a:cs typeface="Calibri"/>
              </a:rPr>
              <a:t> </a:t>
            </a:r>
            <a:r>
              <a:rPr lang="sv-SE" sz="1500" b="0" dirty="0" err="1" smtClean="0">
                <a:latin typeface="Calibri"/>
                <a:cs typeface="Calibri"/>
              </a:rPr>
              <a:t>Reel</a:t>
            </a:r>
            <a:r>
              <a:rPr lang="sv-SE" sz="1500" b="0" dirty="0" smtClean="0">
                <a:latin typeface="Calibri"/>
                <a:cs typeface="Calibri"/>
              </a:rPr>
              <a:t> </a:t>
            </a:r>
            <a:r>
              <a:rPr lang="sv-SE" sz="1500" b="0" dirty="0" err="1" smtClean="0">
                <a:latin typeface="Calibri"/>
                <a:cs typeface="Calibri"/>
              </a:rPr>
              <a:t>Swivels</a:t>
            </a:r>
            <a:endParaRPr lang="sv-SE" sz="1500" b="0" dirty="0" smtClean="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Split </a:t>
            </a:r>
            <a:r>
              <a:rPr lang="sv-SE" sz="1500" b="0" dirty="0" err="1" smtClean="0">
                <a:latin typeface="Calibri"/>
                <a:cs typeface="Calibri"/>
              </a:rPr>
              <a:t>Flange</a:t>
            </a:r>
            <a:r>
              <a:rPr lang="sv-SE" sz="1500" b="0" dirty="0" smtClean="0">
                <a:latin typeface="Calibri"/>
                <a:cs typeface="Calibri"/>
              </a:rPr>
              <a:t> </a:t>
            </a:r>
            <a:r>
              <a:rPr lang="sv-SE" sz="1500" b="0" dirty="0" err="1" smtClean="0">
                <a:latin typeface="Calibri"/>
                <a:cs typeface="Calibri"/>
              </a:rPr>
              <a:t>Swivels</a:t>
            </a:r>
            <a:endParaRPr lang="sv-SE" sz="1500" b="0" dirty="0" smtClean="0">
              <a:latin typeface="Calibri"/>
              <a:cs typeface="Calibri"/>
            </a:endParaRPr>
          </a:p>
          <a:p>
            <a:pPr>
              <a:lnSpc>
                <a:spcPts val="1580"/>
              </a:lnSpc>
              <a:spcBef>
                <a:spcPts val="200"/>
              </a:spcBef>
              <a:spcAft>
                <a:spcPts val="300"/>
              </a:spcAft>
              <a:buClr>
                <a:srgbClr val="FF6600"/>
              </a:buClr>
              <a:defRPr/>
            </a:pPr>
            <a:r>
              <a:rPr lang="sv-SE" sz="1500" dirty="0" smtClean="0">
                <a:latin typeface="Calibri"/>
                <a:cs typeface="Calibri"/>
              </a:rPr>
              <a:t>Process </a:t>
            </a:r>
            <a:r>
              <a:rPr lang="sv-SE" sz="1500" dirty="0" err="1" smtClean="0">
                <a:latin typeface="Calibri"/>
                <a:cs typeface="Calibri"/>
              </a:rPr>
              <a:t>Valves</a:t>
            </a:r>
            <a:endParaRPr lang="sv-SE" sz="1500" dirty="0" smtClean="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err="1" smtClean="0">
                <a:latin typeface="Calibri"/>
                <a:cs typeface="Calibri"/>
              </a:rPr>
              <a:t>Sight</a:t>
            </a:r>
            <a:r>
              <a:rPr lang="sv-SE" sz="1500" b="0" dirty="0" smtClean="0">
                <a:latin typeface="Calibri"/>
                <a:cs typeface="Calibri"/>
              </a:rPr>
              <a:t> </a:t>
            </a:r>
            <a:r>
              <a:rPr lang="sv-SE" sz="1500" b="0" dirty="0" err="1" smtClean="0">
                <a:latin typeface="Calibri"/>
                <a:cs typeface="Calibri"/>
              </a:rPr>
              <a:t>Flow</a:t>
            </a:r>
            <a:r>
              <a:rPr lang="sv-SE" sz="1500" b="0" dirty="0" smtClean="0">
                <a:latin typeface="Calibri"/>
                <a:cs typeface="Calibri"/>
              </a:rPr>
              <a:t> </a:t>
            </a:r>
            <a:r>
              <a:rPr lang="sv-SE" sz="1500" b="0" dirty="0" err="1" smtClean="0">
                <a:latin typeface="Calibri"/>
                <a:cs typeface="Calibri"/>
              </a:rPr>
              <a:t>Indicators</a:t>
            </a:r>
            <a:endParaRPr lang="sv-SE" sz="1500" b="0" dirty="0" smtClean="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err="1" smtClean="0">
                <a:latin typeface="Calibri"/>
                <a:cs typeface="Calibri"/>
              </a:rPr>
              <a:t>Chemical</a:t>
            </a:r>
            <a:r>
              <a:rPr lang="sv-SE" sz="1500" b="0" dirty="0" smtClean="0">
                <a:latin typeface="Calibri"/>
                <a:cs typeface="Calibri"/>
              </a:rPr>
              <a:t> and Industrial </a:t>
            </a:r>
            <a:r>
              <a:rPr lang="sv-SE" sz="1500" b="0" dirty="0" err="1" smtClean="0">
                <a:latin typeface="Calibri"/>
                <a:cs typeface="Calibri"/>
              </a:rPr>
              <a:t>Valves</a:t>
            </a:r>
            <a:endParaRPr lang="sv-SE" sz="1500" b="0" dirty="0" smtClean="0">
              <a:latin typeface="Calibri"/>
              <a:cs typeface="Calibri"/>
            </a:endParaRP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smtClean="0">
                <a:latin typeface="Calibri"/>
                <a:cs typeface="Calibri"/>
              </a:rPr>
              <a:t>Isolation Rings and </a:t>
            </a:r>
            <a:r>
              <a:rPr lang="sv-SE" sz="1500" b="0" dirty="0" err="1" smtClean="0">
                <a:latin typeface="Calibri"/>
                <a:cs typeface="Calibri"/>
              </a:rPr>
              <a:t>Gauging</a:t>
            </a:r>
            <a:r>
              <a:rPr lang="sv-SE" sz="1500" b="0" dirty="0" smtClean="0">
                <a:latin typeface="Calibri"/>
                <a:cs typeface="Calibri"/>
              </a:rPr>
              <a:t> Products</a:t>
            </a:r>
          </a:p>
          <a:p>
            <a:pPr marL="91440" indent="182880">
              <a:lnSpc>
                <a:spcPts val="1580"/>
              </a:lnSpc>
              <a:spcBef>
                <a:spcPts val="200"/>
              </a:spcBef>
              <a:spcAft>
                <a:spcPts val="300"/>
              </a:spcAft>
              <a:buClr>
                <a:srgbClr val="FF6600"/>
              </a:buClr>
              <a:buFont typeface="Arial" panose="020B0604020202020204" pitchFamily="34" charset="0"/>
              <a:buChar char="•"/>
              <a:defRPr/>
            </a:pPr>
            <a:r>
              <a:rPr lang="sv-SE" sz="1500" b="0" dirty="0" err="1" smtClean="0">
                <a:latin typeface="Calibri"/>
                <a:cs typeface="Calibri"/>
              </a:rPr>
              <a:t>Pigging</a:t>
            </a:r>
            <a:r>
              <a:rPr lang="sv-SE" sz="1500" b="0" dirty="0" smtClean="0">
                <a:latin typeface="Calibri"/>
                <a:cs typeface="Calibri"/>
              </a:rPr>
              <a:t> Solutions</a:t>
            </a:r>
          </a:p>
        </p:txBody>
      </p:sp>
      <p:pic>
        <p:nvPicPr>
          <p:cNvPr id="6"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865" r="1"/>
          <a:stretch/>
        </p:blipFill>
        <p:spPr>
          <a:xfrm>
            <a:off x="423332" y="1574800"/>
            <a:ext cx="2667001" cy="1923464"/>
          </a:xfrm>
          <a:prstGeom prst="roundRect">
            <a:avLst>
              <a:gd name="adj" fmla="val 5052"/>
            </a:avLst>
          </a:prstGeom>
          <a:ln>
            <a:solidFill>
              <a:schemeClr val="accent2"/>
            </a:solidFill>
          </a:ln>
        </p:spPr>
      </p:pic>
      <p:pic>
        <p:nvPicPr>
          <p:cNvPr id="7"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l="11573" t="-9326" r="1129" b="-9326"/>
          <a:stretch/>
        </p:blipFill>
        <p:spPr>
          <a:xfrm>
            <a:off x="3200400" y="1574800"/>
            <a:ext cx="1964267" cy="1921934"/>
          </a:xfrm>
          <a:prstGeom prst="roundRect">
            <a:avLst>
              <a:gd name="adj" fmla="val 6376"/>
            </a:avLst>
          </a:prstGeom>
          <a:ln>
            <a:solidFill>
              <a:schemeClr val="accent2"/>
            </a:solidFill>
          </a:ln>
        </p:spPr>
      </p:pic>
      <p:pic>
        <p:nvPicPr>
          <p:cNvPr id="8"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79" y="3622084"/>
            <a:ext cx="2666251" cy="1628466"/>
          </a:xfrm>
          <a:prstGeom prst="roundRect">
            <a:avLst>
              <a:gd name="adj" fmla="val 4160"/>
            </a:avLst>
          </a:prstGeom>
          <a:ln>
            <a:solidFill>
              <a:schemeClr val="accent2"/>
            </a:solidFill>
          </a:ln>
        </p:spPr>
      </p:pic>
      <p:pic>
        <p:nvPicPr>
          <p:cNvPr id="9"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1496" y="3623734"/>
            <a:ext cx="1949035" cy="1626816"/>
          </a:xfrm>
          <a:prstGeom prst="roundRect">
            <a:avLst>
              <a:gd name="adj" fmla="val 4189"/>
            </a:avLst>
          </a:prstGeom>
          <a:ln>
            <a:solidFill>
              <a:schemeClr val="accent2"/>
            </a:solidFill>
          </a:ln>
        </p:spPr>
      </p:pic>
      <p:pic>
        <p:nvPicPr>
          <p:cNvPr id="3" name="Picture 2" descr="OPW-Engineered-Systems-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1315" y="1357925"/>
            <a:ext cx="2297750" cy="645436"/>
          </a:xfrm>
          <a:prstGeom prst="rect">
            <a:avLst/>
          </a:prstGeom>
        </p:spPr>
      </p:pic>
    </p:spTree>
    <p:extLst>
      <p:ext uri="{BB962C8B-B14F-4D97-AF65-F5344CB8AC3E}">
        <p14:creationId xmlns:p14="http://schemas.microsoft.com/office/powerpoint/2010/main" val="495831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CIVACON – TANK TRUCK PRODUCTS </a:t>
            </a:r>
            <a:endParaRPr lang="en-US" dirty="0"/>
          </a:p>
        </p:txBody>
      </p:sp>
      <p:sp>
        <p:nvSpPr>
          <p:cNvPr id="4" name="TextBox 3"/>
          <p:cNvSpPr txBox="1"/>
          <p:nvPr/>
        </p:nvSpPr>
        <p:spPr>
          <a:xfrm>
            <a:off x="5308600" y="2133600"/>
            <a:ext cx="3752850" cy="4065215"/>
          </a:xfrm>
          <a:prstGeom prst="rect">
            <a:avLst/>
          </a:prstGeom>
          <a:noFill/>
        </p:spPr>
        <p:txBody>
          <a:bodyPr>
            <a:spAutoFit/>
          </a:bodyPr>
          <a:lstStyle/>
          <a:p>
            <a:pPr>
              <a:spcBef>
                <a:spcPts val="200"/>
              </a:spcBef>
              <a:spcAft>
                <a:spcPts val="300"/>
              </a:spcAft>
              <a:buClr>
                <a:srgbClr val="FF6600"/>
              </a:buClr>
              <a:defRPr/>
            </a:pPr>
            <a:r>
              <a:rPr lang="sv-SE" sz="1800" dirty="0" err="1" smtClean="0">
                <a:latin typeface="Calibri"/>
                <a:cs typeface="Calibri"/>
              </a:rPr>
              <a:t>Mechanical</a:t>
            </a:r>
            <a:r>
              <a:rPr lang="sv-SE" sz="1800" dirty="0" smtClean="0">
                <a:latin typeface="Calibri"/>
                <a:cs typeface="Calibri"/>
              </a:rPr>
              <a:t> Tank Truck Products</a:t>
            </a:r>
          </a:p>
          <a:p>
            <a:pPr marL="171450" indent="-171450">
              <a:spcBef>
                <a:spcPts val="200"/>
              </a:spcBef>
              <a:spcAft>
                <a:spcPts val="300"/>
              </a:spcAft>
              <a:buClr>
                <a:srgbClr val="FF6600"/>
              </a:buClr>
              <a:buFont typeface="Arial"/>
              <a:buChar char="•"/>
              <a:defRPr/>
            </a:pPr>
            <a:r>
              <a:rPr lang="sv-SE" sz="1400" b="0" dirty="0" smtClean="0">
                <a:latin typeface="Calibri"/>
                <a:cs typeface="Calibri"/>
              </a:rPr>
              <a:t>Air Controls</a:t>
            </a:r>
          </a:p>
          <a:p>
            <a:pPr marL="171450" indent="-171450">
              <a:spcBef>
                <a:spcPts val="200"/>
              </a:spcBef>
              <a:spcAft>
                <a:spcPts val="300"/>
              </a:spcAft>
              <a:buClr>
                <a:srgbClr val="FF6600"/>
              </a:buClr>
              <a:buFont typeface="Arial"/>
              <a:buChar char="•"/>
              <a:defRPr/>
            </a:pPr>
            <a:r>
              <a:rPr lang="sv-SE" sz="1400" b="0" dirty="0" smtClean="0">
                <a:latin typeface="Calibri"/>
                <a:cs typeface="Calibri"/>
              </a:rPr>
              <a:t>API Adapters</a:t>
            </a:r>
          </a:p>
          <a:p>
            <a:pPr marL="171450" indent="-171450">
              <a:spcBef>
                <a:spcPts val="200"/>
              </a:spcBef>
              <a:spcAft>
                <a:spcPts val="300"/>
              </a:spcAft>
              <a:buClr>
                <a:srgbClr val="FF6600"/>
              </a:buClr>
              <a:buFont typeface="Arial"/>
              <a:buChar char="•"/>
              <a:defRPr/>
            </a:pPr>
            <a:r>
              <a:rPr lang="sv-SE" sz="1400" b="0" dirty="0" err="1" smtClean="0">
                <a:latin typeface="Calibri"/>
                <a:cs typeface="Calibri"/>
              </a:rPr>
              <a:t>Drop</a:t>
            </a:r>
            <a:r>
              <a:rPr lang="sv-SE" sz="1400" b="0" dirty="0" smtClean="0">
                <a:latin typeface="Calibri"/>
                <a:cs typeface="Calibri"/>
              </a:rPr>
              <a:t> </a:t>
            </a:r>
            <a:r>
              <a:rPr lang="sv-SE" sz="1400" b="0" dirty="0" err="1" smtClean="0">
                <a:latin typeface="Calibri"/>
                <a:cs typeface="Calibri"/>
              </a:rPr>
              <a:t>Elbows</a:t>
            </a:r>
            <a:endParaRPr lang="sv-SE" sz="1400" b="0" dirty="0">
              <a:latin typeface="Calibri"/>
              <a:cs typeface="Calibri"/>
            </a:endParaRPr>
          </a:p>
          <a:p>
            <a:pPr marL="171450" indent="-171450">
              <a:spcBef>
                <a:spcPts val="200"/>
              </a:spcBef>
              <a:spcAft>
                <a:spcPts val="300"/>
              </a:spcAft>
              <a:buClr>
                <a:srgbClr val="FF6600"/>
              </a:buClr>
              <a:buFont typeface="Arial"/>
              <a:buChar char="•"/>
              <a:defRPr/>
            </a:pPr>
            <a:r>
              <a:rPr lang="sv-SE" sz="1400" b="0" dirty="0" err="1" smtClean="0">
                <a:latin typeface="Calibri"/>
                <a:cs typeface="Calibri"/>
              </a:rPr>
              <a:t>Emergency</a:t>
            </a:r>
            <a:r>
              <a:rPr lang="sv-SE" sz="1400" b="0" dirty="0" smtClean="0">
                <a:latin typeface="Calibri"/>
                <a:cs typeface="Calibri"/>
              </a:rPr>
              <a:t> </a:t>
            </a:r>
            <a:r>
              <a:rPr lang="sv-SE" sz="1400" b="0" dirty="0" err="1" smtClean="0">
                <a:latin typeface="Calibri"/>
                <a:cs typeface="Calibri"/>
              </a:rPr>
              <a:t>Valves</a:t>
            </a:r>
            <a:r>
              <a:rPr lang="sv-SE" sz="1400" b="0" dirty="0" smtClean="0">
                <a:latin typeface="Calibri"/>
                <a:cs typeface="Calibri"/>
              </a:rPr>
              <a:t>/</a:t>
            </a:r>
            <a:r>
              <a:rPr lang="sv-SE" sz="1400" b="0" dirty="0" err="1" smtClean="0">
                <a:latin typeface="Calibri"/>
                <a:cs typeface="Calibri"/>
              </a:rPr>
              <a:t>Couplers</a:t>
            </a:r>
            <a:endParaRPr lang="sv-SE" sz="1400" b="0" dirty="0" smtClean="0">
              <a:latin typeface="Calibri"/>
              <a:cs typeface="Calibri"/>
            </a:endParaRPr>
          </a:p>
          <a:p>
            <a:pPr marL="171450" indent="-171450">
              <a:spcBef>
                <a:spcPts val="200"/>
              </a:spcBef>
              <a:spcAft>
                <a:spcPts val="300"/>
              </a:spcAft>
              <a:buClr>
                <a:srgbClr val="FF6600"/>
              </a:buClr>
              <a:buFont typeface="Arial"/>
              <a:buChar char="•"/>
              <a:defRPr/>
            </a:pPr>
            <a:r>
              <a:rPr lang="sv-SE" sz="1400" b="0" dirty="0" err="1" smtClean="0">
                <a:latin typeface="Calibri"/>
                <a:cs typeface="Calibri"/>
              </a:rPr>
              <a:t>Manholes</a:t>
            </a:r>
            <a:endParaRPr lang="sv-SE" sz="1400" b="0" dirty="0" smtClean="0">
              <a:latin typeface="Calibri"/>
              <a:cs typeface="Calibri"/>
            </a:endParaRPr>
          </a:p>
          <a:p>
            <a:pPr marL="171450" indent="-171450">
              <a:spcBef>
                <a:spcPts val="200"/>
              </a:spcBef>
              <a:spcAft>
                <a:spcPts val="300"/>
              </a:spcAft>
              <a:buClr>
                <a:srgbClr val="FF6600"/>
              </a:buClr>
              <a:buFont typeface="Arial"/>
              <a:buChar char="•"/>
              <a:defRPr/>
            </a:pPr>
            <a:r>
              <a:rPr lang="sv-SE" sz="1400" b="0" dirty="0" err="1" smtClean="0">
                <a:latin typeface="Calibri"/>
                <a:cs typeface="Calibri"/>
              </a:rPr>
              <a:t>Vapor</a:t>
            </a:r>
            <a:r>
              <a:rPr lang="sv-SE" sz="1400" b="0" dirty="0" smtClean="0">
                <a:latin typeface="Calibri"/>
                <a:cs typeface="Calibri"/>
              </a:rPr>
              <a:t> </a:t>
            </a:r>
            <a:r>
              <a:rPr lang="sv-SE" sz="1400" b="0" dirty="0" err="1" smtClean="0">
                <a:latin typeface="Calibri"/>
                <a:cs typeface="Calibri"/>
              </a:rPr>
              <a:t>Recovery</a:t>
            </a:r>
            <a:r>
              <a:rPr lang="sv-SE" sz="1400" b="0" dirty="0" smtClean="0">
                <a:latin typeface="Calibri"/>
                <a:cs typeface="Calibri"/>
              </a:rPr>
              <a:t> </a:t>
            </a:r>
            <a:r>
              <a:rPr lang="sv-SE" sz="1400" b="0" dirty="0" err="1" smtClean="0">
                <a:latin typeface="Calibri"/>
                <a:cs typeface="Calibri"/>
              </a:rPr>
              <a:t>Valves</a:t>
            </a:r>
            <a:endParaRPr lang="sv-SE" sz="1400" b="0" dirty="0">
              <a:latin typeface="Calibri"/>
              <a:cs typeface="Calibri"/>
            </a:endParaRPr>
          </a:p>
          <a:p>
            <a:pPr marL="171450" indent="-171450">
              <a:spcBef>
                <a:spcPts val="200"/>
              </a:spcBef>
              <a:spcAft>
                <a:spcPts val="300"/>
              </a:spcAft>
              <a:buClr>
                <a:srgbClr val="FF6600"/>
              </a:buClr>
              <a:buFont typeface="Arial"/>
              <a:buChar char="•"/>
              <a:defRPr/>
            </a:pPr>
            <a:r>
              <a:rPr lang="sv-SE" sz="1400" b="0" dirty="0" err="1" smtClean="0">
                <a:latin typeface="Calibri"/>
                <a:cs typeface="Calibri"/>
              </a:rPr>
              <a:t>Manifolds</a:t>
            </a:r>
            <a:endParaRPr lang="sv-SE" sz="1400" b="0" dirty="0" smtClean="0">
              <a:latin typeface="Calibri"/>
              <a:cs typeface="Calibri"/>
            </a:endParaRPr>
          </a:p>
          <a:p>
            <a:pPr marL="171450" indent="-171450">
              <a:spcBef>
                <a:spcPts val="200"/>
              </a:spcBef>
              <a:spcAft>
                <a:spcPts val="300"/>
              </a:spcAft>
              <a:buClr>
                <a:srgbClr val="FF6600"/>
              </a:buClr>
              <a:buFont typeface="Arial"/>
              <a:buChar char="•"/>
              <a:defRPr/>
            </a:pPr>
            <a:r>
              <a:rPr lang="sv-SE" sz="1400" b="0" dirty="0" smtClean="0">
                <a:latin typeface="Calibri"/>
                <a:cs typeface="Calibri"/>
              </a:rPr>
              <a:t>Butterfly </a:t>
            </a:r>
            <a:r>
              <a:rPr lang="sv-SE" sz="1400" b="0" dirty="0" err="1" smtClean="0">
                <a:latin typeface="Calibri"/>
                <a:cs typeface="Calibri"/>
              </a:rPr>
              <a:t>Valves</a:t>
            </a:r>
            <a:endParaRPr lang="sv-SE" sz="1400" b="0" dirty="0" smtClean="0">
              <a:latin typeface="Calibri"/>
              <a:cs typeface="Calibri"/>
            </a:endParaRPr>
          </a:p>
          <a:p>
            <a:pPr>
              <a:spcBef>
                <a:spcPts val="200"/>
              </a:spcBef>
              <a:spcAft>
                <a:spcPts val="300"/>
              </a:spcAft>
              <a:buClr>
                <a:srgbClr val="FF6600"/>
              </a:buClr>
              <a:defRPr/>
            </a:pPr>
            <a:r>
              <a:rPr lang="sv-SE" sz="1800" dirty="0" err="1" smtClean="0">
                <a:latin typeface="Calibri"/>
                <a:cs typeface="Calibri"/>
              </a:rPr>
              <a:t>Electrical</a:t>
            </a:r>
            <a:r>
              <a:rPr lang="sv-SE" sz="1800" dirty="0" smtClean="0">
                <a:latin typeface="Calibri"/>
                <a:cs typeface="Calibri"/>
              </a:rPr>
              <a:t> Tank Truck Products</a:t>
            </a:r>
            <a:endParaRPr lang="sv-SE" sz="1800" dirty="0">
              <a:latin typeface="Calibri"/>
              <a:cs typeface="Calibri"/>
            </a:endParaRPr>
          </a:p>
          <a:p>
            <a:pPr marL="171450" indent="-171450">
              <a:spcBef>
                <a:spcPts val="200"/>
              </a:spcBef>
              <a:spcAft>
                <a:spcPts val="300"/>
              </a:spcAft>
              <a:buClr>
                <a:srgbClr val="FF6600"/>
              </a:buClr>
              <a:buFont typeface="Arial"/>
              <a:buChar char="•"/>
              <a:defRPr/>
            </a:pPr>
            <a:r>
              <a:rPr lang="sv-SE" sz="1400" b="0" dirty="0" smtClean="0">
                <a:latin typeface="Calibri"/>
                <a:cs typeface="Calibri"/>
              </a:rPr>
              <a:t>Rack Monitors/On Board Monitors</a:t>
            </a:r>
          </a:p>
          <a:p>
            <a:pPr marL="171450" indent="-171450">
              <a:spcBef>
                <a:spcPts val="200"/>
              </a:spcBef>
              <a:spcAft>
                <a:spcPts val="300"/>
              </a:spcAft>
              <a:buClr>
                <a:srgbClr val="FF6600"/>
              </a:buClr>
              <a:buFont typeface="Arial"/>
              <a:buChar char="•"/>
              <a:defRPr/>
            </a:pPr>
            <a:r>
              <a:rPr lang="sv-SE" sz="1400" b="0" dirty="0" err="1" smtClean="0">
                <a:latin typeface="Calibri"/>
                <a:cs typeface="Calibri"/>
              </a:rPr>
              <a:t>Sockets</a:t>
            </a:r>
            <a:r>
              <a:rPr lang="sv-SE" sz="1400" b="0" dirty="0" smtClean="0">
                <a:latin typeface="Calibri"/>
                <a:cs typeface="Calibri"/>
              </a:rPr>
              <a:t> and </a:t>
            </a:r>
            <a:r>
              <a:rPr lang="sv-SE" sz="1400" b="0" dirty="0" err="1" smtClean="0">
                <a:latin typeface="Calibri"/>
                <a:cs typeface="Calibri"/>
              </a:rPr>
              <a:t>Cabling</a:t>
            </a:r>
            <a:endParaRPr lang="sv-SE" sz="1400" b="0" dirty="0" smtClean="0">
              <a:latin typeface="Calibri"/>
              <a:cs typeface="Calibri"/>
            </a:endParaRPr>
          </a:p>
          <a:p>
            <a:pPr marL="171450" indent="-171450">
              <a:spcBef>
                <a:spcPts val="200"/>
              </a:spcBef>
              <a:spcAft>
                <a:spcPts val="300"/>
              </a:spcAft>
              <a:buClr>
                <a:srgbClr val="FF6600"/>
              </a:buClr>
              <a:buFont typeface="Arial"/>
              <a:buChar char="•"/>
              <a:defRPr/>
            </a:pPr>
            <a:r>
              <a:rPr lang="sv-SE" sz="1400" b="0" dirty="0" err="1" smtClean="0">
                <a:latin typeface="Calibri"/>
                <a:cs typeface="Calibri"/>
              </a:rPr>
              <a:t>Probes</a:t>
            </a:r>
            <a:endParaRPr lang="sv-SE" sz="1400" b="0" dirty="0" smtClean="0">
              <a:latin typeface="Calibri"/>
              <a:cs typeface="Calibri"/>
            </a:endParaRPr>
          </a:p>
          <a:p>
            <a:pPr marL="171450" indent="-171450">
              <a:spcBef>
                <a:spcPts val="200"/>
              </a:spcBef>
              <a:spcAft>
                <a:spcPts val="300"/>
              </a:spcAft>
              <a:buClr>
                <a:srgbClr val="FF6600"/>
              </a:buClr>
              <a:buFont typeface="Arial"/>
              <a:buChar char="•"/>
              <a:defRPr/>
            </a:pPr>
            <a:r>
              <a:rPr lang="sv-SE" sz="1400" b="0" dirty="0" err="1" smtClean="0">
                <a:latin typeface="Calibri"/>
                <a:cs typeface="Calibri"/>
              </a:rPr>
              <a:t>Overfill</a:t>
            </a:r>
            <a:r>
              <a:rPr lang="sv-SE" sz="1400" b="0" dirty="0" smtClean="0">
                <a:latin typeface="Calibri"/>
                <a:cs typeface="Calibri"/>
              </a:rPr>
              <a:t> Systems</a:t>
            </a:r>
          </a:p>
        </p:txBody>
      </p:sp>
      <p:pic>
        <p:nvPicPr>
          <p:cNvPr id="6"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25750" t="1761" r="-19658" b="-1761"/>
          <a:stretch/>
        </p:blipFill>
        <p:spPr>
          <a:xfrm>
            <a:off x="3215411" y="1574800"/>
            <a:ext cx="1864589" cy="1923464"/>
          </a:xfrm>
          <a:prstGeom prst="roundRect">
            <a:avLst>
              <a:gd name="adj" fmla="val 5052"/>
            </a:avLst>
          </a:prstGeom>
          <a:ln>
            <a:solidFill>
              <a:schemeClr val="accent2"/>
            </a:solidFill>
          </a:ln>
        </p:spPr>
      </p:pic>
      <p:pic>
        <p:nvPicPr>
          <p:cNvPr id="7"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l="-5002" t="-5002" r="-953" b="-5002"/>
          <a:stretch/>
        </p:blipFill>
        <p:spPr>
          <a:xfrm>
            <a:off x="423333" y="1571809"/>
            <a:ext cx="2658534" cy="1927916"/>
          </a:xfrm>
          <a:prstGeom prst="roundRect">
            <a:avLst>
              <a:gd name="adj" fmla="val 6376"/>
            </a:avLst>
          </a:prstGeom>
          <a:ln>
            <a:solidFill>
              <a:schemeClr val="accent2"/>
            </a:solidFill>
          </a:ln>
        </p:spPr>
      </p:pic>
      <p:pic>
        <p:nvPicPr>
          <p:cNvPr id="8"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l="-326" t="4575" r="-2278" b="8203"/>
          <a:stretch/>
        </p:blipFill>
        <p:spPr>
          <a:xfrm>
            <a:off x="412008" y="3622084"/>
            <a:ext cx="2669858" cy="1628466"/>
          </a:xfrm>
          <a:prstGeom prst="roundRect">
            <a:avLst>
              <a:gd name="adj" fmla="val 4160"/>
            </a:avLst>
          </a:prstGeom>
          <a:ln>
            <a:solidFill>
              <a:schemeClr val="accent2"/>
            </a:solidFill>
          </a:ln>
        </p:spPr>
      </p:pic>
      <p:pic>
        <p:nvPicPr>
          <p:cNvPr id="5" name="Picture 4" descr="civacon-logo_.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1388534"/>
            <a:ext cx="3007147" cy="521068"/>
          </a:xfrm>
          <a:prstGeom prst="rect">
            <a:avLst/>
          </a:prstGeom>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17335" y="3618196"/>
            <a:ext cx="1862666" cy="1639604"/>
          </a:xfrm>
          <a:prstGeom prst="roundRect">
            <a:avLst>
              <a:gd name="adj" fmla="val 5823"/>
            </a:avLst>
          </a:prstGeom>
          <a:noFill/>
          <a:ln>
            <a:solidFill>
              <a:srgbClr val="006699"/>
            </a:solidFill>
          </a:ln>
        </p:spPr>
      </p:pic>
    </p:spTree>
    <p:extLst>
      <p:ext uri="{BB962C8B-B14F-4D97-AF65-F5344CB8AC3E}">
        <p14:creationId xmlns:p14="http://schemas.microsoft.com/office/powerpoint/2010/main" val="1281998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MIDLAND – RAIL TANK CAR PRODUCTS </a:t>
            </a:r>
            <a:endParaRPr lang="en-US" dirty="0"/>
          </a:p>
        </p:txBody>
      </p:sp>
      <p:sp>
        <p:nvSpPr>
          <p:cNvPr id="4" name="TextBox 3"/>
          <p:cNvSpPr txBox="1"/>
          <p:nvPr/>
        </p:nvSpPr>
        <p:spPr>
          <a:xfrm>
            <a:off x="5308600" y="2133600"/>
            <a:ext cx="3752850" cy="4393511"/>
          </a:xfrm>
          <a:prstGeom prst="rect">
            <a:avLst/>
          </a:prstGeom>
          <a:noFill/>
        </p:spPr>
        <p:txBody>
          <a:bodyPr>
            <a:spAutoFit/>
          </a:bodyPr>
          <a:lstStyle/>
          <a:p>
            <a:pPr>
              <a:spcBef>
                <a:spcPts val="200"/>
              </a:spcBef>
              <a:spcAft>
                <a:spcPts val="300"/>
              </a:spcAft>
              <a:buClr>
                <a:srgbClr val="FF6600"/>
              </a:buClr>
              <a:defRPr/>
            </a:pPr>
            <a:r>
              <a:rPr lang="sv-SE" sz="1600" dirty="0" smtClean="0">
                <a:latin typeface="Calibri"/>
                <a:cs typeface="Calibri"/>
              </a:rPr>
              <a:t>General </a:t>
            </a:r>
            <a:r>
              <a:rPr lang="sv-SE" sz="1600" dirty="0" err="1" smtClean="0">
                <a:latin typeface="Calibri"/>
                <a:cs typeface="Calibri"/>
              </a:rPr>
              <a:t>Purpose</a:t>
            </a:r>
            <a:r>
              <a:rPr lang="sv-SE" sz="1600" dirty="0" smtClean="0">
                <a:latin typeface="Calibri"/>
                <a:cs typeface="Calibri"/>
              </a:rPr>
              <a:t> </a:t>
            </a:r>
            <a:r>
              <a:rPr lang="sv-SE" sz="1600" dirty="0" err="1" smtClean="0">
                <a:latin typeface="Calibri"/>
                <a:cs typeface="Calibri"/>
              </a:rPr>
              <a:t>Railcar</a:t>
            </a:r>
            <a:r>
              <a:rPr lang="sv-SE" sz="1600" dirty="0" smtClean="0">
                <a:latin typeface="Calibri"/>
                <a:cs typeface="Calibri"/>
              </a:rPr>
              <a:t> Products</a:t>
            </a:r>
          </a:p>
          <a:p>
            <a:pPr marL="119063" indent="-119063">
              <a:spcBef>
                <a:spcPts val="200"/>
              </a:spcBef>
              <a:spcAft>
                <a:spcPts val="300"/>
              </a:spcAft>
              <a:buClr>
                <a:srgbClr val="FF6600"/>
              </a:buClr>
              <a:buFont typeface="Arial"/>
              <a:buChar char="•"/>
              <a:defRPr/>
            </a:pPr>
            <a:r>
              <a:rPr lang="sv-SE" sz="1300" b="0" dirty="0" smtClean="0">
                <a:latin typeface="Calibri"/>
                <a:cs typeface="Calibri"/>
              </a:rPr>
              <a:t>Gauges</a:t>
            </a:r>
          </a:p>
          <a:p>
            <a:pPr marL="119063" indent="-119063">
              <a:spcBef>
                <a:spcPts val="200"/>
              </a:spcBef>
              <a:spcAft>
                <a:spcPts val="300"/>
              </a:spcAft>
              <a:buClr>
                <a:srgbClr val="FF6600"/>
              </a:buClr>
              <a:buFont typeface="Arial"/>
              <a:buChar char="•"/>
              <a:defRPr/>
            </a:pPr>
            <a:r>
              <a:rPr lang="sv-SE" sz="1300" b="0" dirty="0" err="1" smtClean="0">
                <a:latin typeface="Calibri"/>
                <a:cs typeface="Calibri"/>
              </a:rPr>
              <a:t>Pressure</a:t>
            </a:r>
            <a:r>
              <a:rPr lang="sv-SE" sz="1300" b="0" dirty="0" smtClean="0">
                <a:latin typeface="Calibri"/>
                <a:cs typeface="Calibri"/>
              </a:rPr>
              <a:t> Relief </a:t>
            </a:r>
            <a:r>
              <a:rPr lang="sv-SE" sz="1300" b="0" dirty="0" err="1" smtClean="0">
                <a:latin typeface="Calibri"/>
                <a:cs typeface="Calibri"/>
              </a:rPr>
              <a:t>Valves</a:t>
            </a:r>
            <a:endParaRPr lang="sv-SE" sz="1300" b="0" dirty="0" smtClean="0">
              <a:latin typeface="Calibri"/>
              <a:cs typeface="Calibri"/>
            </a:endParaRPr>
          </a:p>
          <a:p>
            <a:pPr marL="119063" indent="-119063">
              <a:spcBef>
                <a:spcPts val="200"/>
              </a:spcBef>
              <a:spcAft>
                <a:spcPts val="300"/>
              </a:spcAft>
              <a:buClr>
                <a:srgbClr val="FF6600"/>
              </a:buClr>
              <a:buFont typeface="Arial"/>
              <a:buChar char="•"/>
              <a:defRPr/>
            </a:pPr>
            <a:r>
              <a:rPr lang="sv-SE" sz="1300" b="0" dirty="0" smtClean="0">
                <a:latin typeface="Calibri"/>
                <a:cs typeface="Calibri"/>
              </a:rPr>
              <a:t>Vacuum Relief </a:t>
            </a:r>
            <a:r>
              <a:rPr lang="sv-SE" sz="1300" b="0" dirty="0" err="1" smtClean="0">
                <a:latin typeface="Calibri"/>
                <a:cs typeface="Calibri"/>
              </a:rPr>
              <a:t>Valves</a:t>
            </a:r>
            <a:endParaRPr lang="sv-SE" sz="1300" b="0" dirty="0" smtClean="0">
              <a:latin typeface="Calibri"/>
              <a:cs typeface="Calibri"/>
            </a:endParaRPr>
          </a:p>
          <a:p>
            <a:pPr marL="119063" indent="-119063">
              <a:spcBef>
                <a:spcPts val="200"/>
              </a:spcBef>
              <a:spcAft>
                <a:spcPts val="300"/>
              </a:spcAft>
              <a:buClr>
                <a:srgbClr val="FF6600"/>
              </a:buClr>
              <a:buFont typeface="Arial"/>
              <a:buChar char="•"/>
              <a:defRPr/>
            </a:pPr>
            <a:r>
              <a:rPr lang="sv-SE" sz="1300" b="0" dirty="0" err="1" smtClean="0">
                <a:latin typeface="Calibri"/>
                <a:cs typeface="Calibri"/>
              </a:rPr>
              <a:t>Rupture</a:t>
            </a:r>
            <a:r>
              <a:rPr lang="sv-SE" sz="1300" b="0" dirty="0" smtClean="0">
                <a:latin typeface="Calibri"/>
                <a:cs typeface="Calibri"/>
              </a:rPr>
              <a:t> </a:t>
            </a:r>
            <a:r>
              <a:rPr lang="sv-SE" sz="1300" b="0" dirty="0" err="1" smtClean="0">
                <a:latin typeface="Calibri"/>
                <a:cs typeface="Calibri"/>
              </a:rPr>
              <a:t>Disc</a:t>
            </a:r>
            <a:r>
              <a:rPr lang="sv-SE" sz="1300" b="0" dirty="0" smtClean="0">
                <a:latin typeface="Calibri"/>
                <a:cs typeface="Calibri"/>
              </a:rPr>
              <a:t> </a:t>
            </a:r>
            <a:r>
              <a:rPr lang="sv-SE" sz="1300" b="0" dirty="0" err="1" smtClean="0">
                <a:latin typeface="Calibri"/>
                <a:cs typeface="Calibri"/>
              </a:rPr>
              <a:t>Devices</a:t>
            </a:r>
            <a:endParaRPr lang="sv-SE" sz="1300" b="0" dirty="0" smtClean="0">
              <a:latin typeface="Calibri"/>
              <a:cs typeface="Calibri"/>
            </a:endParaRPr>
          </a:p>
          <a:p>
            <a:pPr marL="119063" indent="-119063">
              <a:spcBef>
                <a:spcPts val="200"/>
              </a:spcBef>
              <a:spcAft>
                <a:spcPts val="300"/>
              </a:spcAft>
              <a:buClr>
                <a:srgbClr val="FF6600"/>
              </a:buClr>
              <a:buFont typeface="Arial"/>
              <a:buChar char="•"/>
              <a:defRPr/>
            </a:pPr>
            <a:r>
              <a:rPr lang="sv-SE" sz="1300" b="0" dirty="0" err="1" smtClean="0">
                <a:latin typeface="Calibri"/>
                <a:cs typeface="Calibri"/>
              </a:rPr>
              <a:t>Bottom</a:t>
            </a:r>
            <a:r>
              <a:rPr lang="sv-SE" sz="1300" b="0" dirty="0" smtClean="0">
                <a:latin typeface="Calibri"/>
                <a:cs typeface="Calibri"/>
              </a:rPr>
              <a:t> Outlet </a:t>
            </a:r>
            <a:r>
              <a:rPr lang="sv-SE" sz="1300" b="0" dirty="0" err="1" smtClean="0">
                <a:latin typeface="Calibri"/>
                <a:cs typeface="Calibri"/>
              </a:rPr>
              <a:t>Valves</a:t>
            </a:r>
            <a:endParaRPr lang="sv-SE" sz="1300" b="0" dirty="0" smtClean="0">
              <a:latin typeface="Calibri"/>
              <a:cs typeface="Calibri"/>
            </a:endParaRPr>
          </a:p>
          <a:p>
            <a:pPr>
              <a:spcBef>
                <a:spcPts val="200"/>
              </a:spcBef>
              <a:spcAft>
                <a:spcPts val="300"/>
              </a:spcAft>
              <a:buClr>
                <a:srgbClr val="FF6600"/>
              </a:buClr>
              <a:defRPr/>
            </a:pPr>
            <a:r>
              <a:rPr lang="sv-SE" sz="1600" dirty="0" err="1" smtClean="0">
                <a:latin typeface="Calibri"/>
                <a:cs typeface="Calibri"/>
              </a:rPr>
              <a:t>Pressure</a:t>
            </a:r>
            <a:r>
              <a:rPr lang="sv-SE" sz="1600" dirty="0" smtClean="0">
                <a:latin typeface="Calibri"/>
                <a:cs typeface="Calibri"/>
              </a:rPr>
              <a:t> </a:t>
            </a:r>
            <a:r>
              <a:rPr lang="sv-SE" sz="1600" dirty="0" err="1" smtClean="0">
                <a:latin typeface="Calibri"/>
                <a:cs typeface="Calibri"/>
              </a:rPr>
              <a:t>Railcar</a:t>
            </a:r>
            <a:r>
              <a:rPr lang="sv-SE" sz="1600" dirty="0" smtClean="0">
                <a:latin typeface="Calibri"/>
                <a:cs typeface="Calibri"/>
              </a:rPr>
              <a:t> Products</a:t>
            </a:r>
          </a:p>
          <a:p>
            <a:pPr marL="119063" indent="-119063">
              <a:spcBef>
                <a:spcPts val="200"/>
              </a:spcBef>
              <a:spcAft>
                <a:spcPts val="300"/>
              </a:spcAft>
              <a:buClr>
                <a:srgbClr val="FF6600"/>
              </a:buClr>
              <a:buFont typeface="Arial"/>
              <a:buChar char="•"/>
              <a:defRPr/>
            </a:pPr>
            <a:r>
              <a:rPr lang="sv-SE" sz="1300" b="0" dirty="0" err="1">
                <a:latin typeface="Calibri"/>
                <a:cs typeface="Calibri"/>
              </a:rPr>
              <a:t>Top</a:t>
            </a:r>
            <a:r>
              <a:rPr lang="sv-SE" sz="1300" b="0" dirty="0">
                <a:latin typeface="Calibri"/>
                <a:cs typeface="Calibri"/>
              </a:rPr>
              <a:t> Transfer </a:t>
            </a:r>
            <a:r>
              <a:rPr lang="sv-SE" sz="1300" b="0" dirty="0" err="1">
                <a:latin typeface="Calibri"/>
                <a:cs typeface="Calibri"/>
              </a:rPr>
              <a:t>Valves</a:t>
            </a:r>
            <a:endParaRPr lang="sv-SE" sz="1300" b="0" dirty="0">
              <a:latin typeface="Calibri"/>
              <a:cs typeface="Calibri"/>
            </a:endParaRPr>
          </a:p>
          <a:p>
            <a:pPr marL="119063" indent="-119063">
              <a:spcBef>
                <a:spcPts val="200"/>
              </a:spcBef>
              <a:spcAft>
                <a:spcPts val="300"/>
              </a:spcAft>
              <a:buClr>
                <a:srgbClr val="FF6600"/>
              </a:buClr>
              <a:buFont typeface="Arial"/>
              <a:buChar char="•"/>
              <a:defRPr/>
            </a:pPr>
            <a:r>
              <a:rPr lang="sv-SE" sz="1300" b="0" dirty="0">
                <a:latin typeface="Calibri"/>
                <a:cs typeface="Calibri"/>
              </a:rPr>
              <a:t>Gauges</a:t>
            </a:r>
          </a:p>
          <a:p>
            <a:pPr marL="119063" indent="-119063">
              <a:spcBef>
                <a:spcPts val="200"/>
              </a:spcBef>
              <a:spcAft>
                <a:spcPts val="300"/>
              </a:spcAft>
              <a:buClr>
                <a:srgbClr val="FF6600"/>
              </a:buClr>
              <a:buFont typeface="Arial"/>
              <a:buChar char="•"/>
              <a:defRPr/>
            </a:pPr>
            <a:r>
              <a:rPr lang="sv-SE" sz="1300" b="0" dirty="0">
                <a:latin typeface="Calibri"/>
                <a:cs typeface="Calibri"/>
              </a:rPr>
              <a:t>Check </a:t>
            </a:r>
            <a:r>
              <a:rPr lang="sv-SE" sz="1300" b="0" dirty="0" err="1">
                <a:latin typeface="Calibri"/>
                <a:cs typeface="Calibri"/>
              </a:rPr>
              <a:t>Valves</a:t>
            </a:r>
            <a:endParaRPr lang="sv-SE" sz="1300" b="0" dirty="0">
              <a:latin typeface="Calibri"/>
              <a:cs typeface="Calibri"/>
            </a:endParaRPr>
          </a:p>
          <a:p>
            <a:pPr marL="119063" indent="-119063">
              <a:spcBef>
                <a:spcPts val="200"/>
              </a:spcBef>
              <a:spcAft>
                <a:spcPts val="300"/>
              </a:spcAft>
              <a:buClr>
                <a:srgbClr val="FF6600"/>
              </a:buClr>
              <a:buFont typeface="Arial"/>
              <a:buChar char="•"/>
              <a:defRPr/>
            </a:pPr>
            <a:r>
              <a:rPr lang="sv-SE" sz="1300" b="0" dirty="0" err="1">
                <a:latin typeface="Calibri"/>
                <a:cs typeface="Calibri"/>
              </a:rPr>
              <a:t>Pressure</a:t>
            </a:r>
            <a:r>
              <a:rPr lang="sv-SE" sz="1300" b="0" dirty="0">
                <a:latin typeface="Calibri"/>
                <a:cs typeface="Calibri"/>
              </a:rPr>
              <a:t> Relief </a:t>
            </a:r>
            <a:r>
              <a:rPr lang="sv-SE" sz="1300" b="0" dirty="0" err="1" smtClean="0">
                <a:latin typeface="Calibri"/>
                <a:cs typeface="Calibri"/>
              </a:rPr>
              <a:t>Valves</a:t>
            </a:r>
            <a:endParaRPr lang="sv-SE" sz="1300" b="0" dirty="0" smtClean="0">
              <a:latin typeface="Calibri"/>
              <a:cs typeface="Calibri"/>
            </a:endParaRPr>
          </a:p>
          <a:p>
            <a:pPr>
              <a:spcBef>
                <a:spcPts val="200"/>
              </a:spcBef>
              <a:spcAft>
                <a:spcPts val="300"/>
              </a:spcAft>
              <a:buClr>
                <a:srgbClr val="FF6600"/>
              </a:buClr>
              <a:defRPr/>
            </a:pPr>
            <a:r>
              <a:rPr lang="sv-SE" sz="1600" dirty="0" err="1">
                <a:latin typeface="Calibri"/>
                <a:cs typeface="Calibri"/>
              </a:rPr>
              <a:t>Pressure</a:t>
            </a:r>
            <a:r>
              <a:rPr lang="sv-SE" sz="1600" dirty="0">
                <a:latin typeface="Calibri"/>
                <a:cs typeface="Calibri"/>
              </a:rPr>
              <a:t> Differential </a:t>
            </a:r>
            <a:r>
              <a:rPr lang="sv-SE" sz="1600" dirty="0" err="1">
                <a:latin typeface="Calibri"/>
                <a:cs typeface="Calibri"/>
              </a:rPr>
              <a:t>Railcar</a:t>
            </a:r>
            <a:r>
              <a:rPr lang="sv-SE" sz="1600" dirty="0">
                <a:latin typeface="Calibri"/>
                <a:cs typeface="Calibri"/>
              </a:rPr>
              <a:t> </a:t>
            </a:r>
            <a:r>
              <a:rPr lang="sv-SE" sz="1600" dirty="0" smtClean="0">
                <a:latin typeface="Calibri"/>
                <a:cs typeface="Calibri"/>
              </a:rPr>
              <a:t>Products</a:t>
            </a:r>
            <a:endParaRPr lang="sv-SE" sz="1600" dirty="0">
              <a:latin typeface="Calibri"/>
              <a:cs typeface="Calibri"/>
            </a:endParaRPr>
          </a:p>
          <a:p>
            <a:pPr marL="119063" indent="-119063">
              <a:spcBef>
                <a:spcPts val="200"/>
              </a:spcBef>
              <a:spcAft>
                <a:spcPts val="300"/>
              </a:spcAft>
              <a:buClr>
                <a:srgbClr val="FF6600"/>
              </a:buClr>
              <a:buFont typeface="Arial"/>
              <a:buChar char="•"/>
              <a:defRPr/>
            </a:pPr>
            <a:r>
              <a:rPr lang="sv-SE" sz="1300" b="0" dirty="0" err="1" smtClean="0">
                <a:latin typeface="Calibri"/>
                <a:cs typeface="Calibri"/>
              </a:rPr>
              <a:t>Pressure</a:t>
            </a:r>
            <a:r>
              <a:rPr lang="sv-SE" sz="1300" b="0" dirty="0" smtClean="0">
                <a:latin typeface="Calibri"/>
                <a:cs typeface="Calibri"/>
              </a:rPr>
              <a:t> </a:t>
            </a:r>
            <a:r>
              <a:rPr lang="sv-SE" sz="1300" b="0" dirty="0" err="1" smtClean="0">
                <a:latin typeface="Calibri"/>
                <a:cs typeface="Calibri"/>
              </a:rPr>
              <a:t>Manhole</a:t>
            </a:r>
            <a:r>
              <a:rPr lang="sv-SE" sz="1300" b="0" dirty="0" smtClean="0">
                <a:latin typeface="Calibri"/>
                <a:cs typeface="Calibri"/>
              </a:rPr>
              <a:t> </a:t>
            </a:r>
            <a:r>
              <a:rPr lang="sv-SE" sz="1300" b="0" dirty="0">
                <a:latin typeface="Calibri"/>
                <a:cs typeface="Calibri"/>
              </a:rPr>
              <a:t>Covers</a:t>
            </a:r>
          </a:p>
          <a:p>
            <a:pPr marL="119063" indent="-119063">
              <a:spcBef>
                <a:spcPts val="200"/>
              </a:spcBef>
              <a:spcAft>
                <a:spcPts val="300"/>
              </a:spcAft>
              <a:buClr>
                <a:srgbClr val="FF6600"/>
              </a:buClr>
              <a:buFont typeface="Arial"/>
              <a:buChar char="•"/>
              <a:defRPr/>
            </a:pPr>
            <a:r>
              <a:rPr lang="sv-SE" sz="1300" b="0" dirty="0">
                <a:latin typeface="Calibri"/>
                <a:cs typeface="Calibri"/>
              </a:rPr>
              <a:t>Check </a:t>
            </a:r>
            <a:r>
              <a:rPr lang="sv-SE" sz="1300" b="0" dirty="0" err="1">
                <a:latin typeface="Calibri"/>
                <a:cs typeface="Calibri"/>
              </a:rPr>
              <a:t>Valves</a:t>
            </a:r>
            <a:endParaRPr lang="sv-SE" sz="1300" b="0" dirty="0">
              <a:latin typeface="Calibri"/>
              <a:cs typeface="Calibri"/>
            </a:endParaRPr>
          </a:p>
          <a:p>
            <a:pPr marL="119063" indent="-119063">
              <a:spcBef>
                <a:spcPts val="200"/>
              </a:spcBef>
              <a:spcAft>
                <a:spcPts val="300"/>
              </a:spcAft>
              <a:buClr>
                <a:srgbClr val="FF6600"/>
              </a:buClr>
              <a:buFont typeface="Arial"/>
              <a:buChar char="•"/>
              <a:defRPr/>
            </a:pPr>
            <a:r>
              <a:rPr lang="sv-SE" sz="1300" b="0" dirty="0" err="1">
                <a:latin typeface="Calibri"/>
                <a:cs typeface="Calibri"/>
              </a:rPr>
              <a:t>Pressure</a:t>
            </a:r>
            <a:r>
              <a:rPr lang="sv-SE" sz="1300" b="0" dirty="0">
                <a:latin typeface="Calibri"/>
                <a:cs typeface="Calibri"/>
              </a:rPr>
              <a:t> Relief </a:t>
            </a:r>
            <a:r>
              <a:rPr lang="sv-SE" sz="1300" b="0" dirty="0" err="1">
                <a:latin typeface="Calibri"/>
                <a:cs typeface="Calibri"/>
              </a:rPr>
              <a:t>Valves</a:t>
            </a:r>
            <a:endParaRPr lang="sv-SE" sz="1300" b="0" dirty="0">
              <a:latin typeface="Calibri"/>
              <a:cs typeface="Calibri"/>
            </a:endParaRPr>
          </a:p>
          <a:p>
            <a:pPr marL="119063" indent="-119063">
              <a:spcBef>
                <a:spcPts val="200"/>
              </a:spcBef>
              <a:spcAft>
                <a:spcPts val="300"/>
              </a:spcAft>
              <a:buClr>
                <a:srgbClr val="FF6600"/>
              </a:buClr>
              <a:buFont typeface="Arial"/>
              <a:buChar char="•"/>
              <a:defRPr/>
            </a:pPr>
            <a:r>
              <a:rPr lang="sv-SE" sz="1300" b="0" dirty="0" err="1">
                <a:latin typeface="Calibri"/>
                <a:cs typeface="Calibri"/>
              </a:rPr>
              <a:t>Weld</a:t>
            </a:r>
            <a:r>
              <a:rPr lang="sv-SE" sz="1300" b="0" dirty="0">
                <a:latin typeface="Calibri"/>
                <a:cs typeface="Calibri"/>
              </a:rPr>
              <a:t> Rings</a:t>
            </a:r>
          </a:p>
        </p:txBody>
      </p:sp>
      <p:pic>
        <p:nvPicPr>
          <p:cNvPr id="6"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4564" t="4779" r="15436" b="15819"/>
          <a:stretch/>
        </p:blipFill>
        <p:spPr>
          <a:xfrm>
            <a:off x="2556933" y="3454400"/>
            <a:ext cx="2523069" cy="1793253"/>
          </a:xfrm>
          <a:prstGeom prst="roundRect">
            <a:avLst>
              <a:gd name="adj" fmla="val 5052"/>
            </a:avLst>
          </a:prstGeom>
          <a:ln>
            <a:solidFill>
              <a:schemeClr val="accent2"/>
            </a:solidFill>
          </a:ln>
        </p:spPr>
      </p:pic>
      <p:pic>
        <p:nvPicPr>
          <p:cNvPr id="7" name="Bildobjekt 7"/>
          <p:cNvPicPr>
            <a:picLocks noChangeAspect="1"/>
          </p:cNvPicPr>
          <p:nvPr/>
        </p:nvPicPr>
        <p:blipFill rotWithShape="1">
          <a:blip r:embed="rId4">
            <a:extLst>
              <a:ext uri="{28A0092B-C50C-407E-A947-70E740481C1C}">
                <a14:useLocalDpi xmlns:a14="http://schemas.microsoft.com/office/drawing/2010/main" val="0"/>
              </a:ext>
            </a:extLst>
          </a:blip>
          <a:srcRect l="-12370" t="1404" r="-13211" b="27786"/>
          <a:stretch/>
        </p:blipFill>
        <p:spPr>
          <a:xfrm>
            <a:off x="2556934" y="1571809"/>
            <a:ext cx="2526368" cy="1772524"/>
          </a:xfrm>
          <a:prstGeom prst="roundRect">
            <a:avLst>
              <a:gd name="adj" fmla="val 6376"/>
            </a:avLst>
          </a:prstGeom>
          <a:ln>
            <a:solidFill>
              <a:schemeClr val="accent2"/>
            </a:solidFill>
          </a:ln>
        </p:spPr>
      </p:pic>
      <p:pic>
        <p:nvPicPr>
          <p:cNvPr id="8"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l="7247" t="19978" r="4263" b="8754"/>
          <a:stretch/>
        </p:blipFill>
        <p:spPr>
          <a:xfrm>
            <a:off x="672218" y="1574800"/>
            <a:ext cx="1757715" cy="1769533"/>
          </a:xfrm>
          <a:prstGeom prst="roundRect">
            <a:avLst>
              <a:gd name="adj" fmla="val 6627"/>
            </a:avLst>
          </a:prstGeom>
          <a:ln>
            <a:solidFill>
              <a:schemeClr val="accent2"/>
            </a:solidFill>
          </a:ln>
        </p:spPr>
      </p:pic>
      <p:pic>
        <p:nvPicPr>
          <p:cNvPr id="10" name="Picture 9" descr="midland-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269" y="1380068"/>
            <a:ext cx="3090331" cy="545466"/>
          </a:xfrm>
          <a:prstGeom prst="rect">
            <a:avLst/>
          </a:prstGeom>
        </p:spPr>
      </p:pic>
      <p:pic>
        <p:nvPicPr>
          <p:cNvPr id="12" name="Bildobjekt 8"/>
          <p:cNvPicPr>
            <a:picLocks noChangeAspect="1"/>
          </p:cNvPicPr>
          <p:nvPr/>
        </p:nvPicPr>
        <p:blipFill rotWithShape="1">
          <a:blip r:embed="rId7" cstate="print">
            <a:extLst>
              <a:ext uri="{28A0092B-C50C-407E-A947-70E740481C1C}">
                <a14:useLocalDpi xmlns:a14="http://schemas.microsoft.com/office/drawing/2010/main" val="0"/>
              </a:ext>
            </a:extLst>
          </a:blip>
          <a:srcRect l="-5010" t="383" r="1002" b="18656"/>
          <a:stretch/>
        </p:blipFill>
        <p:spPr>
          <a:xfrm>
            <a:off x="672220" y="3455847"/>
            <a:ext cx="1757713" cy="1794703"/>
          </a:xfrm>
          <a:prstGeom prst="roundRect">
            <a:avLst>
              <a:gd name="adj" fmla="val 5398"/>
            </a:avLst>
          </a:prstGeom>
          <a:ln>
            <a:solidFill>
              <a:schemeClr val="accent2"/>
            </a:solidFill>
          </a:ln>
        </p:spPr>
      </p:pic>
    </p:spTree>
    <p:extLst>
      <p:ext uri="{BB962C8B-B14F-4D97-AF65-F5344CB8AC3E}">
        <p14:creationId xmlns:p14="http://schemas.microsoft.com/office/powerpoint/2010/main" val="2382693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PW-ES-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198" y="1236662"/>
            <a:ext cx="2515604" cy="866775"/>
          </a:xfrm>
          <a:prstGeom prst="rect">
            <a:avLst/>
          </a:prstGeom>
        </p:spPr>
      </p:pic>
      <p:sp>
        <p:nvSpPr>
          <p:cNvPr id="2" name="Title 1"/>
          <p:cNvSpPr>
            <a:spLocks noGrp="1"/>
          </p:cNvSpPr>
          <p:nvPr>
            <p:ph type="title"/>
          </p:nvPr>
        </p:nvSpPr>
        <p:spPr/>
        <p:txBody>
          <a:bodyPr/>
          <a:lstStyle/>
          <a:p>
            <a:r>
              <a:rPr lang="en-US" dirty="0" smtClean="0"/>
              <a:t>ELECTRONIC SYSTEMS – FUEL MANAGEMENT PRODUCTS</a:t>
            </a:r>
            <a:endParaRPr lang="en-US" dirty="0"/>
          </a:p>
        </p:txBody>
      </p:sp>
      <p:sp>
        <p:nvSpPr>
          <p:cNvPr id="4" name="TextBox 3"/>
          <p:cNvSpPr txBox="1"/>
          <p:nvPr/>
        </p:nvSpPr>
        <p:spPr>
          <a:xfrm>
            <a:off x="5308600" y="2175935"/>
            <a:ext cx="3752850" cy="3529172"/>
          </a:xfrm>
          <a:prstGeom prst="rect">
            <a:avLst/>
          </a:prstGeom>
          <a:noFill/>
        </p:spPr>
        <p:txBody>
          <a:bodyPr>
            <a:spAutoFit/>
          </a:bodyPr>
          <a:lstStyle/>
          <a:p>
            <a:pPr>
              <a:spcBef>
                <a:spcPts val="200"/>
              </a:spcBef>
              <a:spcAft>
                <a:spcPts val="300"/>
              </a:spcAft>
              <a:buClr>
                <a:srgbClr val="FF6600"/>
              </a:buClr>
            </a:pPr>
            <a:r>
              <a:rPr lang="en-US" sz="1800" dirty="0" smtClean="0">
                <a:latin typeface="Calibri"/>
                <a:cs typeface="Calibri"/>
              </a:rPr>
              <a:t>Fuel Control Systems </a:t>
            </a:r>
          </a:p>
          <a:p>
            <a:pPr marL="173736" indent="-173736">
              <a:spcBef>
                <a:spcPts val="200"/>
              </a:spcBef>
              <a:spcAft>
                <a:spcPts val="300"/>
              </a:spcAft>
              <a:buClr>
                <a:srgbClr val="FF6600"/>
              </a:buClr>
              <a:buFont typeface="Arial"/>
              <a:buChar char="•"/>
            </a:pPr>
            <a:r>
              <a:rPr lang="en-US" sz="1800" b="0" dirty="0" smtClean="0">
                <a:latin typeface="Calibri"/>
                <a:cs typeface="Calibri"/>
              </a:rPr>
              <a:t>Petro Vend 100®, FIT500™, C/OPT™</a:t>
            </a:r>
          </a:p>
          <a:p>
            <a:pPr marL="173736" indent="-173736">
              <a:spcBef>
                <a:spcPts val="200"/>
              </a:spcBef>
              <a:spcAft>
                <a:spcPts val="300"/>
              </a:spcAft>
              <a:buClr>
                <a:srgbClr val="FF6600"/>
              </a:buClr>
              <a:buFont typeface="Arial"/>
              <a:buChar char="•"/>
            </a:pPr>
            <a:r>
              <a:rPr lang="en-US" sz="1800" b="0" dirty="0" smtClean="0">
                <a:latin typeface="Calibri"/>
                <a:cs typeface="Calibri"/>
              </a:rPr>
              <a:t>Phoenix™ Fuel Management Software</a:t>
            </a:r>
          </a:p>
          <a:p>
            <a:pPr>
              <a:spcBef>
                <a:spcPts val="800"/>
              </a:spcBef>
              <a:spcAft>
                <a:spcPts val="300"/>
              </a:spcAft>
              <a:buClr>
                <a:srgbClr val="FF6600"/>
              </a:buClr>
            </a:pPr>
            <a:r>
              <a:rPr lang="en-US" sz="1800" dirty="0" smtClean="0">
                <a:latin typeface="Calibri"/>
                <a:cs typeface="Calibri"/>
              </a:rPr>
              <a:t>Tank Gauges</a:t>
            </a:r>
          </a:p>
          <a:p>
            <a:pPr marL="173736" indent="-173736">
              <a:spcBef>
                <a:spcPts val="200"/>
              </a:spcBef>
              <a:spcAft>
                <a:spcPts val="300"/>
              </a:spcAft>
              <a:buClr>
                <a:srgbClr val="FF6600"/>
              </a:buClr>
              <a:buFont typeface="Arial"/>
              <a:buChar char="•"/>
            </a:pPr>
            <a:r>
              <a:rPr lang="en-US" sz="1800" b="0" dirty="0" err="1" smtClean="0">
                <a:latin typeface="Calibri"/>
                <a:cs typeface="Calibri"/>
              </a:rPr>
              <a:t>SiteSentinel</a:t>
            </a:r>
            <a:r>
              <a:rPr lang="en-US" sz="1800" b="0" dirty="0" smtClean="0">
                <a:latin typeface="Calibri"/>
                <a:cs typeface="Calibri"/>
              </a:rPr>
              <a:t>® Integra 100™</a:t>
            </a:r>
          </a:p>
          <a:p>
            <a:pPr marL="173736" indent="-173736">
              <a:spcBef>
                <a:spcPts val="200"/>
              </a:spcBef>
              <a:spcAft>
                <a:spcPts val="300"/>
              </a:spcAft>
              <a:buClr>
                <a:srgbClr val="FF6600"/>
              </a:buClr>
              <a:buFont typeface="Arial"/>
              <a:buChar char="•"/>
            </a:pPr>
            <a:r>
              <a:rPr lang="en-US" sz="1800" b="0" dirty="0" err="1">
                <a:latin typeface="Calibri"/>
                <a:cs typeface="Calibri"/>
              </a:rPr>
              <a:t>SiteSentinel</a:t>
            </a:r>
            <a:r>
              <a:rPr lang="en-US" sz="1800" b="0" dirty="0">
                <a:latin typeface="Calibri"/>
                <a:cs typeface="Calibri"/>
              </a:rPr>
              <a:t>® </a:t>
            </a:r>
            <a:r>
              <a:rPr lang="en-US" sz="1800" b="0" dirty="0" err="1" smtClean="0">
                <a:latin typeface="Calibri"/>
                <a:cs typeface="Calibri"/>
              </a:rPr>
              <a:t>iTouch</a:t>
            </a:r>
            <a:r>
              <a:rPr lang="en-US" sz="1800" b="0" dirty="0">
                <a:latin typeface="Calibri"/>
                <a:cs typeface="Calibri"/>
              </a:rPr>
              <a:t>™</a:t>
            </a:r>
            <a:endParaRPr lang="en-US" sz="1800" b="0" dirty="0" smtClean="0">
              <a:latin typeface="Calibri"/>
              <a:cs typeface="Calibri"/>
            </a:endParaRPr>
          </a:p>
          <a:p>
            <a:pPr>
              <a:spcBef>
                <a:spcPts val="800"/>
              </a:spcBef>
              <a:spcAft>
                <a:spcPts val="300"/>
              </a:spcAft>
              <a:buClr>
                <a:srgbClr val="FF6600"/>
              </a:buClr>
            </a:pPr>
            <a:r>
              <a:rPr lang="en-US" sz="1800" dirty="0" smtClean="0">
                <a:latin typeface="Calibri"/>
                <a:cs typeface="Calibri"/>
              </a:rPr>
              <a:t>Probes &amp; Sensors</a:t>
            </a:r>
            <a:endParaRPr lang="en-US" sz="1800" dirty="0">
              <a:latin typeface="Calibri"/>
              <a:cs typeface="Calibri"/>
            </a:endParaRPr>
          </a:p>
          <a:p>
            <a:pPr marL="173736" indent="-173736">
              <a:spcBef>
                <a:spcPts val="200"/>
              </a:spcBef>
              <a:spcAft>
                <a:spcPts val="300"/>
              </a:spcAft>
              <a:buClr>
                <a:srgbClr val="FF6600"/>
              </a:buClr>
              <a:buFont typeface="Arial"/>
              <a:buChar char="•"/>
            </a:pPr>
            <a:r>
              <a:rPr lang="en-US" sz="1800" b="0" dirty="0" smtClean="0">
                <a:latin typeface="Calibri"/>
                <a:cs typeface="Calibri"/>
              </a:rPr>
              <a:t>IntelliSense™ Sensors</a:t>
            </a:r>
            <a:endParaRPr lang="en-US" sz="1800" b="0" dirty="0">
              <a:latin typeface="Calibri"/>
              <a:cs typeface="Calibri"/>
            </a:endParaRPr>
          </a:p>
          <a:p>
            <a:pPr marL="173736" indent="-173736">
              <a:spcBef>
                <a:spcPts val="200"/>
              </a:spcBef>
              <a:spcAft>
                <a:spcPts val="300"/>
              </a:spcAft>
              <a:buClr>
                <a:srgbClr val="FF6600"/>
              </a:buClr>
              <a:buFont typeface="Arial"/>
              <a:buChar char="•"/>
            </a:pPr>
            <a:r>
              <a:rPr lang="en-US" sz="1800" b="0" dirty="0" err="1">
                <a:latin typeface="Calibri"/>
                <a:cs typeface="Calibri"/>
              </a:rPr>
              <a:t>Magnetostrictive</a:t>
            </a:r>
            <a:r>
              <a:rPr lang="en-US" sz="1800" b="0" dirty="0">
                <a:latin typeface="Calibri"/>
                <a:cs typeface="Calibri"/>
              </a:rPr>
              <a:t> </a:t>
            </a:r>
            <a:r>
              <a:rPr lang="en-US" sz="1800" b="0" dirty="0" smtClean="0">
                <a:latin typeface="Calibri"/>
                <a:cs typeface="Calibri"/>
              </a:rPr>
              <a:t>Probes</a:t>
            </a:r>
          </a:p>
        </p:txBody>
      </p:sp>
      <p:sp>
        <p:nvSpPr>
          <p:cNvPr id="11" name="Rounded Rectangle 9"/>
          <p:cNvSpPr>
            <a:spLocks noChangeArrowheads="1"/>
          </p:cNvSpPr>
          <p:nvPr/>
        </p:nvSpPr>
        <p:spPr bwMode="auto">
          <a:xfrm>
            <a:off x="656855" y="1569508"/>
            <a:ext cx="1820998" cy="1664759"/>
          </a:xfrm>
          <a:prstGeom prst="roundRect">
            <a:avLst>
              <a:gd name="adj" fmla="val 5691"/>
            </a:avLst>
          </a:prstGeom>
          <a:ln w="9525" cmpd="sng">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grpSp>
        <p:nvGrpSpPr>
          <p:cNvPr id="23" name="Group 22"/>
          <p:cNvGrpSpPr/>
          <p:nvPr/>
        </p:nvGrpSpPr>
        <p:grpSpPr>
          <a:xfrm>
            <a:off x="704852" y="1609730"/>
            <a:ext cx="1642723" cy="1726137"/>
            <a:chOff x="679451" y="1592795"/>
            <a:chExt cx="1589616" cy="1670331"/>
          </a:xfrm>
        </p:grpSpPr>
        <p:pic>
          <p:nvPicPr>
            <p:cNvPr id="13" name="Picture 24"/>
            <p:cNvPicPr>
              <a:picLocks noChangeAspect="1"/>
            </p:cNvPicPr>
            <p:nvPr/>
          </p:nvPicPr>
          <p:blipFill>
            <a:blip r:embed="rId4" cstate="email">
              <a:extLst>
                <a:ext uri="{28A0092B-C50C-407E-A947-70E740481C1C}">
                  <a14:useLocalDpi xmlns:a14="http://schemas.microsoft.com/office/drawing/2010/main" val="0"/>
                </a:ext>
              </a:extLst>
            </a:blip>
            <a:srcRect t="-2" b="-6268"/>
            <a:stretch>
              <a:fillRect/>
            </a:stretch>
          </p:blipFill>
          <p:spPr bwMode="auto">
            <a:xfrm>
              <a:off x="679451" y="1592795"/>
              <a:ext cx="915883" cy="167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19273" y="1806939"/>
              <a:ext cx="812105" cy="13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PV100-fc.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75566" y="2134517"/>
              <a:ext cx="693501" cy="102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Bildobjekt 1"/>
          <p:cNvPicPr>
            <a:picLocks noChangeAspect="1"/>
          </p:cNvPicPr>
          <p:nvPr/>
        </p:nvPicPr>
        <p:blipFill rotWithShape="1">
          <a:blip r:embed="rId7">
            <a:extLst>
              <a:ext uri="{28A0092B-C50C-407E-A947-70E740481C1C}">
                <a14:useLocalDpi xmlns:a14="http://schemas.microsoft.com/office/drawing/2010/main" val="0"/>
              </a:ext>
            </a:extLst>
          </a:blip>
          <a:srcRect l="-24370" t="1068" r="-303932" b="-6595"/>
          <a:stretch/>
        </p:blipFill>
        <p:spPr>
          <a:xfrm>
            <a:off x="653704" y="3361267"/>
            <a:ext cx="1824149" cy="2057401"/>
          </a:xfrm>
          <a:prstGeom prst="roundRect">
            <a:avLst>
              <a:gd name="adj" fmla="val 5052"/>
            </a:avLst>
          </a:prstGeom>
          <a:ln>
            <a:solidFill>
              <a:schemeClr val="accent2"/>
            </a:solidFill>
          </a:ln>
        </p:spPr>
      </p:pic>
      <p:pic>
        <p:nvPicPr>
          <p:cNvPr id="20" name="Picture 19" descr="FlexProbe Weight and Float.png"/>
          <p:cNvPicPr>
            <a:picLocks noChangeAspect="1"/>
          </p:cNvPicPr>
          <p:nvPr/>
        </p:nvPicPr>
        <p:blipFill rotWithShape="1">
          <a:blip r:embed="rId8" cstate="print">
            <a:extLst>
              <a:ext uri="{28A0092B-C50C-407E-A947-70E740481C1C}">
                <a14:useLocalDpi xmlns:a14="http://schemas.microsoft.com/office/drawing/2010/main" val="0"/>
              </a:ext>
            </a:extLst>
          </a:blip>
          <a:srcRect l="27021" r="30346"/>
          <a:stretch/>
        </p:blipFill>
        <p:spPr>
          <a:xfrm>
            <a:off x="1202268" y="3437469"/>
            <a:ext cx="575731" cy="1970458"/>
          </a:xfrm>
          <a:prstGeom prst="rect">
            <a:avLst/>
          </a:prstGeom>
        </p:spPr>
      </p:pic>
      <p:pic>
        <p:nvPicPr>
          <p:cNvPr id="21" name="Picture 20" descr="New VLLD 8-23.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82501">
            <a:off x="1610166" y="3981247"/>
            <a:ext cx="992295" cy="1376512"/>
          </a:xfrm>
          <a:prstGeom prst="rect">
            <a:avLst/>
          </a:prstGeom>
        </p:spPr>
      </p:pic>
      <p:pic>
        <p:nvPicPr>
          <p:cNvPr id="26" name="Picture 25" descr="OPW FMS SiteSentinel Integra 500 panel side.t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9690" y="1685892"/>
            <a:ext cx="1138433" cy="1036749"/>
          </a:xfrm>
          <a:prstGeom prst="rect">
            <a:avLst/>
          </a:prstGeom>
        </p:spPr>
      </p:pic>
      <p:pic>
        <p:nvPicPr>
          <p:cNvPr id="16" name="Picture 26"/>
          <p:cNvPicPr>
            <a:picLocks noChangeAspect="1"/>
          </p:cNvPicPr>
          <p:nvPr/>
        </p:nvPicPr>
        <p:blipFill rotWithShape="1">
          <a:blip r:embed="rId11" cstate="email">
            <a:extLst>
              <a:ext uri="{28A0092B-C50C-407E-A947-70E740481C1C}">
                <a14:useLocalDpi xmlns:a14="http://schemas.microsoft.com/office/drawing/2010/main" val="0"/>
              </a:ext>
            </a:extLst>
          </a:blip>
          <a:srcRect l="-53267" t="-17494" r="-2525" b="2909"/>
          <a:stretch/>
        </p:blipFill>
        <p:spPr bwMode="auto">
          <a:xfrm>
            <a:off x="2633136" y="1583267"/>
            <a:ext cx="2387600" cy="1651000"/>
          </a:xfrm>
          <a:prstGeom prst="roundRect">
            <a:avLst>
              <a:gd name="adj" fmla="val 5708"/>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7465" y="3361267"/>
            <a:ext cx="2383268" cy="2057400"/>
          </a:xfrm>
          <a:prstGeom prst="roundRect">
            <a:avLst>
              <a:gd name="adj" fmla="val 4322"/>
            </a:avLst>
          </a:prstGeom>
          <a:ln w="9525" cmpd="sng">
            <a:solidFill>
              <a:srgbClr val="006699"/>
            </a:solidFill>
          </a:ln>
        </p:spPr>
      </p:pic>
    </p:spTree>
    <p:extLst>
      <p:ext uri="{BB962C8B-B14F-4D97-AF65-F5344CB8AC3E}">
        <p14:creationId xmlns:p14="http://schemas.microsoft.com/office/powerpoint/2010/main" val="12543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SYSTEMS – VEHICLE WASH SYSTEMS</a:t>
            </a:r>
          </a:p>
        </p:txBody>
      </p:sp>
      <p:sp>
        <p:nvSpPr>
          <p:cNvPr id="16" name="Rectangle 22"/>
          <p:cNvSpPr>
            <a:spLocks noChangeArrowheads="1"/>
          </p:cNvSpPr>
          <p:nvPr/>
        </p:nvSpPr>
        <p:spPr bwMode="auto">
          <a:xfrm>
            <a:off x="4959350" y="2286003"/>
            <a:ext cx="3644900" cy="430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600"/>
              </a:lnSpc>
              <a:spcBef>
                <a:spcPts val="400"/>
              </a:spcBef>
              <a:spcAft>
                <a:spcPts val="400"/>
              </a:spcAft>
              <a:buClr>
                <a:srgbClr val="FF6600"/>
              </a:buClr>
            </a:pPr>
            <a:r>
              <a:rPr lang="en-US" sz="1800" dirty="0" err="1" smtClean="0">
                <a:latin typeface="Calibri" charset="0"/>
                <a:cs typeface="Arial" charset="0"/>
              </a:rPr>
              <a:t>Touchless</a:t>
            </a:r>
            <a:r>
              <a:rPr lang="en-US" sz="1800" dirty="0" smtClean="0">
                <a:latin typeface="Calibri" charset="0"/>
                <a:cs typeface="Arial" charset="0"/>
              </a:rPr>
              <a:t> Car Wash Equipment</a:t>
            </a:r>
            <a:endParaRPr lang="en-US" sz="1800" dirty="0">
              <a:latin typeface="Calibri" charset="0"/>
              <a:cs typeface="Arial" charset="0"/>
            </a:endParaRPr>
          </a:p>
          <a:p>
            <a:pPr marL="0" lvl="1" indent="119063">
              <a:lnSpc>
                <a:spcPts val="1600"/>
              </a:lnSpc>
              <a:spcBef>
                <a:spcPts val="400"/>
              </a:spcBef>
              <a:spcAft>
                <a:spcPts val="400"/>
              </a:spcAft>
              <a:buClr>
                <a:srgbClr val="FF6600"/>
              </a:buClr>
              <a:buFont typeface="Arial" charset="0"/>
              <a:buChar char="•"/>
            </a:pPr>
            <a:r>
              <a:rPr lang="en-US" sz="1500" b="0" dirty="0">
                <a:latin typeface="Calibri" charset="0"/>
                <a:cs typeface="Arial" charset="0"/>
              </a:rPr>
              <a:t> </a:t>
            </a:r>
            <a:r>
              <a:rPr lang="en-US" sz="1500" b="0" dirty="0" err="1" smtClean="0">
                <a:latin typeface="Calibri" charset="0"/>
                <a:cs typeface="Arial" charset="0"/>
              </a:rPr>
              <a:t>LaserWash</a:t>
            </a:r>
            <a:r>
              <a:rPr lang="en-US" sz="1500" b="0" dirty="0" smtClean="0">
                <a:latin typeface="Calibri" charset="0"/>
                <a:cs typeface="Arial" charset="0"/>
              </a:rPr>
              <a:t>® 360</a:t>
            </a:r>
          </a:p>
          <a:p>
            <a:pPr marL="0" lvl="1" indent="119063">
              <a:lnSpc>
                <a:spcPts val="1600"/>
              </a:lnSpc>
              <a:spcBef>
                <a:spcPts val="400"/>
              </a:spcBef>
              <a:spcAft>
                <a:spcPts val="400"/>
              </a:spcAft>
              <a:buClr>
                <a:srgbClr val="FF6600"/>
              </a:buClr>
              <a:buFont typeface="Arial" charset="0"/>
              <a:buChar char="•"/>
            </a:pPr>
            <a:r>
              <a:rPr lang="en-US" sz="1500" b="0" dirty="0" smtClean="0">
                <a:latin typeface="Calibri" charset="0"/>
                <a:cs typeface="Arial" charset="0"/>
              </a:rPr>
              <a:t> </a:t>
            </a:r>
            <a:r>
              <a:rPr lang="en-US" sz="1500" b="0" dirty="0" err="1" smtClean="0">
                <a:latin typeface="Calibri" charset="0"/>
                <a:cs typeface="Arial" charset="0"/>
              </a:rPr>
              <a:t>LaserWash</a:t>
            </a:r>
            <a:r>
              <a:rPr lang="en-US" sz="1500" b="0" dirty="0" smtClean="0">
                <a:latin typeface="Calibri" charset="0"/>
                <a:cs typeface="Arial" charset="0"/>
              </a:rPr>
              <a:t>® </a:t>
            </a:r>
            <a:r>
              <a:rPr lang="en-US" sz="1500" b="0" dirty="0" err="1" smtClean="0">
                <a:latin typeface="Calibri" charset="0"/>
                <a:cs typeface="Arial" charset="0"/>
              </a:rPr>
              <a:t>AutoXpress</a:t>
            </a:r>
            <a:endParaRPr lang="en-US" sz="1500" b="0" dirty="0">
              <a:latin typeface="Calibri" charset="0"/>
              <a:cs typeface="Arial" charset="0"/>
            </a:endParaRPr>
          </a:p>
          <a:p>
            <a:pPr marL="0" lvl="1" indent="119063">
              <a:lnSpc>
                <a:spcPts val="1600"/>
              </a:lnSpc>
              <a:spcBef>
                <a:spcPts val="400"/>
              </a:spcBef>
              <a:spcAft>
                <a:spcPts val="400"/>
              </a:spcAft>
              <a:buClr>
                <a:srgbClr val="FF6600"/>
              </a:buClr>
              <a:buFont typeface="Arial" charset="0"/>
              <a:buChar char="•"/>
            </a:pPr>
            <a:r>
              <a:rPr lang="en-US" sz="1500" b="0" dirty="0">
                <a:latin typeface="Calibri" charset="0"/>
                <a:cs typeface="Arial" charset="0"/>
              </a:rPr>
              <a:t> </a:t>
            </a:r>
            <a:r>
              <a:rPr lang="en-US" sz="1500" b="0" dirty="0" err="1">
                <a:latin typeface="Calibri" charset="0"/>
                <a:cs typeface="Arial" charset="0"/>
              </a:rPr>
              <a:t>LaserWash</a:t>
            </a:r>
            <a:r>
              <a:rPr lang="en-US" sz="1500" b="0" dirty="0">
                <a:latin typeface="Calibri" charset="0"/>
                <a:cs typeface="Arial" charset="0"/>
              </a:rPr>
              <a:t>® </a:t>
            </a:r>
            <a:r>
              <a:rPr lang="en-US" sz="1500" b="0" dirty="0" smtClean="0">
                <a:latin typeface="Calibri" charset="0"/>
                <a:cs typeface="Arial" charset="0"/>
              </a:rPr>
              <a:t>G5 S Series</a:t>
            </a:r>
          </a:p>
          <a:p>
            <a:pPr marL="0" lvl="1">
              <a:lnSpc>
                <a:spcPts val="1600"/>
              </a:lnSpc>
              <a:spcBef>
                <a:spcPts val="400"/>
              </a:spcBef>
              <a:spcAft>
                <a:spcPts val="400"/>
              </a:spcAft>
              <a:buClr>
                <a:srgbClr val="FF6600"/>
              </a:buClr>
            </a:pPr>
            <a:r>
              <a:rPr lang="en-US" sz="1800" dirty="0">
                <a:latin typeface="Calibri" charset="0"/>
                <a:cs typeface="Arial" charset="0"/>
              </a:rPr>
              <a:t/>
            </a:r>
            <a:br>
              <a:rPr lang="en-US" sz="1800" dirty="0">
                <a:latin typeface="Calibri" charset="0"/>
                <a:cs typeface="Arial" charset="0"/>
              </a:rPr>
            </a:br>
            <a:r>
              <a:rPr lang="en-US" sz="1800" dirty="0">
                <a:latin typeface="Calibri" charset="0"/>
                <a:cs typeface="Arial" charset="0"/>
              </a:rPr>
              <a:t>Friction Car Wash Equipment</a:t>
            </a:r>
          </a:p>
          <a:p>
            <a:pPr marL="0" lvl="1" indent="169863">
              <a:lnSpc>
                <a:spcPts val="1600"/>
              </a:lnSpc>
              <a:spcBef>
                <a:spcPts val="400"/>
              </a:spcBef>
              <a:spcAft>
                <a:spcPts val="400"/>
              </a:spcAft>
              <a:buClr>
                <a:srgbClr val="FF6600"/>
              </a:buClr>
              <a:buFont typeface="Arial" charset="0"/>
              <a:buChar char="•"/>
            </a:pPr>
            <a:r>
              <a:rPr lang="en-US" sz="1400" b="0" dirty="0" err="1" smtClean="0">
                <a:latin typeface="Calibri" charset="0"/>
                <a:cs typeface="Arial" charset="0"/>
              </a:rPr>
              <a:t>ProTouch</a:t>
            </a:r>
            <a:r>
              <a:rPr lang="en-US" sz="1400" b="0" dirty="0">
                <a:latin typeface="Calibri" charset="0"/>
                <a:cs typeface="Arial" charset="0"/>
              </a:rPr>
              <a:t>® ICON</a:t>
            </a:r>
          </a:p>
          <a:p>
            <a:pPr marL="0" lvl="1" indent="169863">
              <a:lnSpc>
                <a:spcPts val="1600"/>
              </a:lnSpc>
              <a:spcBef>
                <a:spcPts val="400"/>
              </a:spcBef>
              <a:spcAft>
                <a:spcPts val="400"/>
              </a:spcAft>
              <a:buClr>
                <a:srgbClr val="FF6600"/>
              </a:buClr>
              <a:buFont typeface="Arial" charset="0"/>
              <a:buChar char="•"/>
            </a:pPr>
            <a:r>
              <a:rPr lang="en-US" sz="1400" b="0" dirty="0" err="1" smtClean="0">
                <a:latin typeface="Calibri" charset="0"/>
                <a:cs typeface="Arial" charset="0"/>
              </a:rPr>
              <a:t>ProTouch</a:t>
            </a:r>
            <a:r>
              <a:rPr lang="en-US" sz="1400" b="0" dirty="0">
                <a:latin typeface="Calibri" charset="0"/>
                <a:cs typeface="Arial" charset="0"/>
              </a:rPr>
              <a:t>® Tandem</a:t>
            </a:r>
          </a:p>
          <a:p>
            <a:pPr>
              <a:lnSpc>
                <a:spcPts val="1600"/>
              </a:lnSpc>
              <a:spcBef>
                <a:spcPts val="400"/>
              </a:spcBef>
              <a:spcAft>
                <a:spcPts val="400"/>
              </a:spcAft>
            </a:pPr>
            <a:r>
              <a:rPr lang="en-US" sz="1800" dirty="0">
                <a:latin typeface="Calibri"/>
                <a:cs typeface="Calibri"/>
              </a:rPr>
              <a:t/>
            </a:r>
            <a:br>
              <a:rPr lang="en-US" sz="1800" dirty="0">
                <a:latin typeface="Calibri"/>
                <a:cs typeface="Calibri"/>
              </a:rPr>
            </a:br>
            <a:r>
              <a:rPr lang="en-US" sz="1800" dirty="0">
                <a:latin typeface="Calibri"/>
                <a:cs typeface="Calibri"/>
              </a:rPr>
              <a:t>Pay Stations</a:t>
            </a:r>
          </a:p>
          <a:p>
            <a:pPr marL="0" lvl="1" indent="169863">
              <a:lnSpc>
                <a:spcPts val="1600"/>
              </a:lnSpc>
              <a:spcBef>
                <a:spcPts val="400"/>
              </a:spcBef>
              <a:spcAft>
                <a:spcPts val="400"/>
              </a:spcAft>
              <a:buClr>
                <a:srgbClr val="FF6600"/>
              </a:buClr>
              <a:buFont typeface="Arial" charset="0"/>
              <a:buChar char="•"/>
            </a:pPr>
            <a:r>
              <a:rPr lang="en-US" sz="1400" b="0" dirty="0" smtClean="0">
                <a:latin typeface="Calibri"/>
                <a:cs typeface="Calibri"/>
              </a:rPr>
              <a:t>Access</a:t>
            </a:r>
            <a:r>
              <a:rPr lang="en-US" sz="1400" b="0" dirty="0">
                <a:latin typeface="Calibri"/>
                <a:cs typeface="Calibri"/>
              </a:rPr>
              <a:t>® Entry Stations</a:t>
            </a:r>
          </a:p>
          <a:p>
            <a:pPr>
              <a:lnSpc>
                <a:spcPts val="1600"/>
              </a:lnSpc>
              <a:spcBef>
                <a:spcPts val="400"/>
              </a:spcBef>
              <a:spcAft>
                <a:spcPts val="400"/>
              </a:spcAft>
            </a:pPr>
            <a:r>
              <a:rPr lang="en-US" sz="1800" dirty="0">
                <a:latin typeface="Calibri"/>
                <a:cs typeface="Calibri"/>
              </a:rPr>
              <a:t/>
            </a:r>
            <a:br>
              <a:rPr lang="en-US" sz="1800" dirty="0">
                <a:latin typeface="Calibri"/>
                <a:cs typeface="Calibri"/>
              </a:rPr>
            </a:br>
            <a:r>
              <a:rPr lang="en-US" sz="1800" dirty="0">
                <a:latin typeface="Calibri"/>
                <a:cs typeface="Calibri"/>
              </a:rPr>
              <a:t>Options &amp; Equipment</a:t>
            </a:r>
          </a:p>
          <a:p>
            <a:pPr marL="0" lvl="1" indent="169863">
              <a:lnSpc>
                <a:spcPts val="1600"/>
              </a:lnSpc>
              <a:spcBef>
                <a:spcPts val="400"/>
              </a:spcBef>
              <a:spcAft>
                <a:spcPts val="400"/>
              </a:spcAft>
              <a:buClr>
                <a:srgbClr val="FF6600"/>
              </a:buClr>
              <a:buFont typeface="Arial" charset="0"/>
              <a:buChar char="•"/>
            </a:pPr>
            <a:r>
              <a:rPr lang="en-US" sz="1400" b="0" dirty="0">
                <a:latin typeface="Calibri"/>
                <a:cs typeface="Calibri"/>
              </a:rPr>
              <a:t>LaserH2O® Reverse Osmosis (RO) Systems</a:t>
            </a:r>
          </a:p>
          <a:p>
            <a:pPr marL="0" lvl="1" indent="169863">
              <a:lnSpc>
                <a:spcPts val="1600"/>
              </a:lnSpc>
              <a:spcBef>
                <a:spcPts val="400"/>
              </a:spcBef>
              <a:spcAft>
                <a:spcPts val="400"/>
              </a:spcAft>
              <a:buClr>
                <a:srgbClr val="FF6600"/>
              </a:buClr>
              <a:buFont typeface="Arial" charset="0"/>
              <a:buChar char="•"/>
            </a:pPr>
            <a:r>
              <a:rPr lang="en-US" sz="1400" b="0" dirty="0" err="1" smtClean="0">
                <a:latin typeface="Calibri"/>
                <a:cs typeface="Calibri"/>
              </a:rPr>
              <a:t>MaxAir</a:t>
            </a:r>
            <a:r>
              <a:rPr lang="en-US" sz="1400" b="0" dirty="0" smtClean="0">
                <a:latin typeface="Calibri"/>
                <a:cs typeface="Calibri"/>
              </a:rPr>
              <a:t> </a:t>
            </a:r>
            <a:r>
              <a:rPr lang="en-US" sz="1400" b="0" dirty="0">
                <a:latin typeface="Calibri"/>
                <a:cs typeface="Calibri"/>
              </a:rPr>
              <a:t>Stand-Alone </a:t>
            </a:r>
            <a:r>
              <a:rPr lang="en-US" sz="1400" b="0" dirty="0" smtClean="0">
                <a:latin typeface="Calibri"/>
                <a:cs typeface="Calibri"/>
              </a:rPr>
              <a:t>Dryer</a:t>
            </a:r>
            <a:endParaRPr lang="en-US" sz="1400" b="0" dirty="0">
              <a:latin typeface="Calibri"/>
              <a:cs typeface="Calibri"/>
            </a:endParaRPr>
          </a:p>
        </p:txBody>
      </p:sp>
      <p:pic>
        <p:nvPicPr>
          <p:cNvPr id="17" name="Picture 6" descr="https://www.pdqinc.com/images/autoxpress/lg/laserwash_autoxp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199889"/>
            <a:ext cx="1989086" cy="1746514"/>
          </a:xfrm>
          <a:prstGeom prst="roundRect">
            <a:avLst>
              <a:gd name="adj" fmla="val 14593"/>
            </a:avLst>
          </a:prstGeom>
          <a:noFill/>
          <a:ln>
            <a:solidFill>
              <a:srgbClr val="3366FF"/>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827" t="19121" r="30180" b="24469"/>
          <a:stretch/>
        </p:blipFill>
        <p:spPr bwMode="auto">
          <a:xfrm>
            <a:off x="2527301" y="1206503"/>
            <a:ext cx="1993899" cy="1752600"/>
          </a:xfrm>
          <a:prstGeom prst="roundRect">
            <a:avLst>
              <a:gd name="adj" fmla="val 14593"/>
            </a:avLst>
          </a:prstGeom>
          <a:noFill/>
          <a:ln>
            <a:solidFill>
              <a:srgbClr val="3366FF"/>
            </a:solidFill>
          </a:ln>
          <a:extLst>
            <a:ext uri="{909E8E84-426E-40dd-AFC4-6F175D3DCCD1}">
              <a14:hiddenFill xmlns:a14="http://schemas.microsoft.com/office/drawing/2010/main">
                <a:solidFill>
                  <a:schemeClr val="accent1"/>
                </a:solidFill>
              </a14:hiddenFill>
            </a:ext>
          </a:extLst>
        </p:spPr>
      </p:pic>
      <p:pic>
        <p:nvPicPr>
          <p:cNvPr id="19" name="Picture 2" descr="\\Server4\macfiles\Media\Pix\ProTouch ICON - Weston\DSC_347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99" r="17125" b="6172"/>
          <a:stretch/>
        </p:blipFill>
        <p:spPr bwMode="auto">
          <a:xfrm>
            <a:off x="317499" y="3124203"/>
            <a:ext cx="1955801" cy="1611600"/>
          </a:xfrm>
          <a:prstGeom prst="roundRect">
            <a:avLst>
              <a:gd name="adj" fmla="val 14593"/>
            </a:avLst>
          </a:prstGeom>
          <a:noFill/>
          <a:ln>
            <a:solidFill>
              <a:srgbClr val="3366FF"/>
            </a:solidFill>
          </a:ln>
          <a:extLst>
            <a:ext uri="{909E8E84-426E-40dd-AFC4-6F175D3DCCD1}">
              <a14:hiddenFill xmlns:a14="http://schemas.microsoft.com/office/drawing/2010/main">
                <a:solidFill>
                  <a:srgbClr val="FFFFFF"/>
                </a:solidFill>
              </a14:hiddenFill>
            </a:ext>
          </a:extLst>
        </p:spPr>
      </p:pic>
      <p:pic>
        <p:nvPicPr>
          <p:cNvPr id="20" name="Picture 3" descr="C:\Documents and Settings\ddougher\Desktop\New Image.TIF"/>
          <p:cNvPicPr>
            <a:picLocks noChangeAspect="1" noChangeArrowheads="1"/>
          </p:cNvPicPr>
          <p:nvPr/>
        </p:nvPicPr>
        <p:blipFill rotWithShape="1">
          <a:blip r:embed="rId5" cstate="print"/>
          <a:srcRect b="31452"/>
          <a:stretch/>
        </p:blipFill>
        <p:spPr bwMode="auto">
          <a:xfrm>
            <a:off x="317500" y="4927603"/>
            <a:ext cx="1993900" cy="1679688"/>
          </a:xfrm>
          <a:prstGeom prst="roundRect">
            <a:avLst>
              <a:gd name="adj" fmla="val 14593"/>
            </a:avLst>
          </a:prstGeom>
          <a:noFill/>
          <a:ln>
            <a:solidFill>
              <a:srgbClr val="3366FF"/>
            </a:solidFill>
          </a:ln>
        </p:spPr>
      </p:pic>
      <p:pic>
        <p:nvPicPr>
          <p:cNvPr id="21" name="Picture 2" descr="https://www.pdqinc.com/images/autoxpress/lg/autoxpress_high_pressur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495"/>
          <a:stretch/>
        </p:blipFill>
        <p:spPr bwMode="auto">
          <a:xfrm>
            <a:off x="2530211" y="3136903"/>
            <a:ext cx="1965589" cy="1600200"/>
          </a:xfrm>
          <a:prstGeom prst="roundRect">
            <a:avLst>
              <a:gd name="adj" fmla="val 14593"/>
            </a:avLst>
          </a:prstGeom>
          <a:noFill/>
          <a:ln>
            <a:solidFill>
              <a:srgbClr val="3366FF"/>
            </a:solidFill>
          </a:ln>
          <a:extLst>
            <a:ext uri="{909E8E84-426E-40dd-AFC4-6F175D3DCCD1}">
              <a14:hiddenFill xmlns:a14="http://schemas.microsoft.com/office/drawing/2010/main">
                <a:solidFill>
                  <a:srgbClr val="FFFFFF"/>
                </a:solidFill>
              </a14:hiddenFill>
            </a:ext>
          </a:extLst>
        </p:spPr>
      </p:pic>
      <p:pic>
        <p:nvPicPr>
          <p:cNvPr id="23" name="Picture 22" descr="Screen Shot 2014-03-20 at 6.11.5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6500" y="4940303"/>
            <a:ext cx="2069017" cy="1663700"/>
          </a:xfrm>
          <a:prstGeom prst="roundRect">
            <a:avLst>
              <a:gd name="adj" fmla="val 14593"/>
            </a:avLst>
          </a:prstGeom>
          <a:noFill/>
          <a:ln>
            <a:solidFill>
              <a:srgbClr val="3366FF"/>
            </a:solidFill>
          </a:ln>
        </p:spPr>
      </p:pic>
      <p:pic>
        <p:nvPicPr>
          <p:cNvPr id="5" name="Picture 4" descr="PDQ OPW Logo.png"/>
          <p:cNvPicPr>
            <a:picLocks noChangeAspect="1"/>
          </p:cNvPicPr>
          <p:nvPr/>
        </p:nvPicPr>
        <p:blipFill rotWithShape="1">
          <a:blip r:embed="rId8" cstate="print">
            <a:extLst>
              <a:ext uri="{28A0092B-C50C-407E-A947-70E740481C1C}">
                <a14:useLocalDpi xmlns:a14="http://schemas.microsoft.com/office/drawing/2010/main" val="0"/>
              </a:ext>
            </a:extLst>
          </a:blip>
          <a:srcRect l="55019" t="58398" b="-1147"/>
          <a:stretch/>
        </p:blipFill>
        <p:spPr>
          <a:xfrm>
            <a:off x="4946650" y="1085850"/>
            <a:ext cx="2927350" cy="1047750"/>
          </a:xfrm>
          <a:prstGeom prst="rect">
            <a:avLst/>
          </a:prstGeom>
        </p:spPr>
      </p:pic>
    </p:spTree>
    <p:extLst>
      <p:ext uri="{BB962C8B-B14F-4D97-AF65-F5344CB8AC3E}">
        <p14:creationId xmlns:p14="http://schemas.microsoft.com/office/powerpoint/2010/main" val="1690924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2"/>
          <p:cNvSpPr>
            <a:spLocks noChangeArrowheads="1"/>
          </p:cNvSpPr>
          <p:nvPr/>
        </p:nvSpPr>
        <p:spPr bwMode="auto">
          <a:xfrm>
            <a:off x="3943350" y="2260600"/>
            <a:ext cx="50546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600"/>
              </a:lnSpc>
              <a:spcBef>
                <a:spcPts val="100"/>
              </a:spcBef>
              <a:spcAft>
                <a:spcPts val="400"/>
              </a:spcAft>
              <a:buClr>
                <a:srgbClr val="FF6600"/>
              </a:buClr>
            </a:pPr>
            <a:r>
              <a:rPr lang="en-US" sz="1500" b="0" dirty="0" err="1" smtClean="0">
                <a:latin typeface="Calibri" charset="0"/>
                <a:cs typeface="Arial" charset="0"/>
              </a:rPr>
              <a:t>Liquip</a:t>
            </a:r>
            <a:r>
              <a:rPr lang="en-US" sz="1500" b="0" dirty="0" smtClean="0">
                <a:latin typeface="Calibri" charset="0"/>
                <a:cs typeface="Arial" charset="0"/>
              </a:rPr>
              <a:t> is a leading provider of innovative fluid handling solutions, such as market leading API bottom loading couplers, loading arms, tank truck valves and fittings, electronic measurement systems for tank trucks, fuel filtration systems and aviation fueling components and services.</a:t>
            </a:r>
          </a:p>
          <a:p>
            <a:pPr marL="0" lvl="1">
              <a:lnSpc>
                <a:spcPts val="1200"/>
              </a:lnSpc>
              <a:spcBef>
                <a:spcPts val="100"/>
              </a:spcBef>
              <a:spcAft>
                <a:spcPts val="400"/>
              </a:spcAft>
              <a:buClr>
                <a:srgbClr val="FF6600"/>
              </a:buClr>
            </a:pPr>
            <a:r>
              <a:rPr lang="en-US" sz="1800" dirty="0" smtClean="0">
                <a:latin typeface="Calibri" charset="0"/>
                <a:cs typeface="Arial" charset="0"/>
              </a:rPr>
              <a:t/>
            </a:r>
            <a:br>
              <a:rPr lang="en-US" sz="1800" dirty="0" smtClean="0">
                <a:latin typeface="Calibri" charset="0"/>
                <a:cs typeface="Arial" charset="0"/>
              </a:rPr>
            </a:br>
            <a:r>
              <a:rPr lang="en-US" sz="1800" dirty="0" smtClean="0">
                <a:latin typeface="Calibri" charset="0"/>
                <a:cs typeface="Arial" charset="0"/>
              </a:rPr>
              <a:t>Truck Tanker Equipment</a:t>
            </a:r>
          </a:p>
          <a:p>
            <a:pPr marL="0" lvl="1" indent="169863">
              <a:lnSpc>
                <a:spcPts val="1200"/>
              </a:lnSpc>
              <a:spcBef>
                <a:spcPts val="100"/>
              </a:spcBef>
              <a:spcAft>
                <a:spcPts val="400"/>
              </a:spcAft>
              <a:buClr>
                <a:srgbClr val="FF6600"/>
              </a:buClr>
              <a:buFont typeface="Arial" charset="0"/>
              <a:buChar char="•"/>
            </a:pPr>
            <a:r>
              <a:rPr lang="en-US" sz="1400" b="0" dirty="0" smtClean="0">
                <a:latin typeface="Calibri" charset="0"/>
                <a:cs typeface="Arial" charset="0"/>
              </a:rPr>
              <a:t>Transport</a:t>
            </a:r>
          </a:p>
          <a:p>
            <a:pPr marL="0" lvl="1" indent="169863">
              <a:lnSpc>
                <a:spcPts val="1200"/>
              </a:lnSpc>
              <a:spcBef>
                <a:spcPts val="100"/>
              </a:spcBef>
              <a:spcAft>
                <a:spcPts val="400"/>
              </a:spcAft>
              <a:buClr>
                <a:srgbClr val="FF6600"/>
              </a:buClr>
              <a:buFont typeface="Arial" charset="0"/>
              <a:buChar char="•"/>
            </a:pPr>
            <a:r>
              <a:rPr lang="en-US" sz="1400" b="0" dirty="0" smtClean="0">
                <a:latin typeface="Calibri" charset="0"/>
                <a:cs typeface="Arial" charset="0"/>
              </a:rPr>
              <a:t>Pump and Metering</a:t>
            </a:r>
          </a:p>
          <a:p>
            <a:pPr marL="0" lvl="1" indent="169863">
              <a:lnSpc>
                <a:spcPts val="1200"/>
              </a:lnSpc>
              <a:spcBef>
                <a:spcPts val="100"/>
              </a:spcBef>
              <a:spcAft>
                <a:spcPts val="400"/>
              </a:spcAft>
              <a:buClr>
                <a:srgbClr val="FF6600"/>
              </a:buClr>
              <a:buFont typeface="Arial" charset="0"/>
              <a:buChar char="•"/>
            </a:pPr>
            <a:r>
              <a:rPr lang="en-US" sz="1400" b="0" dirty="0" smtClean="0">
                <a:latin typeface="Calibri" charset="0"/>
                <a:cs typeface="Arial" charset="0"/>
              </a:rPr>
              <a:t>Monitoring</a:t>
            </a:r>
          </a:p>
          <a:p>
            <a:pPr>
              <a:lnSpc>
                <a:spcPts val="1200"/>
              </a:lnSpc>
              <a:spcBef>
                <a:spcPts val="100"/>
              </a:spcBef>
              <a:spcAft>
                <a:spcPts val="400"/>
              </a:spcAft>
            </a:pPr>
            <a:r>
              <a:rPr lang="en-US" sz="1800" dirty="0" smtClean="0">
                <a:latin typeface="Calibri"/>
                <a:cs typeface="Calibri"/>
              </a:rPr>
              <a:t/>
            </a:r>
            <a:br>
              <a:rPr lang="en-US" sz="1800" dirty="0" smtClean="0">
                <a:latin typeface="Calibri"/>
                <a:cs typeface="Calibri"/>
              </a:rPr>
            </a:br>
            <a:r>
              <a:rPr lang="en-US" sz="1800" dirty="0" smtClean="0">
                <a:latin typeface="Calibri"/>
                <a:cs typeface="Calibri"/>
              </a:rPr>
              <a:t>Terminal and Depot Equipment</a:t>
            </a:r>
          </a:p>
          <a:p>
            <a:pPr marL="0" lvl="1" indent="169863">
              <a:lnSpc>
                <a:spcPts val="1200"/>
              </a:lnSpc>
              <a:spcBef>
                <a:spcPts val="100"/>
              </a:spcBef>
              <a:spcAft>
                <a:spcPts val="400"/>
              </a:spcAft>
              <a:buClr>
                <a:srgbClr val="FF6600"/>
              </a:buClr>
              <a:buFont typeface="Arial" charset="0"/>
              <a:buChar char="•"/>
            </a:pPr>
            <a:r>
              <a:rPr lang="en-US" sz="1400" b="0" dirty="0" smtClean="0">
                <a:latin typeface="Calibri"/>
                <a:cs typeface="Calibri"/>
              </a:rPr>
              <a:t>Loading</a:t>
            </a:r>
          </a:p>
          <a:p>
            <a:pPr marL="0" lvl="1" indent="169863">
              <a:lnSpc>
                <a:spcPts val="1200"/>
              </a:lnSpc>
              <a:spcBef>
                <a:spcPts val="100"/>
              </a:spcBef>
              <a:spcAft>
                <a:spcPts val="400"/>
              </a:spcAft>
              <a:buClr>
                <a:srgbClr val="FF6600"/>
              </a:buClr>
              <a:buFont typeface="Arial" charset="0"/>
              <a:buChar char="•"/>
            </a:pPr>
            <a:r>
              <a:rPr lang="en-US" sz="1400" b="0" dirty="0" smtClean="0">
                <a:latin typeface="Calibri"/>
                <a:cs typeface="Calibri"/>
              </a:rPr>
              <a:t>Storage</a:t>
            </a:r>
          </a:p>
          <a:p>
            <a:pPr marL="0" lvl="1" indent="169863">
              <a:lnSpc>
                <a:spcPts val="1200"/>
              </a:lnSpc>
              <a:spcBef>
                <a:spcPts val="100"/>
              </a:spcBef>
              <a:spcAft>
                <a:spcPts val="400"/>
              </a:spcAft>
              <a:buClr>
                <a:srgbClr val="FF6600"/>
              </a:buClr>
              <a:buFont typeface="Arial" charset="0"/>
              <a:buChar char="•"/>
            </a:pPr>
            <a:r>
              <a:rPr lang="en-US" sz="1400" b="0" dirty="0" smtClean="0">
                <a:latin typeface="Calibri"/>
                <a:cs typeface="Calibri"/>
              </a:rPr>
              <a:t>Overfill Protection</a:t>
            </a:r>
          </a:p>
          <a:p>
            <a:pPr marL="0" lvl="1">
              <a:lnSpc>
                <a:spcPts val="1200"/>
              </a:lnSpc>
              <a:spcBef>
                <a:spcPts val="100"/>
              </a:spcBef>
              <a:spcAft>
                <a:spcPts val="400"/>
              </a:spcAft>
              <a:buClr>
                <a:srgbClr val="FF6600"/>
              </a:buClr>
            </a:pPr>
            <a:endParaRPr lang="en-US" sz="1800" dirty="0" smtClean="0">
              <a:latin typeface="Calibri"/>
              <a:cs typeface="Calibri"/>
            </a:endParaRPr>
          </a:p>
          <a:p>
            <a:pPr marL="0" lvl="1">
              <a:lnSpc>
                <a:spcPts val="1200"/>
              </a:lnSpc>
              <a:spcBef>
                <a:spcPts val="100"/>
              </a:spcBef>
              <a:spcAft>
                <a:spcPts val="400"/>
              </a:spcAft>
              <a:buClr>
                <a:srgbClr val="FF6600"/>
              </a:buClr>
            </a:pPr>
            <a:r>
              <a:rPr lang="en-US" sz="1800" dirty="0" smtClean="0">
                <a:latin typeface="Calibri"/>
                <a:cs typeface="Calibri"/>
              </a:rPr>
              <a:t>Aviation Fueling Components </a:t>
            </a:r>
            <a:r>
              <a:rPr lang="en-US" sz="1800" dirty="0">
                <a:latin typeface="Calibri"/>
                <a:cs typeface="Calibri"/>
              </a:rPr>
              <a:t>and </a:t>
            </a:r>
            <a:r>
              <a:rPr lang="en-US" sz="1800" dirty="0" smtClean="0">
                <a:latin typeface="Calibri"/>
                <a:cs typeface="Calibri"/>
              </a:rPr>
              <a:t>Services</a:t>
            </a:r>
            <a:endParaRPr lang="en-US" sz="1400" b="0" dirty="0" smtClean="0">
              <a:latin typeface="Calibri"/>
              <a:cs typeface="Calibri"/>
            </a:endParaRPr>
          </a:p>
          <a:p>
            <a:pPr marL="0" lvl="1">
              <a:lnSpc>
                <a:spcPts val="1200"/>
              </a:lnSpc>
              <a:spcBef>
                <a:spcPts val="100"/>
              </a:spcBef>
              <a:spcAft>
                <a:spcPts val="400"/>
              </a:spcAft>
              <a:buClr>
                <a:srgbClr val="FF6600"/>
              </a:buClr>
            </a:pPr>
            <a:endParaRPr lang="en-US" sz="1800" dirty="0" smtClean="0">
              <a:latin typeface="Calibri"/>
              <a:cs typeface="Calibri"/>
            </a:endParaRPr>
          </a:p>
          <a:p>
            <a:pPr marL="0" lvl="1">
              <a:lnSpc>
                <a:spcPts val="1200"/>
              </a:lnSpc>
              <a:spcBef>
                <a:spcPts val="100"/>
              </a:spcBef>
              <a:spcAft>
                <a:spcPts val="400"/>
              </a:spcAft>
              <a:buClr>
                <a:srgbClr val="FF6600"/>
              </a:buClr>
            </a:pPr>
            <a:r>
              <a:rPr lang="en-US" sz="1800" dirty="0" smtClean="0">
                <a:latin typeface="Calibri"/>
                <a:cs typeface="Calibri"/>
              </a:rPr>
              <a:t>Fuel </a:t>
            </a:r>
            <a:r>
              <a:rPr lang="en-US" sz="1800" dirty="0">
                <a:latin typeface="Calibri"/>
                <a:cs typeface="Calibri"/>
              </a:rPr>
              <a:t>Filtration</a:t>
            </a:r>
          </a:p>
        </p:txBody>
      </p:sp>
      <p:pic>
        <p:nvPicPr>
          <p:cNvPr id="10" name="Picture 9" descr="Liquip Fuel Management.jpg"/>
          <p:cNvPicPr>
            <a:picLocks noChangeAspect="1"/>
          </p:cNvPicPr>
          <p:nvPr/>
        </p:nvPicPr>
        <p:blipFill rotWithShape="1">
          <a:blip r:embed="rId2" cstate="print">
            <a:extLst>
              <a:ext uri="{28A0092B-C50C-407E-A947-70E740481C1C}">
                <a14:useLocalDpi xmlns:a14="http://schemas.microsoft.com/office/drawing/2010/main" val="0"/>
              </a:ext>
            </a:extLst>
          </a:blip>
          <a:srcRect l="14378" t="11392" r="16734" b="25001"/>
          <a:stretch/>
        </p:blipFill>
        <p:spPr>
          <a:xfrm>
            <a:off x="292100" y="1144994"/>
            <a:ext cx="3308350" cy="2293028"/>
          </a:xfrm>
          <a:prstGeom prst="roundRect">
            <a:avLst>
              <a:gd name="adj" fmla="val 6376"/>
            </a:avLst>
          </a:prstGeom>
          <a:ln>
            <a:solidFill>
              <a:schemeClr val="accent2"/>
            </a:solidFill>
          </a:ln>
        </p:spPr>
      </p:pic>
      <p:sp>
        <p:nvSpPr>
          <p:cNvPr id="13" name="Title 12"/>
          <p:cNvSpPr>
            <a:spLocks noGrp="1"/>
          </p:cNvSpPr>
          <p:nvPr>
            <p:ph type="title"/>
          </p:nvPr>
        </p:nvSpPr>
        <p:spPr/>
        <p:txBody>
          <a:bodyPr/>
          <a:lstStyle/>
          <a:p>
            <a:r>
              <a:rPr lang="en-US" dirty="0" smtClean="0"/>
              <a:t>  </a:t>
            </a:r>
            <a:endParaRPr lang="en-US" dirty="0"/>
          </a:p>
        </p:txBody>
      </p:sp>
      <p:pic>
        <p:nvPicPr>
          <p:cNvPr id="19" name="Picture 18" descr="skid2.jpeg"/>
          <p:cNvPicPr>
            <a:picLocks noChangeAspect="1"/>
          </p:cNvPicPr>
          <p:nvPr/>
        </p:nvPicPr>
        <p:blipFill rotWithShape="1">
          <a:blip r:embed="rId3">
            <a:extLst>
              <a:ext uri="{28A0092B-C50C-407E-A947-70E740481C1C}">
                <a14:useLocalDpi xmlns:a14="http://schemas.microsoft.com/office/drawing/2010/main" val="0"/>
              </a:ext>
            </a:extLst>
          </a:blip>
          <a:srcRect l="4077" t="6914" r="6914" b="4077"/>
          <a:stretch/>
        </p:blipFill>
        <p:spPr>
          <a:xfrm>
            <a:off x="280511" y="3511550"/>
            <a:ext cx="1280478" cy="1384300"/>
          </a:xfrm>
          <a:prstGeom prst="roundRect">
            <a:avLst>
              <a:gd name="adj" fmla="val 6376"/>
            </a:avLst>
          </a:prstGeom>
          <a:ln>
            <a:solidFill>
              <a:schemeClr val="accent2"/>
            </a:solidFill>
          </a:ln>
        </p:spPr>
      </p:pic>
      <p:pic>
        <p:nvPicPr>
          <p:cNvPr id="20" name="Picture 19" descr="semi-gasse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913" y="3517900"/>
            <a:ext cx="1951274" cy="1393698"/>
          </a:xfrm>
          <a:prstGeom prst="roundRect">
            <a:avLst>
              <a:gd name="adj" fmla="val 6376"/>
            </a:avLst>
          </a:prstGeom>
          <a:ln>
            <a:solidFill>
              <a:schemeClr val="accent2"/>
            </a:solidFill>
          </a:ln>
        </p:spPr>
      </p:pic>
      <p:pic>
        <p:nvPicPr>
          <p:cNvPr id="21" name="Picture 20" descr="ExxonMobil-Hydrant-Tru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50" y="5001387"/>
            <a:ext cx="3346450" cy="1539367"/>
          </a:xfrm>
          <a:prstGeom prst="roundRect">
            <a:avLst>
              <a:gd name="adj" fmla="val 6376"/>
            </a:avLst>
          </a:prstGeom>
          <a:ln>
            <a:solidFill>
              <a:schemeClr val="accent2"/>
            </a:solidFill>
          </a:ln>
        </p:spPr>
      </p:pic>
      <p:sp>
        <p:nvSpPr>
          <p:cNvPr id="24" name="Title 1"/>
          <p:cNvSpPr txBox="1">
            <a:spLocks/>
          </p:cNvSpPr>
          <p:nvPr/>
        </p:nvSpPr>
        <p:spPr bwMode="auto">
          <a:xfrm>
            <a:off x="228600" y="704850"/>
            <a:ext cx="8991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1400">
                <a:solidFill>
                  <a:schemeClr val="bg1"/>
                </a:solidFill>
                <a:latin typeface="Calibri"/>
                <a:ea typeface="+mj-ea"/>
                <a:cs typeface="Calibri"/>
              </a:defRPr>
            </a:lvl1pPr>
            <a:lvl2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2pPr>
            <a:lvl3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3pPr>
            <a:lvl4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4pPr>
            <a:lvl5pPr algn="ctr" rtl="0" eaLnBrk="0" fontAlgn="base" hangingPunct="0">
              <a:spcBef>
                <a:spcPct val="0"/>
              </a:spcBef>
              <a:spcAft>
                <a:spcPct val="0"/>
              </a:spcAft>
              <a:defRPr sz="1600">
                <a:solidFill>
                  <a:schemeClr val="bg1"/>
                </a:solidFill>
                <a:latin typeface="Calibri" charset="0"/>
                <a:ea typeface="ＭＳ Ｐゴシック" pitchFamily="1" charset="-128"/>
                <a:cs typeface="ＭＳ Ｐゴシック" pitchFamily="-111" charset="-128"/>
              </a:defRPr>
            </a:lvl5pPr>
            <a:lvl6pPr marL="457200" algn="ctr" rtl="0" eaLnBrk="0" fontAlgn="base" hangingPunct="0">
              <a:spcBef>
                <a:spcPct val="0"/>
              </a:spcBef>
              <a:spcAft>
                <a:spcPct val="0"/>
              </a:spcAft>
              <a:defRPr sz="1600" b="1">
                <a:solidFill>
                  <a:schemeClr val="bg1"/>
                </a:solidFill>
                <a:latin typeface="Arial" charset="0"/>
                <a:ea typeface="ＭＳ Ｐゴシック" pitchFamily="1" charset="-128"/>
              </a:defRPr>
            </a:lvl6pPr>
            <a:lvl7pPr marL="914400" algn="ctr" rtl="0" eaLnBrk="0" fontAlgn="base" hangingPunct="0">
              <a:spcBef>
                <a:spcPct val="0"/>
              </a:spcBef>
              <a:spcAft>
                <a:spcPct val="0"/>
              </a:spcAft>
              <a:defRPr sz="1600" b="1">
                <a:solidFill>
                  <a:schemeClr val="bg1"/>
                </a:solidFill>
                <a:latin typeface="Arial" charset="0"/>
                <a:ea typeface="ＭＳ Ｐゴシック" pitchFamily="1" charset="-128"/>
              </a:defRPr>
            </a:lvl7pPr>
            <a:lvl8pPr marL="1371600" algn="ctr" rtl="0" eaLnBrk="0" fontAlgn="base" hangingPunct="0">
              <a:spcBef>
                <a:spcPct val="0"/>
              </a:spcBef>
              <a:spcAft>
                <a:spcPct val="0"/>
              </a:spcAft>
              <a:defRPr sz="1600" b="1">
                <a:solidFill>
                  <a:schemeClr val="bg1"/>
                </a:solidFill>
                <a:latin typeface="Arial" charset="0"/>
                <a:ea typeface="ＭＳ Ｐゴシック" pitchFamily="1" charset="-128"/>
              </a:defRPr>
            </a:lvl8pPr>
            <a:lvl9pPr marL="1828800" algn="ctr" rtl="0" eaLnBrk="0" fontAlgn="base" hangingPunct="0">
              <a:spcBef>
                <a:spcPct val="0"/>
              </a:spcBef>
              <a:spcAft>
                <a:spcPct val="0"/>
              </a:spcAft>
              <a:defRPr sz="1600" b="1">
                <a:solidFill>
                  <a:schemeClr val="bg1"/>
                </a:solidFill>
                <a:latin typeface="Arial" charset="0"/>
                <a:ea typeface="ＭＳ Ｐゴシック" pitchFamily="1" charset="-128"/>
              </a:defRPr>
            </a:lvl9pPr>
          </a:lstStyle>
          <a:p>
            <a:r>
              <a:rPr lang="en-US" b="0" dirty="0" smtClean="0"/>
              <a:t>LIQUIP – </a:t>
            </a:r>
            <a:r>
              <a:rPr lang="en-US" b="0" dirty="0"/>
              <a:t>FLUID HANDLING SOLUTIONS</a:t>
            </a:r>
          </a:p>
        </p:txBody>
      </p:sp>
      <p:pic>
        <p:nvPicPr>
          <p:cNvPr id="2" name="Picture 1" descr="Liquip Logo_4C.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6850" y="1298586"/>
            <a:ext cx="2651760" cy="743065"/>
          </a:xfrm>
          <a:prstGeom prst="rect">
            <a:avLst/>
          </a:prstGeom>
        </p:spPr>
      </p:pic>
    </p:spTree>
    <p:extLst>
      <p:ext uri="{BB962C8B-B14F-4D97-AF65-F5344CB8AC3E}">
        <p14:creationId xmlns:p14="http://schemas.microsoft.com/office/powerpoint/2010/main" val="3461829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a:t>
            </a:r>
          </a:p>
        </p:txBody>
      </p:sp>
      <p:sp>
        <p:nvSpPr>
          <p:cNvPr id="51" name="Rounded Rectangle 26"/>
          <p:cNvSpPr>
            <a:spLocks noChangeArrowheads="1"/>
          </p:cNvSpPr>
          <p:nvPr/>
        </p:nvSpPr>
        <p:spPr bwMode="auto">
          <a:xfrm>
            <a:off x="152400" y="4825999"/>
            <a:ext cx="8839200" cy="1358901"/>
          </a:xfrm>
          <a:prstGeom prst="roundRect">
            <a:avLst>
              <a:gd name="adj" fmla="val 7315"/>
            </a:avLst>
          </a:prstGeom>
          <a:solidFill>
            <a:schemeClr val="bg1"/>
          </a:solidFill>
          <a:ln w="9525">
            <a:solidFill>
              <a:srgbClr val="006699"/>
            </a:solidFill>
            <a:round/>
            <a:headEnd/>
            <a:tailEnd/>
          </a:ln>
          <a:effectLst>
            <a:glow rad="63500">
              <a:srgbClr val="63BFEF">
                <a:alpha val="29000"/>
              </a:srgbClr>
            </a:glow>
            <a:softEdge rad="393700"/>
          </a:effectLst>
        </p:spPr>
        <p:txBody>
          <a:bodyPr/>
          <a:lstStyle/>
          <a:p>
            <a:pPr eaLnBrk="0" hangingPunct="0">
              <a:defRPr/>
            </a:pPr>
            <a:endParaRPr lang="en-US">
              <a:ea typeface="ＭＳ Ｐゴシック" charset="-128"/>
              <a:cs typeface="ＭＳ Ｐゴシック" charset="-128"/>
            </a:endParaRPr>
          </a:p>
        </p:txBody>
      </p:sp>
      <p:sp>
        <p:nvSpPr>
          <p:cNvPr id="52" name="Text Box 4"/>
          <p:cNvSpPr txBox="1">
            <a:spLocks noChangeArrowheads="1"/>
          </p:cNvSpPr>
          <p:nvPr/>
        </p:nvSpPr>
        <p:spPr bwMode="auto">
          <a:xfrm>
            <a:off x="1905000" y="1089554"/>
            <a:ext cx="6959600" cy="94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2200"/>
              </a:lnSpc>
              <a:spcBef>
                <a:spcPct val="50000"/>
              </a:spcBef>
            </a:pPr>
            <a:r>
              <a:rPr lang="en-US" sz="2000" dirty="0" smtClean="0">
                <a:solidFill>
                  <a:srgbClr val="1478AD"/>
                </a:solidFill>
                <a:latin typeface="Calibri" charset="0"/>
              </a:rPr>
              <a:t>Environmental </a:t>
            </a:r>
            <a:r>
              <a:rPr lang="en-US" sz="2000" dirty="0">
                <a:solidFill>
                  <a:srgbClr val="1478AD"/>
                </a:solidFill>
                <a:latin typeface="Calibri" charset="0"/>
              </a:rPr>
              <a:t>Sustainability is a Cornerstone </a:t>
            </a:r>
            <a:r>
              <a:rPr lang="en-US" sz="2000" dirty="0" smtClean="0">
                <a:solidFill>
                  <a:srgbClr val="1478AD"/>
                </a:solidFill>
                <a:latin typeface="Calibri" charset="0"/>
              </a:rPr>
              <a:t/>
            </a:r>
            <a:br>
              <a:rPr lang="en-US" sz="2000" dirty="0" smtClean="0">
                <a:solidFill>
                  <a:srgbClr val="1478AD"/>
                </a:solidFill>
                <a:latin typeface="Calibri" charset="0"/>
              </a:rPr>
            </a:br>
            <a:r>
              <a:rPr lang="en-US" sz="2000" dirty="0" smtClean="0">
                <a:solidFill>
                  <a:srgbClr val="1478AD"/>
                </a:solidFill>
                <a:latin typeface="Calibri" charset="0"/>
              </a:rPr>
              <a:t>of OPW’</a:t>
            </a:r>
            <a:r>
              <a:rPr lang="en-US" altLang="ja-JP" sz="2000" dirty="0" smtClean="0">
                <a:solidFill>
                  <a:srgbClr val="1478AD"/>
                </a:solidFill>
                <a:latin typeface="Calibri" charset="0"/>
              </a:rPr>
              <a:t>s </a:t>
            </a:r>
            <a:r>
              <a:rPr lang="en-US" altLang="ja-JP" sz="2000" dirty="0">
                <a:solidFill>
                  <a:srgbClr val="1478AD"/>
                </a:solidFill>
                <a:latin typeface="Calibri" charset="0"/>
              </a:rPr>
              <a:t>Purpose &amp; Product Offering – </a:t>
            </a:r>
            <a:r>
              <a:rPr lang="en-US" altLang="ja-JP" sz="2000" dirty="0" smtClean="0">
                <a:solidFill>
                  <a:srgbClr val="1478AD"/>
                </a:solidFill>
                <a:latin typeface="Calibri" charset="0"/>
              </a:rPr>
              <a:t/>
            </a:r>
            <a:br>
              <a:rPr lang="en-US" altLang="ja-JP" sz="2000" dirty="0" smtClean="0">
                <a:solidFill>
                  <a:srgbClr val="1478AD"/>
                </a:solidFill>
                <a:latin typeface="Calibri" charset="0"/>
              </a:rPr>
            </a:br>
            <a:r>
              <a:rPr lang="en-US" altLang="ja-JP" sz="2000" dirty="0" smtClean="0">
                <a:solidFill>
                  <a:srgbClr val="1478AD"/>
                </a:solidFill>
                <a:latin typeface="Calibri" charset="0"/>
              </a:rPr>
              <a:t>Protecting </a:t>
            </a:r>
            <a:r>
              <a:rPr lang="en-US" altLang="ja-JP" sz="2000" dirty="0">
                <a:solidFill>
                  <a:srgbClr val="1478AD"/>
                </a:solidFill>
                <a:latin typeface="Calibri" charset="0"/>
              </a:rPr>
              <a:t>People and the </a:t>
            </a:r>
            <a:r>
              <a:rPr lang="en-US" altLang="ja-JP" sz="2000" dirty="0" smtClean="0">
                <a:solidFill>
                  <a:srgbClr val="1478AD"/>
                </a:solidFill>
                <a:latin typeface="Calibri" charset="0"/>
              </a:rPr>
              <a:t>Environment</a:t>
            </a:r>
            <a:endParaRPr lang="en-US" sz="1800" b="0" i="1" dirty="0">
              <a:solidFill>
                <a:srgbClr val="1478AD"/>
              </a:solidFill>
              <a:latin typeface="Calibri" charset="0"/>
            </a:endParaRPr>
          </a:p>
        </p:txBody>
      </p:sp>
      <p:pic>
        <p:nvPicPr>
          <p:cNvPr id="53" name="Picture 6" descr="DOVER_sustainability_logo"/>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00" y="1169988"/>
            <a:ext cx="12192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6"/>
          <p:cNvSpPr txBox="1">
            <a:spLocks noChangeArrowheads="1"/>
          </p:cNvSpPr>
          <p:nvPr/>
        </p:nvSpPr>
        <p:spPr bwMode="auto">
          <a:xfrm>
            <a:off x="2159000" y="2037821"/>
            <a:ext cx="65786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b="1">
                <a:solidFill>
                  <a:schemeClr val="tx1"/>
                </a:solidFill>
                <a:latin typeface="Times" charset="0"/>
                <a:ea typeface="ＭＳ Ｐゴシック" charset="0"/>
                <a:cs typeface="ＭＳ Ｐゴシック" charset="0"/>
              </a:defRPr>
            </a:lvl1pPr>
            <a:lvl2pPr marL="631825" indent="-339725"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ct val="70000"/>
              </a:lnSpc>
              <a:spcBef>
                <a:spcPct val="50000"/>
              </a:spcBef>
              <a:buClr>
                <a:schemeClr val="folHlink"/>
              </a:buClr>
            </a:pPr>
            <a:r>
              <a:rPr lang="en-US" sz="2000" dirty="0">
                <a:latin typeface="Calibri" charset="0"/>
              </a:rPr>
              <a:t>Fluid Handling Systems That Promote:</a:t>
            </a:r>
          </a:p>
          <a:p>
            <a:pPr lvl="1">
              <a:lnSpc>
                <a:spcPct val="70000"/>
              </a:lnSpc>
              <a:spcBef>
                <a:spcPct val="50000"/>
              </a:spcBef>
              <a:buClr>
                <a:schemeClr val="folHlink"/>
              </a:buClr>
            </a:pPr>
            <a:r>
              <a:rPr lang="en-US" sz="1800" b="0" dirty="0">
                <a:solidFill>
                  <a:schemeClr val="folHlink"/>
                </a:solidFill>
                <a:latin typeface="Calibri" charset="0"/>
              </a:rPr>
              <a:t>•</a:t>
            </a:r>
            <a:r>
              <a:rPr lang="en-US" sz="1800" b="0" dirty="0">
                <a:latin typeface="Calibri" charset="0"/>
              </a:rPr>
              <a:t> Clean Air    </a:t>
            </a:r>
            <a:r>
              <a:rPr lang="en-US" sz="1800" b="0" dirty="0">
                <a:solidFill>
                  <a:schemeClr val="folHlink"/>
                </a:solidFill>
                <a:latin typeface="Calibri" charset="0"/>
              </a:rPr>
              <a:t>•</a:t>
            </a:r>
            <a:r>
              <a:rPr lang="en-US" sz="1800" b="0" dirty="0">
                <a:latin typeface="Calibri" charset="0"/>
              </a:rPr>
              <a:t> Clean Water    </a:t>
            </a:r>
            <a:r>
              <a:rPr lang="en-US" sz="1800" b="0" dirty="0">
                <a:solidFill>
                  <a:schemeClr val="folHlink"/>
                </a:solidFill>
                <a:latin typeface="Calibri" charset="0"/>
              </a:rPr>
              <a:t>•</a:t>
            </a:r>
            <a:r>
              <a:rPr lang="en-US" sz="1800" b="0" dirty="0">
                <a:latin typeface="Calibri" charset="0"/>
              </a:rPr>
              <a:t> Safe Consumer Environments</a:t>
            </a:r>
          </a:p>
        </p:txBody>
      </p:sp>
      <p:sp>
        <p:nvSpPr>
          <p:cNvPr id="55" name="Text Box 12"/>
          <p:cNvSpPr txBox="1">
            <a:spLocks noChangeArrowheads="1"/>
          </p:cNvSpPr>
          <p:nvPr/>
        </p:nvSpPr>
        <p:spPr bwMode="auto">
          <a:xfrm>
            <a:off x="190500" y="6184900"/>
            <a:ext cx="147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a:solidFill>
                  <a:srgbClr val="1478AD"/>
                </a:solidFill>
                <a:latin typeface="Calibri" charset="0"/>
              </a:rPr>
              <a:t>Vapor Recovery</a:t>
            </a:r>
            <a:br>
              <a:rPr lang="en-US" sz="1200">
                <a:solidFill>
                  <a:srgbClr val="1478AD"/>
                </a:solidFill>
                <a:latin typeface="Calibri" charset="0"/>
              </a:rPr>
            </a:br>
            <a:r>
              <a:rPr lang="en-US" sz="1200">
                <a:solidFill>
                  <a:srgbClr val="1478AD"/>
                </a:solidFill>
                <a:latin typeface="Calibri" charset="0"/>
              </a:rPr>
              <a:t>Products</a:t>
            </a:r>
            <a:endParaRPr lang="en-US" sz="1600" b="0">
              <a:latin typeface="Calibri" charset="0"/>
            </a:endParaRPr>
          </a:p>
        </p:txBody>
      </p:sp>
      <p:sp>
        <p:nvSpPr>
          <p:cNvPr id="56" name="Text Box 13"/>
          <p:cNvSpPr txBox="1">
            <a:spLocks noChangeArrowheads="1"/>
          </p:cNvSpPr>
          <p:nvPr/>
        </p:nvSpPr>
        <p:spPr bwMode="auto">
          <a:xfrm>
            <a:off x="3373438" y="6184900"/>
            <a:ext cx="976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a:solidFill>
                  <a:srgbClr val="1478AD"/>
                </a:solidFill>
                <a:latin typeface="Calibri" charset="0"/>
              </a:rPr>
              <a:t>Overfill </a:t>
            </a:r>
            <a:br>
              <a:rPr lang="en-US" sz="1200">
                <a:solidFill>
                  <a:srgbClr val="1478AD"/>
                </a:solidFill>
                <a:latin typeface="Calibri" charset="0"/>
              </a:rPr>
            </a:br>
            <a:r>
              <a:rPr lang="en-US" sz="1200">
                <a:solidFill>
                  <a:srgbClr val="1478AD"/>
                </a:solidFill>
                <a:latin typeface="Calibri" charset="0"/>
              </a:rPr>
              <a:t>Protection</a:t>
            </a:r>
            <a:endParaRPr lang="en-US" sz="1600" b="0">
              <a:solidFill>
                <a:srgbClr val="1478AD"/>
              </a:solidFill>
              <a:latin typeface="Calibri" charset="0"/>
            </a:endParaRPr>
          </a:p>
        </p:txBody>
      </p:sp>
      <p:sp>
        <p:nvSpPr>
          <p:cNvPr id="57" name="Text Box 14"/>
          <p:cNvSpPr txBox="1">
            <a:spLocks noChangeArrowheads="1"/>
          </p:cNvSpPr>
          <p:nvPr/>
        </p:nvSpPr>
        <p:spPr bwMode="auto">
          <a:xfrm>
            <a:off x="1912938" y="6184900"/>
            <a:ext cx="103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a:solidFill>
                  <a:srgbClr val="1478AD"/>
                </a:solidFill>
                <a:latin typeface="Calibri" charset="0"/>
              </a:rPr>
              <a:t>Spill </a:t>
            </a:r>
            <a:br>
              <a:rPr lang="en-US" sz="1200">
                <a:solidFill>
                  <a:srgbClr val="1478AD"/>
                </a:solidFill>
                <a:latin typeface="Calibri" charset="0"/>
              </a:rPr>
            </a:br>
            <a:r>
              <a:rPr lang="en-US" sz="1200">
                <a:solidFill>
                  <a:srgbClr val="1478AD"/>
                </a:solidFill>
                <a:latin typeface="Calibri" charset="0"/>
              </a:rPr>
              <a:t>Prevention</a:t>
            </a:r>
            <a:endParaRPr lang="en-US" sz="1600" b="0">
              <a:solidFill>
                <a:srgbClr val="1478AD"/>
              </a:solidFill>
              <a:latin typeface="Calibri" charset="0"/>
            </a:endParaRPr>
          </a:p>
        </p:txBody>
      </p:sp>
      <p:sp>
        <p:nvSpPr>
          <p:cNvPr id="58" name="Text Box 15"/>
          <p:cNvSpPr txBox="1">
            <a:spLocks noChangeArrowheads="1"/>
          </p:cNvSpPr>
          <p:nvPr/>
        </p:nvSpPr>
        <p:spPr bwMode="auto">
          <a:xfrm>
            <a:off x="4741863" y="6184900"/>
            <a:ext cx="1201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dirty="0">
                <a:solidFill>
                  <a:srgbClr val="1478AD"/>
                </a:solidFill>
                <a:latin typeface="Calibri" charset="0"/>
              </a:rPr>
              <a:t>Fuel Transfer </a:t>
            </a:r>
            <a:r>
              <a:rPr lang="en-US" sz="1200" dirty="0" smtClean="0">
                <a:solidFill>
                  <a:srgbClr val="1478AD"/>
                </a:solidFill>
                <a:latin typeface="Calibri" charset="0"/>
              </a:rPr>
              <a:t/>
            </a:r>
            <a:br>
              <a:rPr lang="en-US" sz="1200" dirty="0" smtClean="0">
                <a:solidFill>
                  <a:srgbClr val="1478AD"/>
                </a:solidFill>
                <a:latin typeface="Calibri" charset="0"/>
              </a:rPr>
            </a:br>
            <a:r>
              <a:rPr lang="en-US" sz="1200" dirty="0" smtClean="0">
                <a:solidFill>
                  <a:srgbClr val="1478AD"/>
                </a:solidFill>
                <a:latin typeface="Calibri" charset="0"/>
              </a:rPr>
              <a:t>&amp; </a:t>
            </a:r>
            <a:r>
              <a:rPr lang="en-US" sz="1200" dirty="0">
                <a:solidFill>
                  <a:srgbClr val="1478AD"/>
                </a:solidFill>
                <a:latin typeface="Calibri" charset="0"/>
              </a:rPr>
              <a:t>Containment</a:t>
            </a:r>
            <a:endParaRPr lang="en-US" sz="1600" b="0" dirty="0">
              <a:latin typeface="Calibri" charset="0"/>
            </a:endParaRPr>
          </a:p>
        </p:txBody>
      </p:sp>
      <p:sp>
        <p:nvSpPr>
          <p:cNvPr id="59" name="Text Box 16"/>
          <p:cNvSpPr txBox="1">
            <a:spLocks noChangeArrowheads="1"/>
          </p:cNvSpPr>
          <p:nvPr/>
        </p:nvSpPr>
        <p:spPr bwMode="auto">
          <a:xfrm>
            <a:off x="6164263" y="6184900"/>
            <a:ext cx="1081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a:solidFill>
                  <a:srgbClr val="1478AD"/>
                </a:solidFill>
                <a:latin typeface="Calibri" charset="0"/>
              </a:rPr>
              <a:t>Tank </a:t>
            </a:r>
            <a:br>
              <a:rPr lang="en-US" sz="1200">
                <a:solidFill>
                  <a:srgbClr val="1478AD"/>
                </a:solidFill>
                <a:latin typeface="Calibri" charset="0"/>
              </a:rPr>
            </a:br>
            <a:r>
              <a:rPr lang="en-US" sz="1200">
                <a:solidFill>
                  <a:srgbClr val="1478AD"/>
                </a:solidFill>
                <a:latin typeface="Calibri" charset="0"/>
              </a:rPr>
              <a:t>Monitoring</a:t>
            </a:r>
            <a:endParaRPr lang="en-US" sz="1600" b="0">
              <a:solidFill>
                <a:srgbClr val="1478AD"/>
              </a:solidFill>
              <a:latin typeface="Calibri" charset="0"/>
            </a:endParaRPr>
          </a:p>
        </p:txBody>
      </p:sp>
      <p:sp>
        <p:nvSpPr>
          <p:cNvPr id="60" name="Text Box 16"/>
          <p:cNvSpPr txBox="1">
            <a:spLocks noChangeArrowheads="1"/>
          </p:cNvSpPr>
          <p:nvPr/>
        </p:nvSpPr>
        <p:spPr bwMode="auto">
          <a:xfrm>
            <a:off x="7552267" y="6184900"/>
            <a:ext cx="14139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dirty="0" err="1">
                <a:solidFill>
                  <a:srgbClr val="1478AD"/>
                </a:solidFill>
                <a:latin typeface="Calibri" charset="0"/>
              </a:rPr>
              <a:t>CleanEnergy</a:t>
            </a:r>
            <a:r>
              <a:rPr lang="en-US" sz="1200" dirty="0">
                <a:solidFill>
                  <a:srgbClr val="1478AD"/>
                </a:solidFill>
                <a:latin typeface="Calibri" charset="0"/>
              </a:rPr>
              <a:t/>
            </a:r>
            <a:br>
              <a:rPr lang="en-US" sz="1200" dirty="0">
                <a:solidFill>
                  <a:srgbClr val="1478AD"/>
                </a:solidFill>
                <a:latin typeface="Calibri" charset="0"/>
              </a:rPr>
            </a:br>
            <a:r>
              <a:rPr lang="en-US" sz="1200" dirty="0">
                <a:solidFill>
                  <a:srgbClr val="1478AD"/>
                </a:solidFill>
                <a:latin typeface="Calibri" charset="0"/>
              </a:rPr>
              <a:t>Fueling Products</a:t>
            </a:r>
          </a:p>
        </p:txBody>
      </p:sp>
      <p:grpSp>
        <p:nvGrpSpPr>
          <p:cNvPr id="61" name="Group 43"/>
          <p:cNvGrpSpPr>
            <a:grpSpLocks/>
          </p:cNvGrpSpPr>
          <p:nvPr/>
        </p:nvGrpSpPr>
        <p:grpSpPr bwMode="auto">
          <a:xfrm>
            <a:off x="1822450" y="4973638"/>
            <a:ext cx="1174750" cy="1058862"/>
            <a:chOff x="1657350" y="3644900"/>
            <a:chExt cx="1460500" cy="1508179"/>
          </a:xfrm>
        </p:grpSpPr>
        <p:sp>
          <p:nvSpPr>
            <p:cNvPr id="62" name="Rounded Rectangle 24"/>
            <p:cNvSpPr>
              <a:spLocks noChangeArrowheads="1"/>
            </p:cNvSpPr>
            <p:nvPr/>
          </p:nvSpPr>
          <p:spPr bwMode="auto">
            <a:xfrm>
              <a:off x="1657350" y="36449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63" name="Picture 25" descr="EDGE_outlin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3658228"/>
              <a:ext cx="1049337" cy="149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44"/>
          <p:cNvGrpSpPr>
            <a:grpSpLocks/>
          </p:cNvGrpSpPr>
          <p:nvPr/>
        </p:nvGrpSpPr>
        <p:grpSpPr bwMode="auto">
          <a:xfrm>
            <a:off x="171450" y="4968875"/>
            <a:ext cx="1631950" cy="1050925"/>
            <a:chOff x="46144" y="3644900"/>
            <a:chExt cx="1965134" cy="1485900"/>
          </a:xfrm>
        </p:grpSpPr>
        <p:sp>
          <p:nvSpPr>
            <p:cNvPr id="65" name="Rounded Rectangle 26"/>
            <p:cNvSpPr>
              <a:spLocks noChangeArrowheads="1"/>
            </p:cNvSpPr>
            <p:nvPr/>
          </p:nvSpPr>
          <p:spPr bwMode="auto">
            <a:xfrm>
              <a:off x="264636" y="3644900"/>
              <a:ext cx="1460501" cy="1473199"/>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66" name="Picture 27" descr="12v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44" y="3722201"/>
              <a:ext cx="1703424" cy="112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8" descr="11VA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115" y="3987800"/>
              <a:ext cx="1726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Rounded Rectangle 29"/>
          <p:cNvSpPr>
            <a:spLocks noChangeArrowheads="1"/>
          </p:cNvSpPr>
          <p:nvPr/>
        </p:nvSpPr>
        <p:spPr bwMode="auto">
          <a:xfrm>
            <a:off x="3297238" y="4978400"/>
            <a:ext cx="1173162" cy="10541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69" name="Picture 22" descr="71SO Background.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312887" y="4977815"/>
            <a:ext cx="1026472" cy="1041985"/>
          </a:xfrm>
          <a:prstGeom prst="roundRect">
            <a:avLst>
              <a:gd name="adj" fmla="val 135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8113" y="4748213"/>
            <a:ext cx="53498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48"/>
          <p:cNvGrpSpPr>
            <a:grpSpLocks/>
          </p:cNvGrpSpPr>
          <p:nvPr/>
        </p:nvGrpSpPr>
        <p:grpSpPr bwMode="auto">
          <a:xfrm>
            <a:off x="4760913" y="4959350"/>
            <a:ext cx="1208087" cy="1060450"/>
            <a:chOff x="4640263" y="3632200"/>
            <a:chExt cx="1487487" cy="1500188"/>
          </a:xfrm>
        </p:grpSpPr>
        <p:pic>
          <p:nvPicPr>
            <p:cNvPr id="72" name="Picture 30" descr="Loop Sysytem.pn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640263" y="3632200"/>
              <a:ext cx="14874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31"/>
            <p:cNvSpPr>
              <a:spLocks noChangeArrowheads="1"/>
            </p:cNvSpPr>
            <p:nvPr/>
          </p:nvSpPr>
          <p:spPr bwMode="auto">
            <a:xfrm>
              <a:off x="4654550" y="3644900"/>
              <a:ext cx="1460500" cy="1473200"/>
            </a:xfrm>
            <a:prstGeom prst="roundRect">
              <a:avLst>
                <a:gd name="adj" fmla="val 14060"/>
              </a:avLst>
            </a:prstGeom>
            <a:noFill/>
            <a:ln w="6350">
              <a:solidFill>
                <a:srgbClr val="1478AD"/>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grpSp>
      <p:sp>
        <p:nvSpPr>
          <p:cNvPr id="74" name="Rounded Rectangle 32"/>
          <p:cNvSpPr>
            <a:spLocks noChangeArrowheads="1"/>
          </p:cNvSpPr>
          <p:nvPr/>
        </p:nvSpPr>
        <p:spPr bwMode="auto">
          <a:xfrm>
            <a:off x="6270625" y="4991100"/>
            <a:ext cx="1146175" cy="1046163"/>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75"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26175" y="5016500"/>
            <a:ext cx="1111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36"/>
          <p:cNvGrpSpPr>
            <a:grpSpLocks/>
          </p:cNvGrpSpPr>
          <p:nvPr/>
        </p:nvGrpSpPr>
        <p:grpSpPr bwMode="auto">
          <a:xfrm>
            <a:off x="7620000" y="4975225"/>
            <a:ext cx="1309688" cy="1069975"/>
            <a:chOff x="7239011" y="2900454"/>
            <a:chExt cx="1748620" cy="1481659"/>
          </a:xfrm>
        </p:grpSpPr>
        <p:sp>
          <p:nvSpPr>
            <p:cNvPr id="77" name="Rounded Rectangle 24"/>
            <p:cNvSpPr>
              <a:spLocks noChangeArrowheads="1"/>
            </p:cNvSpPr>
            <p:nvPr/>
          </p:nvSpPr>
          <p:spPr bwMode="auto">
            <a:xfrm>
              <a:off x="7365307" y="2908315"/>
              <a:ext cx="1460669" cy="1473798"/>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latin typeface="Calibri" charset="0"/>
              </a:endParaRPr>
            </a:p>
          </p:txBody>
        </p:sp>
        <p:grpSp>
          <p:nvGrpSpPr>
            <p:cNvPr id="78" name="Group 50"/>
            <p:cNvGrpSpPr>
              <a:grpSpLocks/>
            </p:cNvGrpSpPr>
            <p:nvPr/>
          </p:nvGrpSpPr>
          <p:grpSpPr bwMode="auto">
            <a:xfrm>
              <a:off x="7239011" y="2900454"/>
              <a:ext cx="1748620" cy="1454328"/>
              <a:chOff x="6731711" y="2392444"/>
              <a:chExt cx="1748416" cy="1453739"/>
            </a:xfrm>
          </p:grpSpPr>
          <p:pic>
            <p:nvPicPr>
              <p:cNvPr id="79" name="Picture 2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31711" y="2392444"/>
                <a:ext cx="1164023" cy="82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7"/>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922481" y="3183507"/>
                <a:ext cx="566460" cy="39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66106" y="2714749"/>
                <a:ext cx="1014021" cy="83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17924" y="3394716"/>
                <a:ext cx="543042" cy="4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3" name="Rounded Rectangle 26"/>
          <p:cNvSpPr>
            <a:spLocks noChangeArrowheads="1"/>
          </p:cNvSpPr>
          <p:nvPr/>
        </p:nvSpPr>
        <p:spPr bwMode="auto">
          <a:xfrm>
            <a:off x="152400" y="2832101"/>
            <a:ext cx="8839200" cy="1282700"/>
          </a:xfrm>
          <a:prstGeom prst="roundRect">
            <a:avLst>
              <a:gd name="adj" fmla="val 7315"/>
            </a:avLst>
          </a:prstGeom>
          <a:solidFill>
            <a:schemeClr val="bg1"/>
          </a:solidFill>
          <a:ln w="9525">
            <a:solidFill>
              <a:srgbClr val="006699"/>
            </a:solidFill>
            <a:round/>
            <a:headEnd/>
            <a:tailEnd/>
          </a:ln>
          <a:effectLst>
            <a:glow rad="63500">
              <a:srgbClr val="63BFEF">
                <a:alpha val="29000"/>
              </a:srgbClr>
            </a:glow>
            <a:softEdge rad="393700"/>
          </a:effectLst>
        </p:spPr>
        <p:txBody>
          <a:bodyPr/>
          <a:lstStyle/>
          <a:p>
            <a:pPr eaLnBrk="0" hangingPunct="0">
              <a:defRPr/>
            </a:pPr>
            <a:endParaRPr lang="en-US">
              <a:ea typeface="ＭＳ Ｐゴシック" charset="-128"/>
              <a:cs typeface="ＭＳ Ｐゴシック" charset="-128"/>
            </a:endParaRPr>
          </a:p>
        </p:txBody>
      </p:sp>
      <p:pic>
        <p:nvPicPr>
          <p:cNvPr id="84" name="Picture 83"/>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87796" y="2988918"/>
            <a:ext cx="1119909" cy="985795"/>
          </a:xfrm>
          <a:prstGeom prst="roundRect">
            <a:avLst>
              <a:gd name="adj" fmla="val 15957"/>
            </a:avLst>
          </a:prstGeom>
          <a:solidFill>
            <a:srgbClr val="FFFFFF">
              <a:shade val="85000"/>
            </a:srgbClr>
          </a:solidFill>
          <a:ln>
            <a:solidFill>
              <a:srgbClr val="1478AD"/>
            </a:solidFill>
          </a:ln>
          <a:effectLst/>
        </p:spPr>
      </p:pic>
      <p:sp>
        <p:nvSpPr>
          <p:cNvPr id="85" name="Rounded Rectangle 26"/>
          <p:cNvSpPr>
            <a:spLocks noChangeArrowheads="1"/>
          </p:cNvSpPr>
          <p:nvPr/>
        </p:nvSpPr>
        <p:spPr bwMode="auto">
          <a:xfrm>
            <a:off x="2181225" y="2959101"/>
            <a:ext cx="1212850" cy="10414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sp>
        <p:nvSpPr>
          <p:cNvPr id="86" name="Text Box 14"/>
          <p:cNvSpPr txBox="1">
            <a:spLocks noChangeArrowheads="1"/>
          </p:cNvSpPr>
          <p:nvPr/>
        </p:nvSpPr>
        <p:spPr bwMode="auto">
          <a:xfrm>
            <a:off x="2023534" y="4127501"/>
            <a:ext cx="1583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dirty="0">
                <a:solidFill>
                  <a:srgbClr val="1478AD"/>
                </a:solidFill>
                <a:latin typeface="Calibri" charset="0"/>
              </a:rPr>
              <a:t>Overfill Prevention </a:t>
            </a:r>
            <a:r>
              <a:rPr lang="en-US" sz="1200" dirty="0" smtClean="0">
                <a:solidFill>
                  <a:srgbClr val="1478AD"/>
                </a:solidFill>
                <a:latin typeface="Calibri" charset="0"/>
              </a:rPr>
              <a:t/>
            </a:r>
            <a:br>
              <a:rPr lang="en-US" sz="1200" dirty="0" smtClean="0">
                <a:solidFill>
                  <a:srgbClr val="1478AD"/>
                </a:solidFill>
                <a:latin typeface="Calibri" charset="0"/>
              </a:rPr>
            </a:br>
            <a:r>
              <a:rPr lang="en-US" sz="1200" dirty="0" smtClean="0">
                <a:solidFill>
                  <a:srgbClr val="1478AD"/>
                </a:solidFill>
                <a:latin typeface="Calibri" charset="0"/>
              </a:rPr>
              <a:t>&amp; </a:t>
            </a:r>
            <a:r>
              <a:rPr lang="en-US" sz="1200" dirty="0">
                <a:solidFill>
                  <a:srgbClr val="1478AD"/>
                </a:solidFill>
                <a:latin typeface="Calibri" charset="0"/>
              </a:rPr>
              <a:t>Monitoring</a:t>
            </a:r>
            <a:endParaRPr lang="en-US" sz="1600" b="0" dirty="0">
              <a:solidFill>
                <a:srgbClr val="1478AD"/>
              </a:solidFill>
              <a:latin typeface="Calibri" charset="0"/>
            </a:endParaRPr>
          </a:p>
        </p:txBody>
      </p:sp>
      <p:sp>
        <p:nvSpPr>
          <p:cNvPr id="87" name="Text Box 12"/>
          <p:cNvSpPr txBox="1">
            <a:spLocks noChangeArrowheads="1"/>
          </p:cNvSpPr>
          <p:nvPr/>
        </p:nvSpPr>
        <p:spPr bwMode="auto">
          <a:xfrm>
            <a:off x="330200" y="4102101"/>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dirty="0">
                <a:solidFill>
                  <a:srgbClr val="1478AD"/>
                </a:solidFill>
                <a:latin typeface="Calibri" charset="0"/>
              </a:rPr>
              <a:t>Overfill Prevention </a:t>
            </a:r>
            <a:r>
              <a:rPr lang="en-US" sz="1200" dirty="0" smtClean="0">
                <a:solidFill>
                  <a:srgbClr val="1478AD"/>
                </a:solidFill>
                <a:latin typeface="Calibri" charset="0"/>
              </a:rPr>
              <a:t/>
            </a:r>
            <a:br>
              <a:rPr lang="en-US" sz="1200" dirty="0" smtClean="0">
                <a:solidFill>
                  <a:srgbClr val="1478AD"/>
                </a:solidFill>
                <a:latin typeface="Calibri" charset="0"/>
              </a:rPr>
            </a:br>
            <a:r>
              <a:rPr lang="en-US" sz="1200" dirty="0" smtClean="0">
                <a:solidFill>
                  <a:srgbClr val="1478AD"/>
                </a:solidFill>
                <a:latin typeface="Calibri" charset="0"/>
              </a:rPr>
              <a:t>&amp; </a:t>
            </a:r>
            <a:r>
              <a:rPr lang="en-US" sz="1200" dirty="0">
                <a:solidFill>
                  <a:srgbClr val="1478AD"/>
                </a:solidFill>
                <a:latin typeface="Calibri" charset="0"/>
              </a:rPr>
              <a:t>Vapor Recovery</a:t>
            </a:r>
            <a:endParaRPr lang="en-US" sz="1600" b="0" dirty="0">
              <a:latin typeface="Calibri" charset="0"/>
            </a:endParaRPr>
          </a:p>
        </p:txBody>
      </p:sp>
      <p:sp>
        <p:nvSpPr>
          <p:cNvPr id="88" name="Rounded Rectangle 26"/>
          <p:cNvSpPr>
            <a:spLocks noChangeArrowheads="1"/>
          </p:cNvSpPr>
          <p:nvPr/>
        </p:nvSpPr>
        <p:spPr bwMode="auto">
          <a:xfrm>
            <a:off x="4035425" y="2984501"/>
            <a:ext cx="1212850" cy="10414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89" name="Picture 4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721100" y="2771776"/>
            <a:ext cx="17526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14"/>
          <p:cNvSpPr txBox="1">
            <a:spLocks noChangeArrowheads="1"/>
          </p:cNvSpPr>
          <p:nvPr/>
        </p:nvSpPr>
        <p:spPr bwMode="auto">
          <a:xfrm>
            <a:off x="3898900" y="4203701"/>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dirty="0">
                <a:solidFill>
                  <a:srgbClr val="1478AD"/>
                </a:solidFill>
                <a:latin typeface="Calibri" charset="0"/>
              </a:rPr>
              <a:t>Vapor Recovery </a:t>
            </a:r>
            <a:r>
              <a:rPr lang="en-US" sz="1200" dirty="0" smtClean="0">
                <a:solidFill>
                  <a:srgbClr val="1478AD"/>
                </a:solidFill>
                <a:latin typeface="Calibri" charset="0"/>
              </a:rPr>
              <a:t/>
            </a:r>
            <a:br>
              <a:rPr lang="en-US" sz="1200" dirty="0" smtClean="0">
                <a:solidFill>
                  <a:srgbClr val="1478AD"/>
                </a:solidFill>
                <a:latin typeface="Calibri" charset="0"/>
              </a:rPr>
            </a:br>
            <a:r>
              <a:rPr lang="en-US" sz="1200" dirty="0" smtClean="0">
                <a:solidFill>
                  <a:srgbClr val="1478AD"/>
                </a:solidFill>
                <a:latin typeface="Calibri" charset="0"/>
              </a:rPr>
              <a:t>&amp; </a:t>
            </a:r>
            <a:r>
              <a:rPr lang="en-US" sz="1200" dirty="0">
                <a:solidFill>
                  <a:srgbClr val="1478AD"/>
                </a:solidFill>
                <a:latin typeface="Calibri" charset="0"/>
              </a:rPr>
              <a:t>Emergency Valves</a:t>
            </a:r>
            <a:endParaRPr lang="en-US" sz="1600" b="0" dirty="0">
              <a:solidFill>
                <a:srgbClr val="1478AD"/>
              </a:solidFill>
              <a:latin typeface="Calibri" charset="0"/>
            </a:endParaRPr>
          </a:p>
        </p:txBody>
      </p:sp>
      <p:sp>
        <p:nvSpPr>
          <p:cNvPr id="91" name="Rounded Rectangle 32"/>
          <p:cNvSpPr>
            <a:spLocks noChangeArrowheads="1"/>
          </p:cNvSpPr>
          <p:nvPr/>
        </p:nvSpPr>
        <p:spPr bwMode="auto">
          <a:xfrm>
            <a:off x="5953125" y="2971801"/>
            <a:ext cx="1146175" cy="1046163"/>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92" name="Picture 6" descr="d4_api_coupler retouched.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991225" y="3054351"/>
            <a:ext cx="120491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Box 14"/>
          <p:cNvSpPr txBox="1">
            <a:spLocks noChangeArrowheads="1"/>
          </p:cNvSpPr>
          <p:nvPr/>
        </p:nvSpPr>
        <p:spPr bwMode="auto">
          <a:xfrm>
            <a:off x="5905500" y="4140201"/>
            <a:ext cx="135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dirty="0">
                <a:solidFill>
                  <a:srgbClr val="1478AD"/>
                </a:solidFill>
                <a:latin typeface="Calibri" charset="0"/>
              </a:rPr>
              <a:t>Safe </a:t>
            </a:r>
            <a:r>
              <a:rPr lang="en-US" sz="1200" dirty="0" smtClean="0">
                <a:solidFill>
                  <a:srgbClr val="1478AD"/>
                </a:solidFill>
                <a:latin typeface="Calibri" charset="0"/>
              </a:rPr>
              <a:t>Handling</a:t>
            </a:r>
            <a:br>
              <a:rPr lang="en-US" sz="1200" dirty="0" smtClean="0">
                <a:solidFill>
                  <a:srgbClr val="1478AD"/>
                </a:solidFill>
                <a:latin typeface="Calibri" charset="0"/>
              </a:rPr>
            </a:br>
            <a:r>
              <a:rPr lang="en-US" sz="1200" dirty="0" smtClean="0">
                <a:solidFill>
                  <a:srgbClr val="1478AD"/>
                </a:solidFill>
                <a:latin typeface="Calibri" charset="0"/>
              </a:rPr>
              <a:t>&amp; </a:t>
            </a:r>
            <a:r>
              <a:rPr lang="en-US" sz="1200" dirty="0">
                <a:solidFill>
                  <a:srgbClr val="1478AD"/>
                </a:solidFill>
                <a:latin typeface="Calibri" charset="0"/>
              </a:rPr>
              <a:t>Spill Prevention</a:t>
            </a:r>
            <a:endParaRPr lang="en-US" sz="1600" b="0" dirty="0">
              <a:solidFill>
                <a:srgbClr val="1478AD"/>
              </a:solidFill>
              <a:latin typeface="Calibri" charset="0"/>
            </a:endParaRPr>
          </a:p>
        </p:txBody>
      </p:sp>
      <p:pic>
        <p:nvPicPr>
          <p:cNvPr id="94"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097088" y="2935289"/>
            <a:ext cx="1344612"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ounded Rectangle 32"/>
          <p:cNvSpPr>
            <a:spLocks noChangeArrowheads="1"/>
          </p:cNvSpPr>
          <p:nvPr/>
        </p:nvSpPr>
        <p:spPr bwMode="auto">
          <a:xfrm>
            <a:off x="7556500" y="2971801"/>
            <a:ext cx="1146175" cy="1046163"/>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pPr eaLnBrk="0" hangingPunct="0"/>
            <a:endParaRPr lang="en-US"/>
          </a:p>
        </p:txBody>
      </p:sp>
      <p:pic>
        <p:nvPicPr>
          <p:cNvPr id="96" name="Picture 6"/>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7375525" y="2628901"/>
            <a:ext cx="1552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 Box 14"/>
          <p:cNvSpPr txBox="1">
            <a:spLocks noChangeArrowheads="1"/>
          </p:cNvSpPr>
          <p:nvPr/>
        </p:nvSpPr>
        <p:spPr bwMode="auto">
          <a:xfrm>
            <a:off x="7493000" y="4140201"/>
            <a:ext cx="135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spcBef>
                <a:spcPct val="50000"/>
              </a:spcBef>
            </a:pPr>
            <a:r>
              <a:rPr lang="en-US" sz="1200">
                <a:solidFill>
                  <a:srgbClr val="1478AD"/>
                </a:solidFill>
                <a:latin typeface="Calibri" charset="0"/>
              </a:rPr>
              <a:t>Rail Tank Monitoring</a:t>
            </a:r>
            <a:endParaRPr lang="en-US" sz="1600" b="0">
              <a:solidFill>
                <a:srgbClr val="1478AD"/>
              </a:solidFill>
              <a:latin typeface="Calibri" charset="0"/>
            </a:endParaRPr>
          </a:p>
        </p:txBody>
      </p:sp>
    </p:spTree>
    <p:extLst>
      <p:ext uri="{BB962C8B-B14F-4D97-AF65-F5344CB8AC3E}">
        <p14:creationId xmlns:p14="http://schemas.microsoft.com/office/powerpoint/2010/main" val="117403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screen">
            <a:alphaModFix amt="33000"/>
            <a:extLst>
              <a:ext uri="{28A0092B-C50C-407E-A947-70E740481C1C}">
                <a14:useLocalDpi xmlns:a14="http://schemas.microsoft.com/office/drawing/2010/main"/>
              </a:ext>
            </a:extLst>
          </a:blip>
          <a:srcRect/>
          <a:stretch/>
        </p:blipFill>
        <p:spPr>
          <a:xfrm>
            <a:off x="0" y="1027010"/>
            <a:ext cx="9144000" cy="4518655"/>
          </a:xfrm>
          <a:prstGeom prst="roundRect">
            <a:avLst>
              <a:gd name="adj" fmla="val 0"/>
            </a:avLst>
          </a:prstGeom>
        </p:spPr>
      </p:pic>
      <p:sp>
        <p:nvSpPr>
          <p:cNvPr id="2" name="Title 1"/>
          <p:cNvSpPr>
            <a:spLocks noGrp="1"/>
          </p:cNvSpPr>
          <p:nvPr>
            <p:ph type="title"/>
          </p:nvPr>
        </p:nvSpPr>
        <p:spPr/>
        <p:txBody>
          <a:bodyPr/>
          <a:lstStyle/>
          <a:p>
            <a:r>
              <a:rPr lang="en-US" dirty="0"/>
              <a:t>OPW GLOBAL VISION</a:t>
            </a:r>
          </a:p>
        </p:txBody>
      </p:sp>
      <p:sp>
        <p:nvSpPr>
          <p:cNvPr id="5" name="Rectangle 7"/>
          <p:cNvSpPr>
            <a:spLocks noChangeArrowheads="1"/>
          </p:cNvSpPr>
          <p:nvPr/>
        </p:nvSpPr>
        <p:spPr bwMode="auto">
          <a:xfrm>
            <a:off x="641350" y="1062565"/>
            <a:ext cx="7893050"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ts val="3000"/>
              </a:lnSpc>
            </a:pPr>
            <a:r>
              <a:rPr lang="en-US" sz="2800" dirty="0">
                <a:latin typeface="Calibri" charset="0"/>
              </a:rPr>
              <a:t>Consistently Deliver The Most Innovative </a:t>
            </a:r>
          </a:p>
          <a:p>
            <a:pPr algn="ctr" eaLnBrk="0" hangingPunct="0">
              <a:lnSpc>
                <a:spcPts val="3000"/>
              </a:lnSpc>
            </a:pPr>
            <a:r>
              <a:rPr lang="en-US" sz="2800" dirty="0">
                <a:latin typeface="Calibri" charset="0"/>
              </a:rPr>
              <a:t>Fluid Handling Solutions To The World </a:t>
            </a:r>
            <a:endParaRPr lang="en-US" sz="2800" b="0" dirty="0">
              <a:latin typeface="Calibri" charset="0"/>
            </a:endParaRPr>
          </a:p>
        </p:txBody>
      </p:sp>
      <p:sp>
        <p:nvSpPr>
          <p:cNvPr id="6" name="TextBox 4"/>
          <p:cNvSpPr txBox="1">
            <a:spLocks noChangeArrowheads="1"/>
          </p:cNvSpPr>
          <p:nvPr/>
        </p:nvSpPr>
        <p:spPr bwMode="auto">
          <a:xfrm>
            <a:off x="2263775" y="6329303"/>
            <a:ext cx="464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2000" b="0" dirty="0" err="1">
                <a:solidFill>
                  <a:srgbClr val="1478AD"/>
                </a:solidFill>
                <a:latin typeface="Calibri" charset="0"/>
              </a:rPr>
              <a:t>www.opwglobal.com</a:t>
            </a:r>
            <a:endParaRPr lang="en-US" sz="2000" b="0" dirty="0">
              <a:solidFill>
                <a:srgbClr val="1478AD"/>
              </a:solidFill>
            </a:endParaRPr>
          </a:p>
        </p:txBody>
      </p:sp>
      <p:sp>
        <p:nvSpPr>
          <p:cNvPr id="7" name="TextBox 6"/>
          <p:cNvSpPr txBox="1"/>
          <p:nvPr/>
        </p:nvSpPr>
        <p:spPr>
          <a:xfrm>
            <a:off x="2952902" y="5507566"/>
            <a:ext cx="3269946" cy="830997"/>
          </a:xfrm>
          <a:prstGeom prst="rect">
            <a:avLst/>
          </a:prstGeom>
          <a:noFill/>
        </p:spPr>
        <p:txBody>
          <a:bodyPr wrap="none">
            <a:spAutoFit/>
          </a:bodyPr>
          <a:lstStyle/>
          <a:p>
            <a:pPr algn="ctr">
              <a:defRPr/>
            </a:pPr>
            <a:r>
              <a:rPr lang="en-US" sz="4800" dirty="0">
                <a:solidFill>
                  <a:schemeClr val="accent1">
                    <a:lumMod val="25000"/>
                  </a:schemeClr>
                </a:solidFill>
                <a:latin typeface="Calibri"/>
                <a:cs typeface="Calibri"/>
              </a:rPr>
              <a:t>THANK YOU</a:t>
            </a:r>
          </a:p>
        </p:txBody>
      </p:sp>
      <p:pic>
        <p:nvPicPr>
          <p:cNvPr id="8" name="Picture 8" descr="FL90-FL7A-down-rf-dark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34950" y="1979613"/>
            <a:ext cx="1657350" cy="1639887"/>
          </a:xfrm>
          <a:prstGeom prst="roundRect">
            <a:avLst>
              <a:gd name="adj" fmla="val 12692"/>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a:extLst/>
        </p:spPr>
      </p:pic>
      <p:pic>
        <p:nvPicPr>
          <p:cNvPr id="9" name="Picture 9" descr="S15CR-390_WT_com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1995488"/>
            <a:ext cx="1511300" cy="1619250"/>
          </a:xfrm>
          <a:prstGeom prst="roundRect">
            <a:avLst>
              <a:gd name="adj" fmla="val 12692"/>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a:extLst/>
        </p:spPr>
      </p:pic>
      <p:sp>
        <p:nvSpPr>
          <p:cNvPr id="10" name="Rounded Rectangle 27"/>
          <p:cNvSpPr>
            <a:spLocks noChangeArrowheads="1"/>
          </p:cNvSpPr>
          <p:nvPr/>
        </p:nvSpPr>
        <p:spPr bwMode="auto">
          <a:xfrm>
            <a:off x="5397500" y="1968500"/>
            <a:ext cx="1612900" cy="16256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p:spPr>
        <p:txBody>
          <a:bodyPr/>
          <a:lstStyle/>
          <a:p>
            <a:pPr eaLnBrk="0" hangingPunct="0">
              <a:defRPr/>
            </a:pPr>
            <a:endParaRPr lang="en-US"/>
          </a:p>
        </p:txBody>
      </p:sp>
      <p:sp>
        <p:nvSpPr>
          <p:cNvPr id="12" name="Rounded Rectangle 12"/>
          <p:cNvSpPr>
            <a:spLocks noChangeArrowheads="1"/>
          </p:cNvSpPr>
          <p:nvPr/>
        </p:nvSpPr>
        <p:spPr bwMode="auto">
          <a:xfrm>
            <a:off x="7159625" y="3790950"/>
            <a:ext cx="1730375" cy="144145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p:spPr>
        <p:txBody>
          <a:bodyPr/>
          <a:lstStyle/>
          <a:p>
            <a:pPr>
              <a:defRPr/>
            </a:pPr>
            <a:endParaRPr lang="en-US"/>
          </a:p>
        </p:txBody>
      </p:sp>
      <p:pic>
        <p:nvPicPr>
          <p:cNvPr id="13" name="Picture 4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06280" y="3772366"/>
            <a:ext cx="1557870" cy="1463040"/>
          </a:xfrm>
          <a:prstGeom prst="roundRect">
            <a:avLst>
              <a:gd name="adj" fmla="val 12692"/>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a:extLst/>
        </p:spPr>
      </p:pic>
      <p:pic>
        <p:nvPicPr>
          <p:cNvPr id="14" name="Picture 4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54190" y="3772366"/>
            <a:ext cx="1501810" cy="1463040"/>
          </a:xfrm>
          <a:prstGeom prst="roundRect">
            <a:avLst>
              <a:gd name="adj" fmla="val 12692"/>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a:extLst/>
        </p:spPr>
      </p:pic>
      <p:pic>
        <p:nvPicPr>
          <p:cNvPr id="15" name="Picture 4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5532" y="3772366"/>
            <a:ext cx="1678518" cy="1463040"/>
          </a:xfrm>
          <a:prstGeom prst="roundRect">
            <a:avLst>
              <a:gd name="adj" fmla="val 12692"/>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a:extLst/>
        </p:spPr>
      </p:pic>
      <p:grpSp>
        <p:nvGrpSpPr>
          <p:cNvPr id="3" name="Group 2"/>
          <p:cNvGrpSpPr/>
          <p:nvPr/>
        </p:nvGrpSpPr>
        <p:grpSpPr>
          <a:xfrm>
            <a:off x="5416550" y="3717925"/>
            <a:ext cx="1593850" cy="1609725"/>
            <a:chOff x="5416550" y="3717925"/>
            <a:chExt cx="1593850" cy="1609725"/>
          </a:xfrm>
        </p:grpSpPr>
        <p:sp>
          <p:nvSpPr>
            <p:cNvPr id="4" name="Rounded Rectangle 9"/>
            <p:cNvSpPr>
              <a:spLocks noChangeArrowheads="1"/>
            </p:cNvSpPr>
            <p:nvPr/>
          </p:nvSpPr>
          <p:spPr bwMode="auto">
            <a:xfrm>
              <a:off x="5416550" y="3787775"/>
              <a:ext cx="1593850" cy="14478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a:effectLst>
              <a:outerShdw blurRad="50800" dist="38100" dir="2700000" algn="tl" rotWithShape="0">
                <a:srgbClr val="000000">
                  <a:alpha val="43000"/>
                </a:srgbClr>
              </a:outerShdw>
            </a:effectLst>
          </p:spPr>
          <p:txBody>
            <a:bodyPr/>
            <a:lstStyle/>
            <a:p>
              <a:pPr>
                <a:defRPr/>
              </a:pPr>
              <a:endParaRPr lang="en-US"/>
            </a:p>
          </p:txBody>
        </p:sp>
        <p:pic>
          <p:nvPicPr>
            <p:cNvPr id="11" name="Picture 24"/>
            <p:cNvPicPr>
              <a:picLocks noChangeAspect="1"/>
            </p:cNvPicPr>
            <p:nvPr/>
          </p:nvPicPr>
          <p:blipFill>
            <a:blip r:embed="rId8" cstate="email">
              <a:extLst>
                <a:ext uri="{28A0092B-C50C-407E-A947-70E740481C1C}">
                  <a14:useLocalDpi xmlns:a14="http://schemas.microsoft.com/office/drawing/2010/main" val="0"/>
                </a:ext>
              </a:extLst>
            </a:blip>
            <a:srcRect t="-2" b="-6268"/>
            <a:stretch>
              <a:fillRect/>
            </a:stretch>
          </p:blipFill>
          <p:spPr bwMode="auto">
            <a:xfrm>
              <a:off x="5429250" y="3717925"/>
              <a:ext cx="8826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853113" y="3924300"/>
              <a:ext cx="78263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PV100-fc.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292850" y="4248150"/>
              <a:ext cx="6683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6"/>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156450" y="3733800"/>
            <a:ext cx="17081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KPS-Pipe.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663856" y="1968501"/>
            <a:ext cx="1632842" cy="1657350"/>
          </a:xfrm>
          <a:prstGeom prst="rect">
            <a:avLst/>
          </a:prstGeom>
        </p:spPr>
      </p:pic>
      <p:pic>
        <p:nvPicPr>
          <p:cNvPr id="20"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31827" t="19121" r="33472" b="24469"/>
          <a:stretch/>
        </p:blipFill>
        <p:spPr bwMode="auto">
          <a:xfrm>
            <a:off x="7150102" y="1930400"/>
            <a:ext cx="1739898" cy="1689100"/>
          </a:xfrm>
          <a:prstGeom prst="roundRect">
            <a:avLst>
              <a:gd name="adj" fmla="val 14593"/>
            </a:avLst>
          </a:prstGeom>
          <a:noFill/>
          <a:ln>
            <a:solidFill>
              <a:srgbClr val="3366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 name="Picture 11" descr="11B-nozzle"/>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346700" y="1766888"/>
            <a:ext cx="17145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11A blue nozzle"/>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rot="20484604">
            <a:off x="5408613" y="2441575"/>
            <a:ext cx="1887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15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DOVER CORPORATON</a:t>
            </a:r>
          </a:p>
        </p:txBody>
      </p:sp>
      <p:sp>
        <p:nvSpPr>
          <p:cNvPr id="3" name="Content Placeholder 2"/>
          <p:cNvSpPr>
            <a:spLocks noGrp="1"/>
          </p:cNvSpPr>
          <p:nvPr>
            <p:ph idx="1"/>
          </p:nvPr>
        </p:nvSpPr>
        <p:spPr>
          <a:xfrm>
            <a:off x="1284817" y="3200398"/>
            <a:ext cx="7071784" cy="2980267"/>
          </a:xfrm>
        </p:spPr>
        <p:txBody>
          <a:bodyPr/>
          <a:lstStyle/>
          <a:p>
            <a:pPr marL="228600" indent="-228600">
              <a:spcBef>
                <a:spcPts val="1176"/>
              </a:spcBef>
            </a:pPr>
            <a:r>
              <a:rPr lang="en-US" dirty="0">
                <a:latin typeface="Calibri"/>
                <a:cs typeface="Calibri"/>
              </a:rPr>
              <a:t>Multi-billion dollar diversified manufacturer of </a:t>
            </a:r>
            <a:r>
              <a:rPr lang="en-US" dirty="0" smtClean="0">
                <a:latin typeface="Calibri"/>
                <a:cs typeface="Calibri"/>
              </a:rPr>
              <a:t/>
            </a:r>
            <a:br>
              <a:rPr lang="en-US" dirty="0" smtClean="0">
                <a:latin typeface="Calibri"/>
                <a:cs typeface="Calibri"/>
              </a:rPr>
            </a:br>
            <a:r>
              <a:rPr lang="en-US" dirty="0" smtClean="0">
                <a:latin typeface="Calibri"/>
                <a:cs typeface="Calibri"/>
              </a:rPr>
              <a:t>industrial </a:t>
            </a:r>
            <a:r>
              <a:rPr lang="en-US" dirty="0">
                <a:latin typeface="Calibri"/>
                <a:cs typeface="Calibri"/>
              </a:rPr>
              <a:t>/ commercial products (</a:t>
            </a:r>
            <a:r>
              <a:rPr lang="en-US" dirty="0" err="1">
                <a:latin typeface="Calibri"/>
                <a:cs typeface="Calibri"/>
              </a:rPr>
              <a:t>nyse:dov</a:t>
            </a:r>
            <a:r>
              <a:rPr lang="en-US" dirty="0">
                <a:latin typeface="Calibri"/>
                <a:cs typeface="Calibri"/>
              </a:rPr>
              <a:t>)</a:t>
            </a:r>
          </a:p>
          <a:p>
            <a:pPr marL="228600" indent="-228600">
              <a:spcBef>
                <a:spcPts val="1176"/>
              </a:spcBef>
            </a:pPr>
            <a:r>
              <a:rPr lang="en-US" dirty="0">
                <a:latin typeface="Calibri"/>
                <a:cs typeface="Calibri"/>
              </a:rPr>
              <a:t>Global enterprise with customers in more </a:t>
            </a:r>
            <a:br>
              <a:rPr lang="en-US" dirty="0">
                <a:latin typeface="Calibri"/>
                <a:cs typeface="Calibri"/>
              </a:rPr>
            </a:br>
            <a:r>
              <a:rPr lang="en-US" dirty="0">
                <a:latin typeface="Calibri"/>
                <a:cs typeface="Calibri"/>
              </a:rPr>
              <a:t>than 100 countries</a:t>
            </a:r>
          </a:p>
          <a:p>
            <a:pPr marL="228600" indent="-228600">
              <a:spcBef>
                <a:spcPts val="1176"/>
              </a:spcBef>
            </a:pPr>
            <a:r>
              <a:rPr lang="en-US" dirty="0">
                <a:latin typeface="Calibri"/>
                <a:cs typeface="Calibri"/>
              </a:rPr>
              <a:t>Organized into four market segments comprised </a:t>
            </a:r>
            <a:r>
              <a:rPr lang="en-US" dirty="0" smtClean="0">
                <a:latin typeface="Calibri"/>
                <a:cs typeface="Calibri"/>
              </a:rPr>
              <a:t/>
            </a:r>
            <a:br>
              <a:rPr lang="en-US" dirty="0" smtClean="0">
                <a:latin typeface="Calibri"/>
                <a:cs typeface="Calibri"/>
              </a:rPr>
            </a:br>
            <a:r>
              <a:rPr lang="en-US" dirty="0" smtClean="0">
                <a:latin typeface="Calibri"/>
                <a:cs typeface="Calibri"/>
              </a:rPr>
              <a:t>of </a:t>
            </a:r>
            <a:r>
              <a:rPr lang="en-US" dirty="0">
                <a:latin typeface="Calibri"/>
                <a:cs typeface="Calibri"/>
              </a:rPr>
              <a:t>more than 39 independent business </a:t>
            </a:r>
            <a:r>
              <a:rPr lang="en-US" dirty="0" smtClean="0">
                <a:latin typeface="Calibri"/>
                <a:cs typeface="Calibri"/>
              </a:rPr>
              <a:t>units</a:t>
            </a:r>
            <a:endParaRPr lang="en-US" dirty="0">
              <a:latin typeface="Calibri"/>
              <a:cs typeface="Calibri"/>
            </a:endParaRPr>
          </a:p>
        </p:txBody>
      </p:sp>
      <p:pic>
        <p:nvPicPr>
          <p:cNvPr id="6" name="Picture 1" descr="Dover-Logo-1c-Blu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36069" y="1600200"/>
            <a:ext cx="3471862" cy="114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16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DOVER CORPORATON</a:t>
            </a:r>
          </a:p>
        </p:txBody>
      </p:sp>
      <p:sp>
        <p:nvSpPr>
          <p:cNvPr id="4" name="Line 5"/>
          <p:cNvSpPr>
            <a:spLocks noChangeShapeType="1"/>
          </p:cNvSpPr>
          <p:nvPr/>
        </p:nvSpPr>
        <p:spPr bwMode="auto">
          <a:xfrm>
            <a:off x="3492500" y="287178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6"/>
          <p:cNvSpPr>
            <a:spLocks noChangeShapeType="1"/>
          </p:cNvSpPr>
          <p:nvPr/>
        </p:nvSpPr>
        <p:spPr bwMode="auto">
          <a:xfrm>
            <a:off x="5549900" y="287972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6" name="AutoShape 7"/>
          <p:cNvCxnSpPr>
            <a:cxnSpLocks noChangeShapeType="1"/>
          </p:cNvCxnSpPr>
          <p:nvPr/>
        </p:nvCxnSpPr>
        <p:spPr bwMode="auto">
          <a:xfrm flipH="1">
            <a:off x="5556250" y="5141913"/>
            <a:ext cx="3176" cy="5984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AutoShape 9"/>
          <p:cNvCxnSpPr>
            <a:cxnSpLocks noChangeShapeType="1"/>
            <a:endCxn id="11" idx="0"/>
          </p:cNvCxnSpPr>
          <p:nvPr/>
        </p:nvCxnSpPr>
        <p:spPr bwMode="auto">
          <a:xfrm rot="10800000" flipV="1">
            <a:off x="1321740" y="2873374"/>
            <a:ext cx="6432676" cy="173719"/>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8" name="Line 10"/>
          <p:cNvSpPr>
            <a:spLocks noChangeShapeType="1"/>
          </p:cNvSpPr>
          <p:nvPr/>
        </p:nvSpPr>
        <p:spPr bwMode="auto">
          <a:xfrm>
            <a:off x="7756525" y="287813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 name="Group 8"/>
          <p:cNvGrpSpPr/>
          <p:nvPr/>
        </p:nvGrpSpPr>
        <p:grpSpPr>
          <a:xfrm>
            <a:off x="457200" y="3047094"/>
            <a:ext cx="1729080" cy="2642506"/>
            <a:chOff x="457200" y="2608944"/>
            <a:chExt cx="1828800" cy="2794906"/>
          </a:xfrm>
        </p:grpSpPr>
        <p:sp>
          <p:nvSpPr>
            <p:cNvPr id="10" name="Text Box 14"/>
            <p:cNvSpPr txBox="1">
              <a:spLocks noChangeArrowheads="1"/>
            </p:cNvSpPr>
            <p:nvPr/>
          </p:nvSpPr>
          <p:spPr bwMode="auto">
            <a:xfrm>
              <a:off x="457200" y="4895850"/>
              <a:ext cx="1816100" cy="508000"/>
            </a:xfrm>
            <a:prstGeom prst="rect">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lIns="0" tIns="0" anchor="t" anchorCtr="0"/>
            <a:lstStyle>
              <a:lvl1pPr eaLnBrk="0" hangingPunct="0">
                <a:defRPr sz="2400" b="1">
                  <a:solidFill>
                    <a:schemeClr val="tx1"/>
                  </a:solidFill>
                  <a:latin typeface="Times" charset="0"/>
                  <a:ea typeface="ＭＳ Ｐゴシック" charset="0"/>
                  <a:cs typeface="ＭＳ Ｐゴシック" charset="0"/>
                </a:defRPr>
              </a:lvl1pPr>
              <a:lvl2pPr marL="37931725" indent="-37474525" eaLnBrk="0" hangingPunct="0">
                <a:defRPr sz="2400" b="1">
                  <a:solidFill>
                    <a:schemeClr val="tx1"/>
                  </a:solidFill>
                  <a:latin typeface="Times" charset="0"/>
                  <a:ea typeface="ＭＳ Ｐゴシック" charset="0"/>
                </a:defRPr>
              </a:lvl2pPr>
              <a:lvl3pPr eaLnBrk="0" hangingPunct="0">
                <a:defRPr sz="2400" b="1">
                  <a:solidFill>
                    <a:schemeClr val="tx1"/>
                  </a:solidFill>
                  <a:latin typeface="Times" charset="0"/>
                  <a:ea typeface="ＭＳ Ｐゴシック" charset="0"/>
                </a:defRPr>
              </a:lvl3pPr>
              <a:lvl4pPr eaLnBrk="0" hangingPunct="0">
                <a:defRPr sz="2400" b="1">
                  <a:solidFill>
                    <a:schemeClr val="tx1"/>
                  </a:solidFill>
                  <a:latin typeface="Times" charset="0"/>
                  <a:ea typeface="ＭＳ Ｐゴシック" charset="0"/>
                </a:defRPr>
              </a:lvl4pPr>
              <a:lvl5pPr eaLnBrk="0" hangingPunct="0">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defRPr/>
              </a:pPr>
              <a:r>
                <a:rPr lang="en-US" sz="1300" dirty="0" smtClean="0">
                  <a:solidFill>
                    <a:srgbClr val="005088"/>
                  </a:solidFill>
                  <a:latin typeface="Arial" charset="0"/>
                </a:rPr>
                <a:t>Energy</a:t>
              </a:r>
            </a:p>
          </p:txBody>
        </p:sp>
        <p:pic>
          <p:nvPicPr>
            <p:cNvPr id="11" name="Picture 47"/>
            <p:cNvPicPr>
              <a:picLocks noChangeAspect="1"/>
            </p:cNvPicPr>
            <p:nvPr/>
          </p:nvPicPr>
          <p:blipFill rotWithShape="1">
            <a:blip r:embed="rId2" cstate="print">
              <a:extLst>
                <a:ext uri="{28A0092B-C50C-407E-A947-70E740481C1C}">
                  <a14:useLocalDpi xmlns:a14="http://schemas.microsoft.com/office/drawing/2010/main" val="0"/>
                </a:ext>
              </a:extLst>
            </a:blip>
            <a:srcRect r="75266"/>
            <a:stretch/>
          </p:blipFill>
          <p:spPr bwMode="auto">
            <a:xfrm>
              <a:off x="457200" y="2608944"/>
              <a:ext cx="1828800" cy="2223326"/>
            </a:xfrm>
            <a:prstGeom prst="rect">
              <a:avLst/>
            </a:prstGeom>
            <a:noFill/>
            <a:ln w="9525">
              <a:solidFill>
                <a:srgbClr val="005088"/>
              </a:solidFill>
              <a:miter lim="800000"/>
              <a:headEnd/>
              <a:tailEnd/>
            </a:ln>
            <a:extLst>
              <a:ext uri="{909E8E84-426E-40dd-AFC4-6F175D3DCCD1}">
                <a14:hiddenFill xmlns:a14="http://schemas.microsoft.com/office/drawing/2010/main">
                  <a:solidFill>
                    <a:srgbClr val="FFFFFF"/>
                  </a:solidFill>
                </a14:hiddenFill>
              </a:ext>
            </a:extLst>
          </p:spPr>
        </p:pic>
      </p:grpSp>
      <p:pic>
        <p:nvPicPr>
          <p:cNvPr id="12" name="Picture 1" descr="Dover-Logo-1c-Blue.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6069" y="1277938"/>
            <a:ext cx="3471862" cy="114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OPW Dover log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87849" y="5835962"/>
            <a:ext cx="2339037" cy="488638"/>
          </a:xfrm>
          <a:prstGeom prst="rect">
            <a:avLst/>
          </a:prstGeom>
        </p:spPr>
      </p:pic>
      <p:sp>
        <p:nvSpPr>
          <p:cNvPr id="16" name="Text Box 14"/>
          <p:cNvSpPr txBox="1">
            <a:spLocks noChangeArrowheads="1"/>
          </p:cNvSpPr>
          <p:nvPr/>
        </p:nvSpPr>
        <p:spPr bwMode="auto">
          <a:xfrm>
            <a:off x="4698996" y="5209300"/>
            <a:ext cx="1717072" cy="480300"/>
          </a:xfrm>
          <a:prstGeom prst="rect">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lIns="0" tIns="0" anchor="t" anchorCtr="0"/>
          <a:lstStyle>
            <a:lvl1pPr eaLnBrk="0" hangingPunct="0">
              <a:defRPr sz="2400" b="1">
                <a:solidFill>
                  <a:schemeClr val="tx1"/>
                </a:solidFill>
                <a:latin typeface="Times" charset="0"/>
                <a:ea typeface="ＭＳ Ｐゴシック" charset="0"/>
                <a:cs typeface="ＭＳ Ｐゴシック" charset="0"/>
              </a:defRPr>
            </a:lvl1pPr>
            <a:lvl2pPr marL="37931725" indent="-37474525" eaLnBrk="0" hangingPunct="0">
              <a:defRPr sz="2400" b="1">
                <a:solidFill>
                  <a:schemeClr val="tx1"/>
                </a:solidFill>
                <a:latin typeface="Times" charset="0"/>
                <a:ea typeface="ＭＳ Ｐゴシック" charset="0"/>
              </a:defRPr>
            </a:lvl2pPr>
            <a:lvl3pPr eaLnBrk="0" hangingPunct="0">
              <a:defRPr sz="2400" b="1">
                <a:solidFill>
                  <a:schemeClr val="tx1"/>
                </a:solidFill>
                <a:latin typeface="Times" charset="0"/>
                <a:ea typeface="ＭＳ Ｐゴシック" charset="0"/>
              </a:defRPr>
            </a:lvl3pPr>
            <a:lvl4pPr eaLnBrk="0" hangingPunct="0">
              <a:defRPr sz="2400" b="1">
                <a:solidFill>
                  <a:schemeClr val="tx1"/>
                </a:solidFill>
                <a:latin typeface="Times" charset="0"/>
                <a:ea typeface="ＭＳ Ｐゴシック" charset="0"/>
              </a:defRPr>
            </a:lvl4pPr>
            <a:lvl5pPr eaLnBrk="0" hangingPunct="0">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defRPr/>
            </a:pPr>
            <a:r>
              <a:rPr lang="en-US" sz="1300" dirty="0" smtClean="0">
                <a:solidFill>
                  <a:srgbClr val="005088"/>
                </a:solidFill>
                <a:latin typeface="Arial" charset="0"/>
              </a:rPr>
              <a:t>Fluids</a:t>
            </a:r>
          </a:p>
        </p:txBody>
      </p:sp>
      <p:sp>
        <p:nvSpPr>
          <p:cNvPr id="19" name="Text Box 14"/>
          <p:cNvSpPr txBox="1">
            <a:spLocks noChangeArrowheads="1"/>
          </p:cNvSpPr>
          <p:nvPr/>
        </p:nvSpPr>
        <p:spPr bwMode="auto">
          <a:xfrm>
            <a:off x="6781800" y="5209300"/>
            <a:ext cx="1717072" cy="480300"/>
          </a:xfrm>
          <a:prstGeom prst="rect">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lIns="0" tIns="0" anchor="t" anchorCtr="0"/>
          <a:lstStyle>
            <a:lvl1pPr eaLnBrk="0" hangingPunct="0">
              <a:defRPr sz="2400" b="1">
                <a:solidFill>
                  <a:schemeClr val="tx1"/>
                </a:solidFill>
                <a:latin typeface="Times" charset="0"/>
                <a:ea typeface="ＭＳ Ｐゴシック" charset="0"/>
                <a:cs typeface="ＭＳ Ｐゴシック" charset="0"/>
              </a:defRPr>
            </a:lvl1pPr>
            <a:lvl2pPr marL="37931725" indent="-37474525" eaLnBrk="0" hangingPunct="0">
              <a:defRPr sz="2400" b="1">
                <a:solidFill>
                  <a:schemeClr val="tx1"/>
                </a:solidFill>
                <a:latin typeface="Times" charset="0"/>
                <a:ea typeface="ＭＳ Ｐゴシック" charset="0"/>
              </a:defRPr>
            </a:lvl2pPr>
            <a:lvl3pPr eaLnBrk="0" hangingPunct="0">
              <a:defRPr sz="2400" b="1">
                <a:solidFill>
                  <a:schemeClr val="tx1"/>
                </a:solidFill>
                <a:latin typeface="Times" charset="0"/>
                <a:ea typeface="ＭＳ Ｐゴシック" charset="0"/>
              </a:defRPr>
            </a:lvl3pPr>
            <a:lvl4pPr eaLnBrk="0" hangingPunct="0">
              <a:defRPr sz="2400" b="1">
                <a:solidFill>
                  <a:schemeClr val="tx1"/>
                </a:solidFill>
                <a:latin typeface="Times" charset="0"/>
                <a:ea typeface="ＭＳ Ｐゴシック" charset="0"/>
              </a:defRPr>
            </a:lvl4pPr>
            <a:lvl5pPr eaLnBrk="0" hangingPunct="0">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defRPr/>
            </a:pPr>
            <a:r>
              <a:rPr lang="en-US" sz="1300" dirty="0" smtClean="0">
                <a:solidFill>
                  <a:srgbClr val="005088"/>
                </a:solidFill>
                <a:latin typeface="Arial" charset="0"/>
              </a:rPr>
              <a:t>Refrigeration &amp; Food Equipment</a:t>
            </a:r>
          </a:p>
        </p:txBody>
      </p:sp>
      <p:cxnSp>
        <p:nvCxnSpPr>
          <p:cNvPr id="20" name="Straight Connector 41"/>
          <p:cNvCxnSpPr>
            <a:cxnSpLocks noChangeShapeType="1"/>
          </p:cNvCxnSpPr>
          <p:nvPr/>
        </p:nvCxnSpPr>
        <p:spPr bwMode="auto">
          <a:xfrm rot="5400000">
            <a:off x="4295776" y="2625727"/>
            <a:ext cx="476250"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1" name="Group 20"/>
          <p:cNvGrpSpPr/>
          <p:nvPr/>
        </p:nvGrpSpPr>
        <p:grpSpPr>
          <a:xfrm>
            <a:off x="2564710" y="3047094"/>
            <a:ext cx="1909191" cy="2642506"/>
            <a:chOff x="2570651" y="2608944"/>
            <a:chExt cx="2019300" cy="2794906"/>
          </a:xfrm>
        </p:grpSpPr>
        <p:pic>
          <p:nvPicPr>
            <p:cNvPr id="22" name="Picture 46"/>
            <p:cNvPicPr>
              <a:picLocks noChangeAspect="1"/>
            </p:cNvPicPr>
            <p:nvPr/>
          </p:nvPicPr>
          <p:blipFill rotWithShape="1">
            <a:blip r:embed="rId5" cstate="print">
              <a:extLst>
                <a:ext uri="{28A0092B-C50C-407E-A947-70E740481C1C}">
                  <a14:useLocalDpi xmlns:a14="http://schemas.microsoft.com/office/drawing/2010/main" val="0"/>
                </a:ext>
              </a:extLst>
            </a:blip>
            <a:srcRect l="25366" t="-318" r="50130" b="318"/>
            <a:stretch/>
          </p:blipFill>
          <p:spPr bwMode="auto">
            <a:xfrm>
              <a:off x="2578170" y="2608944"/>
              <a:ext cx="1822239" cy="2236106"/>
            </a:xfrm>
            <a:prstGeom prst="rect">
              <a:avLst/>
            </a:prstGeom>
            <a:noFill/>
            <a:ln w="9525">
              <a:solidFill>
                <a:srgbClr val="005088"/>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14"/>
            <p:cNvSpPr txBox="1">
              <a:spLocks noChangeArrowheads="1"/>
            </p:cNvSpPr>
            <p:nvPr/>
          </p:nvSpPr>
          <p:spPr bwMode="auto">
            <a:xfrm>
              <a:off x="2570651" y="4895850"/>
              <a:ext cx="2019300" cy="508000"/>
            </a:xfrm>
            <a:prstGeom prst="rect">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lIns="0" tIns="0" anchor="t" anchorCtr="0"/>
            <a:lstStyle>
              <a:lvl1pPr eaLnBrk="0" hangingPunct="0">
                <a:defRPr sz="2400" b="1">
                  <a:solidFill>
                    <a:schemeClr val="tx1"/>
                  </a:solidFill>
                  <a:latin typeface="Times" charset="0"/>
                  <a:ea typeface="ＭＳ Ｐゴシック" charset="0"/>
                  <a:cs typeface="ＭＳ Ｐゴシック" charset="0"/>
                </a:defRPr>
              </a:lvl1pPr>
              <a:lvl2pPr marL="37931725" indent="-37474525" eaLnBrk="0" hangingPunct="0">
                <a:defRPr sz="2400" b="1">
                  <a:solidFill>
                    <a:schemeClr val="tx1"/>
                  </a:solidFill>
                  <a:latin typeface="Times" charset="0"/>
                  <a:ea typeface="ＭＳ Ｐゴシック" charset="0"/>
                </a:defRPr>
              </a:lvl2pPr>
              <a:lvl3pPr eaLnBrk="0" hangingPunct="0">
                <a:defRPr sz="2400" b="1">
                  <a:solidFill>
                    <a:schemeClr val="tx1"/>
                  </a:solidFill>
                  <a:latin typeface="Times" charset="0"/>
                  <a:ea typeface="ＭＳ Ｐゴシック" charset="0"/>
                </a:defRPr>
              </a:lvl3pPr>
              <a:lvl4pPr eaLnBrk="0" hangingPunct="0">
                <a:defRPr sz="2400" b="1">
                  <a:solidFill>
                    <a:schemeClr val="tx1"/>
                  </a:solidFill>
                  <a:latin typeface="Times" charset="0"/>
                  <a:ea typeface="ＭＳ Ｐゴシック" charset="0"/>
                </a:defRPr>
              </a:lvl4pPr>
              <a:lvl5pPr eaLnBrk="0" hangingPunct="0">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spcBef>
                  <a:spcPts val="0"/>
                </a:spcBef>
                <a:defRPr/>
              </a:pPr>
              <a:r>
                <a:rPr lang="en-US" sz="1300" dirty="0" smtClean="0">
                  <a:solidFill>
                    <a:srgbClr val="005088"/>
                  </a:solidFill>
                  <a:latin typeface="Arial" charset="0"/>
                </a:rPr>
                <a:t>Engineered</a:t>
              </a:r>
            </a:p>
            <a:p>
              <a:pPr>
                <a:spcBef>
                  <a:spcPts val="0"/>
                </a:spcBef>
                <a:defRPr/>
              </a:pPr>
              <a:r>
                <a:rPr lang="en-US" sz="1300" dirty="0" smtClean="0">
                  <a:solidFill>
                    <a:srgbClr val="005088"/>
                  </a:solidFill>
                  <a:latin typeface="Arial" charset="0"/>
                </a:rPr>
                <a:t>Systems</a:t>
              </a:r>
            </a:p>
          </p:txBody>
        </p:sp>
      </p:grpSp>
      <p:pic>
        <p:nvPicPr>
          <p:cNvPr id="27" name="Picture 26" descr="Refrigeration Segment Photo.tif"/>
          <p:cNvPicPr>
            <a:picLocks noChangeAspect="1"/>
          </p:cNvPicPr>
          <p:nvPr/>
        </p:nvPicPr>
        <p:blipFill rotWithShape="1">
          <a:blip r:embed="rId6" cstate="print">
            <a:extLst>
              <a:ext uri="{28A0092B-C50C-407E-A947-70E740481C1C}">
                <a14:useLocalDpi xmlns:a14="http://schemas.microsoft.com/office/drawing/2010/main" val="0"/>
              </a:ext>
            </a:extLst>
          </a:blip>
          <a:srcRect l="14064" t="1440" r="32568" b="1170"/>
          <a:stretch/>
        </p:blipFill>
        <p:spPr>
          <a:xfrm>
            <a:off x="6807200" y="3048000"/>
            <a:ext cx="1758950" cy="2114550"/>
          </a:xfrm>
          <a:prstGeom prst="rect">
            <a:avLst/>
          </a:prstGeom>
          <a:noFill/>
          <a:ln w="9525">
            <a:solidFill>
              <a:srgbClr val="005088"/>
            </a:solidFill>
            <a:miter lim="800000"/>
            <a:headEnd/>
            <a:tailEnd/>
          </a:ln>
        </p:spPr>
      </p:pic>
      <p:pic>
        <p:nvPicPr>
          <p:cNvPr id="28" name="Picture 27" descr="Fluids Segment Photo.JPG"/>
          <p:cNvPicPr>
            <a:picLocks noChangeAspect="1"/>
          </p:cNvPicPr>
          <p:nvPr/>
        </p:nvPicPr>
        <p:blipFill rotWithShape="1">
          <a:blip r:embed="rId7" cstate="print">
            <a:extLst>
              <a:ext uri="{28A0092B-C50C-407E-A947-70E740481C1C}">
                <a14:useLocalDpi xmlns:a14="http://schemas.microsoft.com/office/drawing/2010/main" val="0"/>
              </a:ext>
            </a:extLst>
          </a:blip>
          <a:srcRect l="29038" t="-300" r="16083" b="300"/>
          <a:stretch/>
        </p:blipFill>
        <p:spPr>
          <a:xfrm>
            <a:off x="4686300" y="3048000"/>
            <a:ext cx="1739900" cy="2114549"/>
          </a:xfrm>
          <a:prstGeom prst="rect">
            <a:avLst/>
          </a:prstGeom>
          <a:noFill/>
          <a:ln w="9525">
            <a:solidFill>
              <a:srgbClr val="005088"/>
            </a:solidFill>
            <a:miter lim="800000"/>
            <a:headEnd/>
            <a:tailEnd/>
          </a:ln>
        </p:spPr>
      </p:pic>
    </p:spTree>
    <p:extLst>
      <p:ext uri="{BB962C8B-B14F-4D97-AF65-F5344CB8AC3E}">
        <p14:creationId xmlns:p14="http://schemas.microsoft.com/office/powerpoint/2010/main" val="143705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0" y="736600"/>
            <a:ext cx="9144000" cy="222250"/>
          </a:xfrm>
        </p:spPr>
        <p:txBody>
          <a:bodyPr rtlCol="0">
            <a:normAutofit fontScale="90000"/>
          </a:bodyPr>
          <a:lstStyle/>
          <a:p>
            <a:pPr>
              <a:defRPr/>
            </a:pPr>
            <a:r>
              <a:rPr lang="en-US" dirty="0">
                <a:latin typeface="Calibri" charset="0"/>
                <a:ea typeface="ＭＳ Ｐゴシック" charset="0"/>
              </a:rPr>
              <a:t>OPW GLOBAL OPERATIONS</a:t>
            </a:r>
          </a:p>
        </p:txBody>
      </p:sp>
      <p:grpSp>
        <p:nvGrpSpPr>
          <p:cNvPr id="26626" name="Group 1"/>
          <p:cNvGrpSpPr>
            <a:grpSpLocks noChangeAspect="1"/>
          </p:cNvGrpSpPr>
          <p:nvPr/>
        </p:nvGrpSpPr>
        <p:grpSpPr bwMode="auto">
          <a:xfrm>
            <a:off x="0" y="958850"/>
            <a:ext cx="9329738" cy="5899150"/>
            <a:chOff x="-62" y="1028259"/>
            <a:chExt cx="9147175" cy="5756275"/>
          </a:xfrm>
        </p:grpSpPr>
        <p:pic>
          <p:nvPicPr>
            <p:cNvPr id="26635" name="Picture 62" descr="Map-Faded-Top.jpg"/>
            <p:cNvPicPr>
              <a:picLocks noChangeAspect="1"/>
            </p:cNvPicPr>
            <p:nvPr/>
          </p:nvPicPr>
          <p:blipFill>
            <a:blip r:embed="rId3">
              <a:extLst>
                <a:ext uri="{28A0092B-C50C-407E-A947-70E740481C1C}">
                  <a14:useLocalDpi xmlns:a14="http://schemas.microsoft.com/office/drawing/2010/main" val="0"/>
                </a:ext>
              </a:extLst>
            </a:blip>
            <a:srcRect t="256" b="-305"/>
            <a:stretch>
              <a:fillRect/>
            </a:stretch>
          </p:blipFill>
          <p:spPr bwMode="auto">
            <a:xfrm>
              <a:off x="-62" y="1028259"/>
              <a:ext cx="9147175" cy="5756275"/>
            </a:xfrm>
            <a:prstGeom prst="rect">
              <a:avLst/>
            </a:prstGeom>
            <a:solidFill>
              <a:srgbClr val="17233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32" name="Text Box 6"/>
            <p:cNvSpPr txBox="1">
              <a:spLocks noChangeArrowheads="1"/>
            </p:cNvSpPr>
            <p:nvPr/>
          </p:nvSpPr>
          <p:spPr bwMode="auto">
            <a:xfrm>
              <a:off x="558699" y="5852005"/>
              <a:ext cx="3677858" cy="244750"/>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1000" smtClean="0">
                  <a:solidFill>
                    <a:srgbClr val="FFFFFF"/>
                  </a:solidFill>
                  <a:effectLst>
                    <a:outerShdw blurRad="50800" dist="25400" dir="2700000" algn="tl" rotWithShape="0">
                      <a:srgbClr val="000000">
                        <a:alpha val="43000"/>
                      </a:srgbClr>
                    </a:outerShdw>
                  </a:effectLst>
                  <a:latin typeface="Calibri" charset="0"/>
                  <a:cs typeface="Calibri" charset="0"/>
                </a:rPr>
                <a:t>Sales Offices</a:t>
              </a:r>
            </a:p>
          </p:txBody>
        </p:sp>
        <p:sp>
          <p:nvSpPr>
            <p:cNvPr id="2" name="Text Box 6"/>
            <p:cNvSpPr txBox="1">
              <a:spLocks noChangeArrowheads="1"/>
            </p:cNvSpPr>
            <p:nvPr/>
          </p:nvSpPr>
          <p:spPr bwMode="auto">
            <a:xfrm>
              <a:off x="329902" y="5698649"/>
              <a:ext cx="334634" cy="518932"/>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smtClean="0">
                  <a:solidFill>
                    <a:srgbClr val="E8CD1C"/>
                  </a:solidFill>
                  <a:effectLst>
                    <a:outerShdw blurRad="50800" dist="25400" dir="2700000" algn="tl" rotWithShape="0">
                      <a:srgbClr val="000000">
                        <a:alpha val="43000"/>
                      </a:srgbClr>
                    </a:outerShdw>
                  </a:effectLst>
                </a:rPr>
                <a:t>•</a:t>
              </a:r>
            </a:p>
          </p:txBody>
        </p:sp>
        <p:pic>
          <p:nvPicPr>
            <p:cNvPr id="26638"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7138" y="2038350"/>
              <a:ext cx="2571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9" name="Group 59"/>
            <p:cNvGrpSpPr>
              <a:grpSpLocks/>
            </p:cNvGrpSpPr>
            <p:nvPr/>
          </p:nvGrpSpPr>
          <p:grpSpPr bwMode="auto">
            <a:xfrm>
              <a:off x="330200" y="5216525"/>
              <a:ext cx="3903663" cy="415925"/>
              <a:chOff x="110067" y="5684822"/>
              <a:chExt cx="3903133" cy="392947"/>
            </a:xfrm>
          </p:grpSpPr>
          <p:sp>
            <p:nvSpPr>
              <p:cNvPr id="26687" name="Text Box 6"/>
              <p:cNvSpPr txBox="1">
                <a:spLocks noChangeArrowheads="1"/>
              </p:cNvSpPr>
              <p:nvPr/>
            </p:nvSpPr>
            <p:spPr bwMode="auto">
              <a:xfrm>
                <a:off x="335422" y="5702732"/>
                <a:ext cx="3677358" cy="374649"/>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1000" dirty="0" smtClean="0">
                    <a:solidFill>
                      <a:srgbClr val="FFFFFF"/>
                    </a:solidFill>
                    <a:effectLst>
                      <a:outerShdw blurRad="50800" dist="25400" dir="2700000" algn="tl" rotWithShape="0">
                        <a:srgbClr val="000000">
                          <a:alpha val="43000"/>
                        </a:srgbClr>
                      </a:outerShdw>
                    </a:effectLst>
                    <a:latin typeface="Calibri" charset="0"/>
                    <a:cs typeface="Calibri" charset="0"/>
                  </a:rPr>
                  <a:t>Manufacturing Facilities: </a:t>
                </a:r>
                <a:br>
                  <a:rPr lang="en-US" sz="1000" dirty="0" smtClean="0">
                    <a:solidFill>
                      <a:srgbClr val="FFFFFF"/>
                    </a:solidFill>
                    <a:effectLst>
                      <a:outerShdw blurRad="50800" dist="25400" dir="2700000" algn="tl" rotWithShape="0">
                        <a:srgbClr val="000000">
                          <a:alpha val="43000"/>
                        </a:srgbClr>
                      </a:outerShdw>
                    </a:effectLst>
                    <a:latin typeface="Calibri" charset="0"/>
                    <a:cs typeface="Calibri" charset="0"/>
                  </a:rPr>
                </a:br>
                <a:r>
                  <a:rPr lang="en-US" sz="1000" dirty="0" smtClean="0">
                    <a:solidFill>
                      <a:srgbClr val="FFFFFF"/>
                    </a:solidFill>
                    <a:effectLst>
                      <a:outerShdw blurRad="50800" dist="25400" dir="2700000" algn="tl" rotWithShape="0">
                        <a:srgbClr val="000000">
                          <a:alpha val="43000"/>
                        </a:srgbClr>
                      </a:outerShdw>
                    </a:effectLst>
                    <a:latin typeface="Calibri" charset="0"/>
                    <a:cs typeface="Calibri" charset="0"/>
                  </a:rPr>
                  <a:t>U.S., South America, Europe &amp; Asia </a:t>
                </a:r>
              </a:p>
            </p:txBody>
          </p:sp>
          <p:pic>
            <p:nvPicPr>
              <p:cNvPr id="26690" name="Picture 58" descr="star re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067" y="5684822"/>
                <a:ext cx="287866" cy="2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6" name="Text Box 6"/>
            <p:cNvSpPr txBox="1">
              <a:spLocks noChangeArrowheads="1"/>
            </p:cNvSpPr>
            <p:nvPr/>
          </p:nvSpPr>
          <p:spPr bwMode="auto">
            <a:xfrm>
              <a:off x="1788283" y="2829806"/>
              <a:ext cx="303505" cy="520481"/>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smtClean="0">
                  <a:solidFill>
                    <a:srgbClr val="E8CD1C"/>
                  </a:solidFill>
                  <a:effectLst>
                    <a:outerShdw blurRad="50800" dist="25400" dir="2700000" algn="tl" rotWithShape="0">
                      <a:srgbClr val="000000">
                        <a:alpha val="43000"/>
                      </a:srgbClr>
                    </a:outerShdw>
                  </a:effectLst>
                </a:rPr>
                <a:t>•</a:t>
              </a:r>
            </a:p>
          </p:txBody>
        </p:sp>
        <p:sp>
          <p:nvSpPr>
            <p:cNvPr id="26637" name="Text Box 6"/>
            <p:cNvSpPr txBox="1">
              <a:spLocks noChangeArrowheads="1"/>
            </p:cNvSpPr>
            <p:nvPr/>
          </p:nvSpPr>
          <p:spPr bwMode="auto">
            <a:xfrm>
              <a:off x="6901175" y="2566468"/>
              <a:ext cx="155644" cy="199827"/>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sp>
          <p:nvSpPr>
            <p:cNvPr id="3" name="TextBox 26"/>
            <p:cNvSpPr txBox="1">
              <a:spLocks noChangeArrowheads="1"/>
            </p:cNvSpPr>
            <p:nvPr/>
          </p:nvSpPr>
          <p:spPr bwMode="auto">
            <a:xfrm>
              <a:off x="1224854" y="1853904"/>
              <a:ext cx="1315188" cy="26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eaLnBrk="1" hangingPunct="1">
                <a:defRPr/>
              </a:pPr>
              <a:r>
                <a:rPr lang="en-US" sz="1100" smtClean="0">
                  <a:solidFill>
                    <a:srgbClr val="000000"/>
                  </a:solidFill>
                  <a:effectLst>
                    <a:outerShdw blurRad="50800" dist="25400" dir="2700000" algn="tl" rotWithShape="0">
                      <a:srgbClr val="000000">
                        <a:alpha val="43000"/>
                      </a:srgbClr>
                    </a:outerShdw>
                  </a:effectLst>
                  <a:latin typeface="Calibri" charset="0"/>
                </a:rPr>
                <a:t>Chicago, IL</a:t>
              </a:r>
            </a:p>
          </p:txBody>
        </p:sp>
        <p:sp>
          <p:nvSpPr>
            <p:cNvPr id="4" name="TextBox 27"/>
            <p:cNvSpPr>
              <a:spLocks noChangeArrowheads="1"/>
            </p:cNvSpPr>
            <p:nvPr/>
          </p:nvSpPr>
          <p:spPr bwMode="auto">
            <a:xfrm>
              <a:off x="2701911" y="2148224"/>
              <a:ext cx="968103" cy="187435"/>
            </a:xfrm>
            <a:prstGeom prst="roundRect">
              <a:avLst>
                <a:gd name="adj" fmla="val 16667"/>
              </a:avLst>
            </a:prstGeom>
            <a:solidFill>
              <a:srgbClr val="D0EF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nSpc>
                  <a:spcPts val="1300"/>
                </a:lnSpc>
                <a:defRPr/>
              </a:pPr>
              <a:r>
                <a:rPr lang="en-US" sz="1100">
                  <a:solidFill>
                    <a:srgbClr val="000000"/>
                  </a:solidFill>
                  <a:effectLst>
                    <a:outerShdw blurRad="50800" dist="25400" dir="2700000" algn="tl" rotWithShape="0">
                      <a:srgbClr val="000000">
                        <a:alpha val="43000"/>
                      </a:srgbClr>
                    </a:outerShdw>
                  </a:effectLst>
                  <a:latin typeface="Calibri" charset="0"/>
                </a:rPr>
                <a:t>Cincinnati, OH</a:t>
              </a:r>
            </a:p>
          </p:txBody>
        </p:sp>
        <p:sp>
          <p:nvSpPr>
            <p:cNvPr id="26640" name="TextBox 28"/>
            <p:cNvSpPr txBox="1">
              <a:spLocks noChangeArrowheads="1"/>
            </p:cNvSpPr>
            <p:nvPr/>
          </p:nvSpPr>
          <p:spPr bwMode="auto">
            <a:xfrm>
              <a:off x="1534584" y="2380581"/>
              <a:ext cx="1315189" cy="26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eaLnBrk="1" hangingPunct="1">
                <a:defRPr/>
              </a:pPr>
              <a:r>
                <a:rPr lang="en-US" sz="1100" smtClean="0">
                  <a:solidFill>
                    <a:srgbClr val="000000"/>
                  </a:solidFill>
                  <a:effectLst>
                    <a:outerShdw blurRad="50800" dist="25400" dir="2700000" algn="tl" rotWithShape="0">
                      <a:srgbClr val="000000">
                        <a:alpha val="43000"/>
                      </a:srgbClr>
                    </a:outerShdw>
                  </a:effectLst>
                  <a:latin typeface="Calibri" charset="0"/>
                </a:rPr>
                <a:t>Smithfield, NC</a:t>
              </a:r>
            </a:p>
          </p:txBody>
        </p:sp>
        <p:sp>
          <p:nvSpPr>
            <p:cNvPr id="79" name="TextBox 79"/>
            <p:cNvSpPr txBox="1">
              <a:spLocks noChangeArrowheads="1"/>
            </p:cNvSpPr>
            <p:nvPr/>
          </p:nvSpPr>
          <p:spPr bwMode="auto">
            <a:xfrm>
              <a:off x="634964" y="2961475"/>
              <a:ext cx="1315189" cy="402753"/>
            </a:xfrm>
            <a:prstGeom prst="rect">
              <a:avLst/>
            </a:prstGeom>
            <a:noFill/>
            <a:ln>
              <a:noFill/>
            </a:ln>
            <a:effectLst>
              <a:outerShdw dist="12700" dir="3419964" rotWithShape="0">
                <a:srgbClr val="59595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1" hangingPunct="1">
                <a:lnSpc>
                  <a:spcPts val="1200"/>
                </a:lnSpc>
                <a:defRPr/>
              </a:pPr>
              <a:r>
                <a:rPr lang="en-US" sz="1100" dirty="0">
                  <a:solidFill>
                    <a:srgbClr val="FFFFFF"/>
                  </a:solidFill>
                  <a:effectLst>
                    <a:outerShdw blurRad="50800" dist="25400" dir="2700000" algn="tl" rotWithShape="0">
                      <a:srgbClr val="000000">
                        <a:alpha val="43000"/>
                      </a:srgbClr>
                    </a:outerShdw>
                  </a:effectLst>
                  <a:latin typeface="Calibri" charset="0"/>
                  <a:cs typeface="Calibri" charset="0"/>
                </a:rPr>
                <a:t>Mexico City, Mexico</a:t>
              </a:r>
            </a:p>
          </p:txBody>
        </p:sp>
        <p:sp>
          <p:nvSpPr>
            <p:cNvPr id="80" name="TextBox 80"/>
            <p:cNvSpPr txBox="1">
              <a:spLocks noChangeArrowheads="1"/>
            </p:cNvSpPr>
            <p:nvPr/>
          </p:nvSpPr>
          <p:spPr bwMode="auto">
            <a:xfrm>
              <a:off x="4301927" y="4708805"/>
              <a:ext cx="1287172" cy="242761"/>
            </a:xfrm>
            <a:prstGeom prst="rect">
              <a:avLst/>
            </a:prstGeom>
            <a:noFill/>
            <a:ln>
              <a:noFill/>
            </a:ln>
            <a:effectLst>
              <a:outerShdw dist="12700" dir="3419964" rotWithShape="0">
                <a:srgbClr val="59595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1" hangingPunct="1">
                <a:lnSpc>
                  <a:spcPts val="1200"/>
                </a:lnSpc>
                <a:defRPr/>
              </a:pPr>
              <a:r>
                <a:rPr lang="en-US" sz="1100" dirty="0" err="1">
                  <a:solidFill>
                    <a:srgbClr val="FFFFFF"/>
                  </a:solidFill>
                  <a:effectLst>
                    <a:outerShdw blurRad="50800" dist="25400" dir="2700000" algn="tl" rotWithShape="0">
                      <a:srgbClr val="000000">
                        <a:alpha val="43000"/>
                      </a:srgbClr>
                    </a:outerShdw>
                  </a:effectLst>
                  <a:latin typeface="Calibri" charset="0"/>
                  <a:cs typeface="Calibri" charset="0"/>
                </a:rPr>
                <a:t>Jundiaí</a:t>
              </a:r>
              <a:r>
                <a:rPr lang="en-US" sz="1100" dirty="0">
                  <a:solidFill>
                    <a:srgbClr val="FFFFFF"/>
                  </a:solidFill>
                  <a:effectLst>
                    <a:outerShdw blurRad="50800" dist="25400" dir="2700000" algn="tl" rotWithShape="0">
                      <a:srgbClr val="000000">
                        <a:alpha val="43000"/>
                      </a:srgbClr>
                    </a:outerShdw>
                  </a:effectLst>
                  <a:latin typeface="Calibri" charset="0"/>
                  <a:cs typeface="Calibri" charset="0"/>
                </a:rPr>
                <a:t> - SP, </a:t>
              </a: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Brazil</a:t>
              </a:r>
              <a:endParaRPr lang="en-US" sz="1100" dirty="0">
                <a:solidFill>
                  <a:srgbClr val="FFFFFF"/>
                </a:solidFill>
                <a:effectLst>
                  <a:outerShdw blurRad="50800" dist="25400" dir="2700000" algn="tl" rotWithShape="0">
                    <a:srgbClr val="000000">
                      <a:alpha val="43000"/>
                    </a:srgbClr>
                  </a:outerShdw>
                </a:effectLst>
                <a:latin typeface="Calibri" charset="0"/>
                <a:cs typeface="Calibri" charset="0"/>
              </a:endParaRPr>
            </a:p>
          </p:txBody>
        </p:sp>
        <p:sp>
          <p:nvSpPr>
            <p:cNvPr id="81" name="TextBox 82"/>
            <p:cNvSpPr txBox="1">
              <a:spLocks noChangeArrowheads="1"/>
            </p:cNvSpPr>
            <p:nvPr/>
          </p:nvSpPr>
          <p:spPr bwMode="auto">
            <a:xfrm>
              <a:off x="3319817" y="2188499"/>
              <a:ext cx="1735426" cy="430636"/>
            </a:xfrm>
            <a:prstGeom prst="rect">
              <a:avLst/>
            </a:prstGeom>
            <a:noFill/>
            <a:ln>
              <a:noFill/>
            </a:ln>
            <a:effectLst>
              <a:outerShdw dist="12700" dir="3419964" rotWithShape="0">
                <a:srgbClr val="59595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1" hangingPunct="1">
                <a:defRPr/>
              </a:pP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Amsterdam, NL</a:t>
              </a:r>
              <a:endParaRPr lang="en-US" sz="1100" dirty="0">
                <a:solidFill>
                  <a:srgbClr val="FFFFFF"/>
                </a:solidFill>
                <a:effectLst>
                  <a:outerShdw blurRad="50800" dist="25400" dir="2700000" algn="tl" rotWithShape="0">
                    <a:srgbClr val="000000">
                      <a:alpha val="43000"/>
                    </a:srgbClr>
                  </a:outerShdw>
                </a:effectLst>
                <a:latin typeface="Calibri" charset="0"/>
                <a:cs typeface="Calibri" charset="0"/>
              </a:endParaRPr>
            </a:p>
            <a:p>
              <a:pPr algn="r" eaLnBrk="1" hangingPunct="1">
                <a:defRPr/>
              </a:pP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Prague, CZ</a:t>
              </a:r>
              <a:endParaRPr lang="en-US" sz="1100" dirty="0">
                <a:solidFill>
                  <a:srgbClr val="FFFFFF"/>
                </a:solidFill>
                <a:effectLst>
                  <a:outerShdw blurRad="50800" dist="25400" dir="2700000" algn="tl" rotWithShape="0">
                    <a:srgbClr val="000000">
                      <a:alpha val="43000"/>
                    </a:srgbClr>
                  </a:outerShdw>
                </a:effectLst>
                <a:latin typeface="Calibri" charset="0"/>
                <a:cs typeface="Calibri" charset="0"/>
              </a:endParaRPr>
            </a:p>
          </p:txBody>
        </p:sp>
        <p:sp>
          <p:nvSpPr>
            <p:cNvPr id="26644" name="TextBox 34"/>
            <p:cNvSpPr txBox="1">
              <a:spLocks noChangeArrowheads="1"/>
            </p:cNvSpPr>
            <p:nvPr/>
          </p:nvSpPr>
          <p:spPr bwMode="auto">
            <a:xfrm>
              <a:off x="5441238" y="2275246"/>
              <a:ext cx="1214020" cy="1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lnSpc>
                  <a:spcPts val="1200"/>
                </a:lnSpc>
                <a:defRPr/>
              </a:pPr>
              <a:r>
                <a:rPr lang="en-US" sz="1100" smtClean="0">
                  <a:solidFill>
                    <a:srgbClr val="000000"/>
                  </a:solidFill>
                  <a:effectLst>
                    <a:outerShdw blurRad="50800" dist="25400" dir="2700000" algn="tl" rotWithShape="0">
                      <a:srgbClr val="000000">
                        <a:alpha val="43000"/>
                      </a:srgbClr>
                    </a:outerShdw>
                  </a:effectLst>
                  <a:latin typeface="Calibri" charset="0"/>
                </a:rPr>
                <a:t>Kraków, Poland</a:t>
              </a:r>
            </a:p>
          </p:txBody>
        </p:sp>
        <p:sp>
          <p:nvSpPr>
            <p:cNvPr id="26645" name="TextBox 84"/>
            <p:cNvSpPr txBox="1">
              <a:spLocks noChangeArrowheads="1"/>
            </p:cNvSpPr>
            <p:nvPr/>
          </p:nvSpPr>
          <p:spPr bwMode="auto">
            <a:xfrm>
              <a:off x="7238922" y="2103301"/>
              <a:ext cx="1600016" cy="1296557"/>
            </a:xfrm>
            <a:prstGeom prst="rect">
              <a:avLst/>
            </a:prstGeom>
            <a:noFill/>
            <a:ln>
              <a:noFill/>
            </a:ln>
            <a:effectLst>
              <a:outerShdw dist="12700" dir="3419964" rotWithShape="0">
                <a:srgbClr val="59595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lnSpc>
                  <a:spcPts val="1000"/>
                </a:lnSpc>
                <a:spcAft>
                  <a:spcPts val="600"/>
                </a:spcAft>
                <a:defRPr/>
              </a:pPr>
              <a:r>
                <a:rPr lang="en-US" sz="1100" dirty="0" smtClean="0">
                  <a:solidFill>
                    <a:srgbClr val="FFFFFF"/>
                  </a:solidFill>
                  <a:effectLst>
                    <a:outerShdw blurRad="50800" dist="25400" dir="2700000" algn="tl" rotWithShape="0">
                      <a:srgbClr val="000000">
                        <a:alpha val="43000"/>
                      </a:srgbClr>
                    </a:outerShdw>
                  </a:effectLst>
                  <a:latin typeface="Calibri" charset="0"/>
                </a:rPr>
                <a:t>Beijing, China</a:t>
              </a:r>
            </a:p>
            <a:p>
              <a:pPr eaLnBrk="1" hangingPunct="1">
                <a:lnSpc>
                  <a:spcPts val="1000"/>
                </a:lnSpc>
                <a:spcAft>
                  <a:spcPts val="600"/>
                </a:spcAft>
                <a:defRPr/>
              </a:pPr>
              <a:r>
                <a:rPr lang="en-US" sz="1100" dirty="0" smtClean="0">
                  <a:solidFill>
                    <a:srgbClr val="FFFFFF"/>
                  </a:solidFill>
                  <a:effectLst>
                    <a:outerShdw blurRad="50800" dist="25400" dir="2700000" algn="tl" rotWithShape="0">
                      <a:srgbClr val="000000">
                        <a:alpha val="43000"/>
                      </a:srgbClr>
                    </a:outerShdw>
                  </a:effectLst>
                  <a:latin typeface="Calibri" charset="0"/>
                </a:rPr>
                <a:t>Lianyungang, China</a:t>
              </a:r>
            </a:p>
            <a:p>
              <a:pPr eaLnBrk="1" hangingPunct="1">
                <a:lnSpc>
                  <a:spcPts val="1000"/>
                </a:lnSpc>
                <a:spcAft>
                  <a:spcPts val="600"/>
                </a:spcAft>
                <a:defRPr/>
              </a:pPr>
              <a:r>
                <a:rPr lang="en-US" sz="1100" dirty="0" smtClean="0">
                  <a:solidFill>
                    <a:srgbClr val="FFFFFF"/>
                  </a:solidFill>
                  <a:effectLst>
                    <a:outerShdw blurRad="50800" dist="25400" dir="2700000" algn="tl" rotWithShape="0">
                      <a:srgbClr val="000000">
                        <a:alpha val="43000"/>
                      </a:srgbClr>
                    </a:outerShdw>
                  </a:effectLst>
                  <a:latin typeface="Calibri" charset="0"/>
                </a:rPr>
                <a:t>Shanghai, China</a:t>
              </a:r>
            </a:p>
            <a:p>
              <a:pPr eaLnBrk="1" hangingPunct="1">
                <a:lnSpc>
                  <a:spcPts val="1000"/>
                </a:lnSpc>
                <a:spcAft>
                  <a:spcPts val="600"/>
                </a:spcAft>
                <a:defRPr/>
              </a:pPr>
              <a:r>
                <a:rPr lang="en-US" sz="1100" dirty="0" smtClean="0">
                  <a:solidFill>
                    <a:srgbClr val="FFFFFF"/>
                  </a:solidFill>
                  <a:effectLst>
                    <a:outerShdw blurRad="50800" dist="25400" dir="2700000" algn="tl" rotWithShape="0">
                      <a:srgbClr val="000000">
                        <a:alpha val="43000"/>
                      </a:srgbClr>
                    </a:outerShdw>
                  </a:effectLst>
                  <a:latin typeface="Calibri" charset="0"/>
                </a:rPr>
                <a:t>Suzhou, China</a:t>
              </a:r>
            </a:p>
            <a:p>
              <a:pPr eaLnBrk="1" hangingPunct="1">
                <a:lnSpc>
                  <a:spcPts val="1000"/>
                </a:lnSpc>
                <a:spcAft>
                  <a:spcPts val="600"/>
                </a:spcAft>
                <a:defRPr/>
              </a:pPr>
              <a:r>
                <a:rPr lang="en-US" sz="1100" dirty="0" smtClean="0">
                  <a:solidFill>
                    <a:srgbClr val="FFFFFF"/>
                  </a:solidFill>
                  <a:effectLst>
                    <a:outerShdw blurRad="50800" dist="25400" dir="2700000" algn="tl" rotWithShape="0">
                      <a:srgbClr val="000000">
                        <a:alpha val="43000"/>
                      </a:srgbClr>
                    </a:outerShdw>
                  </a:effectLst>
                  <a:latin typeface="Calibri" charset="0"/>
                </a:rPr>
                <a:t>Guangzhou, China</a:t>
              </a:r>
            </a:p>
            <a:p>
              <a:pPr eaLnBrk="1" hangingPunct="1">
                <a:lnSpc>
                  <a:spcPts val="1400"/>
                </a:lnSpc>
                <a:spcAft>
                  <a:spcPts val="600"/>
                </a:spcAft>
                <a:defRPr/>
              </a:pPr>
              <a:r>
                <a:rPr lang="en-US" sz="1100" dirty="0" smtClean="0">
                  <a:solidFill>
                    <a:srgbClr val="FFFFFF"/>
                  </a:solidFill>
                  <a:effectLst>
                    <a:outerShdw blurRad="50800" dist="25400" dir="2700000" algn="tl" rotWithShape="0">
                      <a:srgbClr val="000000">
                        <a:alpha val="43000"/>
                      </a:srgbClr>
                    </a:outerShdw>
                  </a:effectLst>
                  <a:latin typeface="Calibri" charset="0"/>
                </a:rPr>
                <a:t>Manila, Philippines</a:t>
              </a:r>
            </a:p>
            <a:p>
              <a:pPr eaLnBrk="1" hangingPunct="1">
                <a:lnSpc>
                  <a:spcPts val="1400"/>
                </a:lnSpc>
                <a:spcAft>
                  <a:spcPts val="600"/>
                </a:spcAft>
                <a:defRPr/>
              </a:pPr>
              <a:endParaRPr lang="en-US" sz="1100" dirty="0" smtClean="0">
                <a:solidFill>
                  <a:srgbClr val="FFFFFF"/>
                </a:solidFill>
                <a:effectLst>
                  <a:outerShdw blurRad="50800" dist="25400" dir="2700000" algn="tl" rotWithShape="0">
                    <a:srgbClr val="000000">
                      <a:alpha val="43000"/>
                    </a:srgbClr>
                  </a:outerShdw>
                </a:effectLst>
                <a:latin typeface="Calibri" charset="0"/>
              </a:endParaRPr>
            </a:p>
          </p:txBody>
        </p:sp>
        <p:sp>
          <p:nvSpPr>
            <p:cNvPr id="26646" name="Text Box 6"/>
            <p:cNvSpPr txBox="1">
              <a:spLocks noChangeArrowheads="1"/>
            </p:cNvSpPr>
            <p:nvPr/>
          </p:nvSpPr>
          <p:spPr bwMode="auto">
            <a:xfrm>
              <a:off x="329902" y="5478684"/>
              <a:ext cx="334634" cy="518932"/>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smtClean="0">
                  <a:solidFill>
                    <a:srgbClr val="006699"/>
                  </a:solidFill>
                  <a:effectLst>
                    <a:outerShdw blurRad="50800" dist="25400" dir="2700000" algn="tl" rotWithShape="0">
                      <a:srgbClr val="000000">
                        <a:alpha val="43000"/>
                      </a:srgbClr>
                    </a:outerShdw>
                  </a:effectLst>
                </a:rPr>
                <a:t>•</a:t>
              </a:r>
              <a:endParaRPr lang="en-US" sz="2800" i="1" smtClean="0">
                <a:solidFill>
                  <a:srgbClr val="E8CD1C"/>
                </a:solidFill>
                <a:effectLst>
                  <a:outerShdw blurRad="50800" dist="25400" dir="2700000" algn="tl" rotWithShape="0">
                    <a:srgbClr val="000000">
                      <a:alpha val="43000"/>
                    </a:srgbClr>
                  </a:outerShdw>
                </a:effectLst>
              </a:endParaRPr>
            </a:p>
          </p:txBody>
        </p:sp>
        <p:sp>
          <p:nvSpPr>
            <p:cNvPr id="26647" name="Text Box 6"/>
            <p:cNvSpPr txBox="1">
              <a:spLocks noChangeArrowheads="1"/>
            </p:cNvSpPr>
            <p:nvPr/>
          </p:nvSpPr>
          <p:spPr bwMode="auto">
            <a:xfrm>
              <a:off x="558699" y="5630491"/>
              <a:ext cx="3677858" cy="244750"/>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1000" smtClean="0">
                  <a:solidFill>
                    <a:srgbClr val="FFFFFF"/>
                  </a:solidFill>
                  <a:effectLst>
                    <a:outerShdw blurRad="50800" dist="25400" dir="2700000" algn="tl" rotWithShape="0">
                      <a:srgbClr val="000000">
                        <a:alpha val="43000"/>
                      </a:srgbClr>
                    </a:outerShdw>
                  </a:effectLst>
                  <a:latin typeface="Calibri" charset="0"/>
                  <a:cs typeface="Calibri" charset="0"/>
                </a:rPr>
                <a:t>Engineering Center</a:t>
              </a:r>
            </a:p>
          </p:txBody>
        </p:sp>
        <p:pic>
          <p:nvPicPr>
            <p:cNvPr id="26652"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2039938"/>
              <a:ext cx="17303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TextBox 26"/>
            <p:cNvSpPr txBox="1">
              <a:spLocks noChangeArrowheads="1"/>
            </p:cNvSpPr>
            <p:nvPr/>
          </p:nvSpPr>
          <p:spPr bwMode="auto">
            <a:xfrm>
              <a:off x="969598" y="2095556"/>
              <a:ext cx="1315188" cy="26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eaLnBrk="1" hangingPunct="1">
                <a:defRPr/>
              </a:pPr>
              <a:r>
                <a:rPr lang="en-US" sz="1100" smtClean="0">
                  <a:solidFill>
                    <a:srgbClr val="000000"/>
                  </a:solidFill>
                  <a:effectLst>
                    <a:outerShdw blurRad="50800" dist="25400" dir="2700000" algn="tl" rotWithShape="0">
                      <a:srgbClr val="000000">
                        <a:alpha val="43000"/>
                      </a:srgbClr>
                    </a:outerShdw>
                  </a:effectLst>
                  <a:latin typeface="Calibri" charset="0"/>
                </a:rPr>
                <a:t>Kansas City, MO</a:t>
              </a:r>
            </a:p>
          </p:txBody>
        </p:sp>
        <p:sp>
          <p:nvSpPr>
            <p:cNvPr id="26650" name="TextBox 34"/>
            <p:cNvSpPr txBox="1">
              <a:spLocks noChangeArrowheads="1"/>
            </p:cNvSpPr>
            <p:nvPr/>
          </p:nvSpPr>
          <p:spPr bwMode="auto">
            <a:xfrm>
              <a:off x="5687155" y="2094006"/>
              <a:ext cx="1318302" cy="25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lnSpc>
                  <a:spcPts val="1200"/>
                </a:lnSpc>
                <a:defRPr/>
              </a:pPr>
              <a:r>
                <a:rPr lang="en-US" sz="1100" smtClean="0">
                  <a:solidFill>
                    <a:srgbClr val="000000"/>
                  </a:solidFill>
                  <a:effectLst>
                    <a:outerShdw blurRad="50800" dist="25400" dir="2700000" algn="tl" rotWithShape="0">
                      <a:srgbClr val="000000">
                        <a:alpha val="43000"/>
                      </a:srgbClr>
                    </a:outerShdw>
                  </a:effectLst>
                  <a:latin typeface="Calibri" charset="0"/>
                </a:rPr>
                <a:t>Moscow Russia</a:t>
              </a:r>
            </a:p>
          </p:txBody>
        </p:sp>
        <p:pic>
          <p:nvPicPr>
            <p:cNvPr id="26655"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44750" y="1897063"/>
              <a:ext cx="1714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6"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6350" y="1933575"/>
              <a:ext cx="1730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3" name="Text Box 6"/>
            <p:cNvSpPr txBox="1">
              <a:spLocks noChangeArrowheads="1"/>
            </p:cNvSpPr>
            <p:nvPr/>
          </p:nvSpPr>
          <p:spPr bwMode="auto">
            <a:xfrm>
              <a:off x="5522173" y="1932905"/>
              <a:ext cx="305061" cy="520481"/>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smtClean="0">
                  <a:solidFill>
                    <a:srgbClr val="E8CD1C"/>
                  </a:solidFill>
                  <a:effectLst>
                    <a:outerShdw blurRad="50800" dist="25400" dir="2700000" algn="tl" rotWithShape="0">
                      <a:srgbClr val="000000">
                        <a:alpha val="43000"/>
                      </a:srgbClr>
                    </a:outerShdw>
                  </a:effectLst>
                </a:rPr>
                <a:t>•</a:t>
              </a:r>
            </a:p>
          </p:txBody>
        </p:sp>
        <p:sp>
          <p:nvSpPr>
            <p:cNvPr id="101" name="TextBox 80"/>
            <p:cNvSpPr txBox="1">
              <a:spLocks noChangeArrowheads="1"/>
            </p:cNvSpPr>
            <p:nvPr/>
          </p:nvSpPr>
          <p:spPr bwMode="auto">
            <a:xfrm>
              <a:off x="3956398" y="2021201"/>
              <a:ext cx="1115965" cy="260241"/>
            </a:xfrm>
            <a:prstGeom prst="rect">
              <a:avLst/>
            </a:prstGeom>
            <a:noFill/>
            <a:ln>
              <a:noFill/>
            </a:ln>
            <a:effectLst>
              <a:outerShdw dist="12700" dir="3419964" rotWithShape="0">
                <a:srgbClr val="59595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1" hangingPunct="1">
                <a:defRPr/>
              </a:pPr>
              <a:r>
                <a:rPr lang="en-US" sz="1100" dirty="0" err="1">
                  <a:solidFill>
                    <a:srgbClr val="FFFFFF"/>
                  </a:solidFill>
                  <a:effectLst>
                    <a:outerShdw blurRad="50800" dist="25400" dir="2700000" algn="tl" rotWithShape="0">
                      <a:srgbClr val="000000">
                        <a:alpha val="43000"/>
                      </a:srgbClr>
                    </a:outerShdw>
                  </a:effectLst>
                  <a:latin typeface="Calibri" charset="0"/>
                  <a:cs typeface="Calibri" charset="0"/>
                </a:rPr>
                <a:t>Skipton</a:t>
              </a:r>
              <a:r>
                <a:rPr lang="en-US" sz="1100" dirty="0">
                  <a:solidFill>
                    <a:srgbClr val="FFFFFF"/>
                  </a:solidFill>
                  <a:effectLst>
                    <a:outerShdw blurRad="50800" dist="25400" dir="2700000" algn="tl" rotWithShape="0">
                      <a:srgbClr val="000000">
                        <a:alpha val="43000"/>
                      </a:srgbClr>
                    </a:outerShdw>
                  </a:effectLst>
                  <a:latin typeface="Calibri" charset="0"/>
                  <a:cs typeface="Calibri" charset="0"/>
                </a:rPr>
                <a:t>, UK</a:t>
              </a:r>
            </a:p>
          </p:txBody>
        </p:sp>
        <p:sp>
          <p:nvSpPr>
            <p:cNvPr id="106" name="TextBox 1"/>
            <p:cNvSpPr txBox="1">
              <a:spLocks noChangeArrowheads="1"/>
            </p:cNvSpPr>
            <p:nvPr/>
          </p:nvSpPr>
          <p:spPr bwMode="auto">
            <a:xfrm>
              <a:off x="4147840" y="1810530"/>
              <a:ext cx="1498847" cy="26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1" hangingPunct="1">
                <a:defRPr/>
              </a:pPr>
              <a:r>
                <a:rPr lang="en-US" sz="1100" dirty="0" err="1">
                  <a:solidFill>
                    <a:srgbClr val="FFFFFF"/>
                  </a:solidFill>
                  <a:effectLst>
                    <a:outerShdw blurRad="50800" dist="38100" dir="2700000" algn="tl" rotWithShape="0">
                      <a:srgbClr val="000000"/>
                    </a:outerShdw>
                  </a:effectLst>
                  <a:latin typeface="Calibri" charset="0"/>
                  <a:cs typeface="Calibri" charset="0"/>
                </a:rPr>
                <a:t>Kungsör</a:t>
              </a:r>
              <a:r>
                <a:rPr lang="en-US" sz="1100" dirty="0">
                  <a:solidFill>
                    <a:srgbClr val="FFFFFF"/>
                  </a:solidFill>
                  <a:effectLst>
                    <a:outerShdw blurRad="50800" dist="38100" dir="2700000" algn="tl" rotWithShape="0">
                      <a:srgbClr val="000000"/>
                    </a:outerShdw>
                  </a:effectLst>
                  <a:latin typeface="Calibri" charset="0"/>
                  <a:cs typeface="Calibri" charset="0"/>
                </a:rPr>
                <a:t>, Sweden</a:t>
              </a:r>
            </a:p>
          </p:txBody>
        </p:sp>
        <p:sp>
          <p:nvSpPr>
            <p:cNvPr id="5" name="Text Box 6"/>
            <p:cNvSpPr txBox="1">
              <a:spLocks noChangeArrowheads="1"/>
            </p:cNvSpPr>
            <p:nvPr/>
          </p:nvSpPr>
          <p:spPr bwMode="auto">
            <a:xfrm>
              <a:off x="4919833" y="2541683"/>
              <a:ext cx="172764" cy="139415"/>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smtClean="0">
                  <a:solidFill>
                    <a:srgbClr val="E8CD1C"/>
                  </a:solidFill>
                  <a:effectLst>
                    <a:outerShdw blurRad="50800" dist="25400" dir="2700000" algn="tl" rotWithShape="0">
                      <a:srgbClr val="000000">
                        <a:alpha val="43000"/>
                      </a:srgbClr>
                    </a:outerShdw>
                  </a:effectLst>
                </a:rPr>
                <a:t>•</a:t>
              </a:r>
            </a:p>
          </p:txBody>
        </p:sp>
        <p:sp>
          <p:nvSpPr>
            <p:cNvPr id="26657" name="Text Box 6"/>
            <p:cNvSpPr txBox="1">
              <a:spLocks noChangeArrowheads="1"/>
            </p:cNvSpPr>
            <p:nvPr/>
          </p:nvSpPr>
          <p:spPr bwMode="auto">
            <a:xfrm>
              <a:off x="5427231" y="2292285"/>
              <a:ext cx="317513" cy="523579"/>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smtClean="0">
                  <a:solidFill>
                    <a:srgbClr val="E8CD1C"/>
                  </a:solidFill>
                  <a:effectLst>
                    <a:outerShdw blurRad="50800" dist="25400" dir="2700000" algn="tl" rotWithShape="0">
                      <a:srgbClr val="000000">
                        <a:alpha val="43000"/>
                      </a:srgbClr>
                    </a:outerShdw>
                  </a:effectLst>
                </a:rPr>
                <a:t>•</a:t>
              </a:r>
            </a:p>
          </p:txBody>
        </p:sp>
        <p:sp>
          <p:nvSpPr>
            <p:cNvPr id="26658" name="Text Box 6"/>
            <p:cNvSpPr txBox="1">
              <a:spLocks noChangeArrowheads="1"/>
            </p:cNvSpPr>
            <p:nvPr/>
          </p:nvSpPr>
          <p:spPr bwMode="auto">
            <a:xfrm>
              <a:off x="6515179" y="3240304"/>
              <a:ext cx="164982" cy="164199"/>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sp>
          <p:nvSpPr>
            <p:cNvPr id="26660" name="TextBox 37"/>
            <p:cNvSpPr>
              <a:spLocks noChangeArrowheads="1"/>
            </p:cNvSpPr>
            <p:nvPr/>
          </p:nvSpPr>
          <p:spPr bwMode="auto">
            <a:xfrm>
              <a:off x="5354078" y="3023437"/>
              <a:ext cx="1111295" cy="675386"/>
            </a:xfrm>
            <a:prstGeom prst="roundRect">
              <a:avLst>
                <a:gd name="adj" fmla="val 7705"/>
              </a:avLst>
            </a:prstGeom>
            <a:solidFill>
              <a:srgbClr val="DDF3FC"/>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bIns="0"/>
            <a:lstStyle/>
            <a:p>
              <a:pPr algn="r">
                <a:lnSpc>
                  <a:spcPts val="1200"/>
                </a:lnSpc>
                <a:defRPr/>
              </a:pPr>
              <a:r>
                <a:rPr lang="en-US" sz="1100" dirty="0">
                  <a:solidFill>
                    <a:srgbClr val="000000"/>
                  </a:solidFill>
                  <a:effectLst>
                    <a:outerShdw blurRad="50800" dist="25400" dir="2700000" algn="tl" rotWithShape="0">
                      <a:srgbClr val="000000">
                        <a:alpha val="43000"/>
                      </a:srgbClr>
                    </a:outerShdw>
                  </a:effectLst>
                  <a:latin typeface="Calibri" charset="0"/>
                  <a:cs typeface="Calibri" charset="0"/>
                </a:rPr>
                <a:t>New Delhi, India</a:t>
              </a:r>
              <a:endParaRPr lang="en-US" sz="1100" dirty="0">
                <a:solidFill>
                  <a:srgbClr val="000000"/>
                </a:solidFill>
                <a:effectLst>
                  <a:outerShdw blurRad="50800" dist="25400" dir="2700000" algn="tl" rotWithShape="0">
                    <a:srgbClr val="000000">
                      <a:alpha val="43000"/>
                    </a:srgbClr>
                  </a:outerShdw>
                </a:effectLst>
                <a:latin typeface="Calibri" charset="0"/>
              </a:endParaRPr>
            </a:p>
            <a:p>
              <a:pPr algn="r">
                <a:lnSpc>
                  <a:spcPts val="1200"/>
                </a:lnSpc>
                <a:defRPr/>
              </a:pPr>
              <a:r>
                <a:rPr lang="en-US" sz="1100" dirty="0">
                  <a:solidFill>
                    <a:srgbClr val="000000"/>
                  </a:solidFill>
                  <a:effectLst>
                    <a:outerShdw blurRad="50800" dist="25400" dir="2700000" algn="tl" rotWithShape="0">
                      <a:srgbClr val="000000">
                        <a:alpha val="43000"/>
                      </a:srgbClr>
                    </a:outerShdw>
                  </a:effectLst>
                  <a:latin typeface="Calibri" charset="0"/>
                </a:rPr>
                <a:t>Mumbai, India   </a:t>
              </a:r>
            </a:p>
            <a:p>
              <a:pPr algn="r">
                <a:lnSpc>
                  <a:spcPts val="1200"/>
                </a:lnSpc>
                <a:defRPr/>
              </a:pPr>
              <a:r>
                <a:rPr lang="en-US" sz="1100" dirty="0">
                  <a:solidFill>
                    <a:srgbClr val="000000"/>
                  </a:solidFill>
                  <a:effectLst>
                    <a:outerShdw blurRad="50800" dist="25400" dir="2700000" algn="tl" rotWithShape="0">
                      <a:srgbClr val="000000">
                        <a:alpha val="43000"/>
                      </a:srgbClr>
                    </a:outerShdw>
                  </a:effectLst>
                  <a:latin typeface="Calibri" charset="0"/>
                </a:rPr>
                <a:t>Chennai, India</a:t>
              </a:r>
            </a:p>
            <a:p>
              <a:pPr algn="r">
                <a:lnSpc>
                  <a:spcPts val="1200"/>
                </a:lnSpc>
                <a:defRPr/>
              </a:pPr>
              <a:r>
                <a:rPr lang="en-US" sz="1100" dirty="0">
                  <a:solidFill>
                    <a:srgbClr val="000000"/>
                  </a:solidFill>
                  <a:effectLst>
                    <a:outerShdw blurRad="50800" dist="25400" dir="2700000" algn="tl" rotWithShape="0">
                      <a:srgbClr val="000000">
                        <a:alpha val="43000"/>
                      </a:srgbClr>
                    </a:outerShdw>
                  </a:effectLst>
                  <a:latin typeface="Calibri" charset="0"/>
                  <a:cs typeface="Calibri" charset="0"/>
                </a:rPr>
                <a:t>Bangalore, India</a:t>
              </a:r>
            </a:p>
          </p:txBody>
        </p:sp>
        <p:pic>
          <p:nvPicPr>
            <p:cNvPr id="26664"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0950" y="1827213"/>
              <a:ext cx="1714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2" name="TextBox 27"/>
            <p:cNvSpPr>
              <a:spLocks noChangeArrowheads="1"/>
            </p:cNvSpPr>
            <p:nvPr/>
          </p:nvSpPr>
          <p:spPr bwMode="auto">
            <a:xfrm>
              <a:off x="3108141" y="1931356"/>
              <a:ext cx="680162" cy="182788"/>
            </a:xfrm>
            <a:prstGeom prst="roundRect">
              <a:avLst>
                <a:gd name="adj" fmla="val 16667"/>
              </a:avLst>
            </a:prstGeom>
            <a:solidFill>
              <a:srgbClr val="D0EFF7"/>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pPr>
                <a:lnSpc>
                  <a:spcPts val="1300"/>
                </a:lnSpc>
                <a:defRPr/>
              </a:pPr>
              <a:r>
                <a:rPr lang="en-US" sz="1100">
                  <a:solidFill>
                    <a:srgbClr val="000000"/>
                  </a:solidFill>
                  <a:effectLst>
                    <a:outerShdw blurRad="50800" dist="25400" dir="2700000" algn="tl" rotWithShape="0">
                      <a:srgbClr val="000000">
                        <a:alpha val="43000"/>
                      </a:srgbClr>
                    </a:outerShdw>
                  </a:effectLst>
                  <a:latin typeface="Calibri" charset="0"/>
                </a:rPr>
                <a:t>Quebec, CA</a:t>
              </a:r>
            </a:p>
          </p:txBody>
        </p:sp>
        <p:sp>
          <p:nvSpPr>
            <p:cNvPr id="26663" name="TextBox 26"/>
            <p:cNvSpPr txBox="1">
              <a:spLocks noChangeArrowheads="1"/>
            </p:cNvSpPr>
            <p:nvPr/>
          </p:nvSpPr>
          <p:spPr bwMode="auto">
            <a:xfrm>
              <a:off x="248968" y="1688155"/>
              <a:ext cx="1315189" cy="2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eaLnBrk="1" hangingPunct="1">
                <a:defRPr/>
              </a:pPr>
              <a:r>
                <a:rPr lang="en-US" sz="1100" smtClean="0">
                  <a:solidFill>
                    <a:srgbClr val="000000"/>
                  </a:solidFill>
                  <a:effectLst>
                    <a:outerShdw blurRad="50800" dist="25400" dir="2700000" algn="tl" rotWithShape="0">
                      <a:srgbClr val="000000">
                        <a:alpha val="43000"/>
                      </a:srgbClr>
                    </a:outerShdw>
                  </a:effectLst>
                  <a:latin typeface="Calibri" charset="0"/>
                </a:rPr>
                <a:t>Calgary, CA</a:t>
              </a:r>
            </a:p>
          </p:txBody>
        </p:sp>
        <p:pic>
          <p:nvPicPr>
            <p:cNvPr id="26667"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1735138"/>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5" name="Text Box 6"/>
            <p:cNvSpPr txBox="1">
              <a:spLocks noChangeArrowheads="1"/>
            </p:cNvSpPr>
            <p:nvPr/>
          </p:nvSpPr>
          <p:spPr bwMode="auto">
            <a:xfrm>
              <a:off x="7072383" y="3131871"/>
              <a:ext cx="280158" cy="199828"/>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pic>
          <p:nvPicPr>
            <p:cNvPr id="26669"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9278" y="3215586"/>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991449" y="3489702"/>
              <a:ext cx="155644" cy="167298"/>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pic>
          <p:nvPicPr>
            <p:cNvPr id="26671"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214688"/>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2"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4738688"/>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0" name="Text Box 6"/>
            <p:cNvSpPr txBox="1">
              <a:spLocks noChangeArrowheads="1"/>
            </p:cNvSpPr>
            <p:nvPr/>
          </p:nvSpPr>
          <p:spPr bwMode="auto">
            <a:xfrm>
              <a:off x="7246704" y="3289874"/>
              <a:ext cx="1752547" cy="640688"/>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ts val="2200"/>
                </a:lnSpc>
                <a:defRPr/>
              </a:pP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Kuala Lumpur, Malaysia</a:t>
              </a:r>
            </a:p>
            <a:p>
              <a:pPr>
                <a:lnSpc>
                  <a:spcPts val="2200"/>
                </a:lnSpc>
                <a:defRPr/>
              </a:pP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Singapore, Singapore</a:t>
              </a:r>
            </a:p>
          </p:txBody>
        </p:sp>
        <p:sp>
          <p:nvSpPr>
            <p:cNvPr id="7" name="TextBox 26"/>
            <p:cNvSpPr txBox="1">
              <a:spLocks noChangeArrowheads="1"/>
            </p:cNvSpPr>
            <p:nvPr/>
          </p:nvSpPr>
          <p:spPr bwMode="auto">
            <a:xfrm>
              <a:off x="1218628" y="1751666"/>
              <a:ext cx="1315188" cy="26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eaLnBrk="1" hangingPunct="1">
                <a:defRPr/>
              </a:pPr>
              <a:r>
                <a:rPr lang="en-US" sz="1100" smtClean="0">
                  <a:solidFill>
                    <a:srgbClr val="000000"/>
                  </a:solidFill>
                  <a:effectLst>
                    <a:outerShdw blurRad="50800" dist="25400" dir="2700000" algn="tl" rotWithShape="0">
                      <a:srgbClr val="000000">
                        <a:alpha val="43000"/>
                      </a:srgbClr>
                    </a:outerShdw>
                  </a:effectLst>
                  <a:latin typeface="Calibri" charset="0"/>
                </a:rPr>
                <a:t>De Pere, WI</a:t>
              </a:r>
            </a:p>
          </p:txBody>
        </p:sp>
        <p:pic>
          <p:nvPicPr>
            <p:cNvPr id="26675"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1943100"/>
              <a:ext cx="17303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3" name="TextBox 34"/>
            <p:cNvSpPr txBox="1">
              <a:spLocks noChangeArrowheads="1"/>
            </p:cNvSpPr>
            <p:nvPr/>
          </p:nvSpPr>
          <p:spPr bwMode="auto">
            <a:xfrm>
              <a:off x="5578205" y="2507604"/>
              <a:ext cx="1319858" cy="25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lnSpc>
                  <a:spcPts val="1200"/>
                </a:lnSpc>
                <a:defRPr/>
              </a:pPr>
              <a:r>
                <a:rPr lang="en-US" sz="1100" dirty="0" smtClean="0">
                  <a:solidFill>
                    <a:srgbClr val="000000"/>
                  </a:solidFill>
                  <a:effectLst>
                    <a:outerShdw blurRad="50800" dist="25400" dir="2700000" algn="tl" rotWithShape="0">
                      <a:srgbClr val="000000">
                        <a:alpha val="43000"/>
                      </a:srgbClr>
                    </a:outerShdw>
                  </a:effectLst>
                  <a:latin typeface="Calibri" charset="0"/>
                </a:rPr>
                <a:t>Istanbul, Turkey</a:t>
              </a:r>
            </a:p>
          </p:txBody>
        </p:sp>
        <p:sp>
          <p:nvSpPr>
            <p:cNvPr id="26674" name="Text Box 6"/>
            <p:cNvSpPr txBox="1">
              <a:spLocks noChangeArrowheads="1"/>
            </p:cNvSpPr>
            <p:nvPr/>
          </p:nvSpPr>
          <p:spPr bwMode="auto">
            <a:xfrm>
              <a:off x="5157967" y="2087810"/>
              <a:ext cx="334634" cy="518933"/>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006699"/>
                  </a:solidFill>
                  <a:effectLst>
                    <a:outerShdw blurRad="50800" dist="25400" dir="2700000" algn="tl" rotWithShape="0">
                      <a:srgbClr val="000000">
                        <a:alpha val="43000"/>
                      </a:srgbClr>
                    </a:outerShdw>
                  </a:effectLst>
                </a:rPr>
                <a:t>•</a:t>
              </a:r>
              <a:endParaRPr lang="en-US" sz="2800" i="1" dirty="0" smtClean="0">
                <a:solidFill>
                  <a:srgbClr val="E8CD1C"/>
                </a:solidFill>
                <a:effectLst>
                  <a:outerShdw blurRad="50800" dist="25400" dir="2700000" algn="tl" rotWithShape="0">
                    <a:srgbClr val="000000">
                      <a:alpha val="43000"/>
                    </a:srgbClr>
                  </a:outerShdw>
                </a:effectLst>
              </a:endParaRPr>
            </a:p>
          </p:txBody>
        </p:sp>
        <p:pic>
          <p:nvPicPr>
            <p:cNvPr id="26678"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6038" y="2273300"/>
              <a:ext cx="17303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9"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1981200"/>
              <a:ext cx="17303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0"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1863" y="2090738"/>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TextBox 80"/>
            <p:cNvSpPr txBox="1">
              <a:spLocks noChangeArrowheads="1"/>
            </p:cNvSpPr>
            <p:nvPr/>
          </p:nvSpPr>
          <p:spPr bwMode="auto">
            <a:xfrm>
              <a:off x="4006204" y="2623782"/>
              <a:ext cx="1115965" cy="252496"/>
            </a:xfrm>
            <a:prstGeom prst="rect">
              <a:avLst/>
            </a:prstGeom>
            <a:noFill/>
            <a:ln>
              <a:noFill/>
            </a:ln>
            <a:effectLst>
              <a:outerShdw dist="12700" dir="3419964" rotWithShape="0">
                <a:srgbClr val="59595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1" hangingPunct="1">
                <a:lnSpc>
                  <a:spcPts val="1200"/>
                </a:lnSpc>
                <a:defRPr/>
              </a:pPr>
              <a:r>
                <a:rPr lang="en-US" sz="1100" dirty="0" err="1" smtClean="0">
                  <a:solidFill>
                    <a:srgbClr val="FFFFFF"/>
                  </a:solidFill>
                  <a:effectLst>
                    <a:outerShdw blurRad="50800" dist="25400" dir="2700000" algn="tl" rotWithShape="0">
                      <a:srgbClr val="000000">
                        <a:alpha val="43000"/>
                      </a:srgbClr>
                    </a:outerShdw>
                  </a:effectLst>
                  <a:latin typeface="Calibri" charset="0"/>
                  <a:cs typeface="Calibri" charset="0"/>
                </a:rPr>
                <a:t>Ibéria</a:t>
              </a: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 Spain</a:t>
              </a:r>
              <a:endParaRPr lang="en-US" sz="1100" dirty="0">
                <a:solidFill>
                  <a:srgbClr val="FFFFFF"/>
                </a:solidFill>
                <a:effectLst>
                  <a:outerShdw blurRad="50800" dist="25400" dir="2700000" algn="tl" rotWithShape="0">
                    <a:srgbClr val="000000">
                      <a:alpha val="43000"/>
                    </a:srgbClr>
                  </a:outerShdw>
                </a:effectLst>
                <a:latin typeface="Calibri" charset="0"/>
                <a:cs typeface="Calibri" charset="0"/>
              </a:endParaRPr>
            </a:p>
          </p:txBody>
        </p:sp>
        <p:pic>
          <p:nvPicPr>
            <p:cNvPr id="26682"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5700" y="2141538"/>
              <a:ext cx="17303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3"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1863" y="2138363"/>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4"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2430463"/>
              <a:ext cx="17303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8"/>
            <p:cNvSpPr txBox="1">
              <a:spLocks noChangeArrowheads="1"/>
            </p:cNvSpPr>
            <p:nvPr/>
          </p:nvSpPr>
          <p:spPr bwMode="auto">
            <a:xfrm>
              <a:off x="1509681" y="2783335"/>
              <a:ext cx="717517" cy="16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eaLnBrk="1" hangingPunct="1">
                <a:defRPr/>
              </a:pPr>
              <a:r>
                <a:rPr lang="en-US" sz="1100" smtClean="0">
                  <a:solidFill>
                    <a:srgbClr val="000000"/>
                  </a:solidFill>
                  <a:effectLst>
                    <a:outerShdw blurRad="50800" dist="25400" dir="2700000" algn="tl" rotWithShape="0">
                      <a:srgbClr val="000000">
                        <a:alpha val="43000"/>
                      </a:srgbClr>
                    </a:outerShdw>
                  </a:effectLst>
                  <a:latin typeface="Calibri" charset="0"/>
                </a:rPr>
                <a:t>Houston, TX</a:t>
              </a:r>
            </a:p>
          </p:txBody>
        </p:sp>
        <p:pic>
          <p:nvPicPr>
            <p:cNvPr id="26686"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2659063"/>
              <a:ext cx="1730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6944756" y="2976966"/>
              <a:ext cx="164982" cy="123924"/>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sp>
          <p:nvSpPr>
            <p:cNvPr id="26685" name="Text Box 6"/>
            <p:cNvSpPr txBox="1">
              <a:spLocks noChangeArrowheads="1"/>
            </p:cNvSpPr>
            <p:nvPr/>
          </p:nvSpPr>
          <p:spPr bwMode="auto">
            <a:xfrm>
              <a:off x="7002344" y="2918102"/>
              <a:ext cx="164982" cy="164199"/>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grpSp>
      <p:sp>
        <p:nvSpPr>
          <p:cNvPr id="26627" name="Text Box 6"/>
          <p:cNvSpPr txBox="1">
            <a:spLocks noChangeArrowheads="1"/>
          </p:cNvSpPr>
          <p:nvPr/>
        </p:nvSpPr>
        <p:spPr bwMode="auto">
          <a:xfrm>
            <a:off x="7940675" y="4405313"/>
            <a:ext cx="157163" cy="204787"/>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2800" i="1">
                <a:solidFill>
                  <a:srgbClr val="E8CD1C"/>
                </a:solidFill>
              </a:rPr>
              <a:t>•</a:t>
            </a:r>
          </a:p>
        </p:txBody>
      </p:sp>
      <p:sp>
        <p:nvSpPr>
          <p:cNvPr id="26628" name="Text Box 6"/>
          <p:cNvSpPr txBox="1">
            <a:spLocks noChangeArrowheads="1"/>
          </p:cNvSpPr>
          <p:nvPr/>
        </p:nvSpPr>
        <p:spPr bwMode="auto">
          <a:xfrm>
            <a:off x="7026275" y="4381500"/>
            <a:ext cx="968375" cy="430213"/>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a:defRPr/>
            </a:pPr>
            <a:r>
              <a:rPr lang="en-US" sz="1100" smtClean="0">
                <a:solidFill>
                  <a:srgbClr val="FFFFFF"/>
                </a:solidFill>
                <a:effectLst>
                  <a:outerShdw blurRad="50800" dist="25400" dir="2700000" algn="tl" rotWithShape="0">
                    <a:srgbClr val="000000">
                      <a:alpha val="43000"/>
                    </a:srgbClr>
                  </a:outerShdw>
                </a:effectLst>
                <a:latin typeface="Calibri" charset="0"/>
                <a:cs typeface="Calibri" charset="0"/>
              </a:rPr>
              <a:t>Melbourne, </a:t>
            </a:r>
          </a:p>
          <a:p>
            <a:pPr algn="r">
              <a:defRPr/>
            </a:pPr>
            <a:r>
              <a:rPr lang="en-US" sz="1100" smtClean="0">
                <a:solidFill>
                  <a:srgbClr val="FFFFFF"/>
                </a:solidFill>
                <a:effectLst>
                  <a:outerShdw blurRad="50800" dist="25400" dir="2700000" algn="tl" rotWithShape="0">
                    <a:srgbClr val="000000">
                      <a:alpha val="43000"/>
                    </a:srgbClr>
                  </a:outerShdw>
                </a:effectLst>
                <a:latin typeface="Calibri" charset="0"/>
                <a:cs typeface="Calibri" charset="0"/>
              </a:rPr>
              <a:t>Australia</a:t>
            </a:r>
          </a:p>
        </p:txBody>
      </p:sp>
      <p:sp>
        <p:nvSpPr>
          <p:cNvPr id="26630" name="Text Box 6"/>
          <p:cNvSpPr txBox="1">
            <a:spLocks noChangeArrowheads="1"/>
          </p:cNvSpPr>
          <p:nvPr/>
        </p:nvSpPr>
        <p:spPr bwMode="auto">
          <a:xfrm>
            <a:off x="8074025" y="4251325"/>
            <a:ext cx="968375" cy="431800"/>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Sidney, </a:t>
            </a:r>
          </a:p>
          <a:p>
            <a:pPr>
              <a:defRPr/>
            </a:pPr>
            <a:r>
              <a:rPr lang="en-US" sz="1100" dirty="0" smtClean="0">
                <a:solidFill>
                  <a:srgbClr val="FFFFFF"/>
                </a:solidFill>
                <a:effectLst>
                  <a:outerShdw blurRad="50800" dist="25400" dir="2700000" algn="tl" rotWithShape="0">
                    <a:srgbClr val="000000">
                      <a:alpha val="43000"/>
                    </a:srgbClr>
                  </a:outerShdw>
                </a:effectLst>
                <a:latin typeface="Calibri" charset="0"/>
                <a:cs typeface="Calibri" charset="0"/>
              </a:rPr>
              <a:t>Australia</a:t>
            </a:r>
          </a:p>
        </p:txBody>
      </p:sp>
      <p:pic>
        <p:nvPicPr>
          <p:cNvPr id="10"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5013" y="2716213"/>
            <a:ext cx="176212"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6"/>
          <p:cNvSpPr txBox="1">
            <a:spLocks noChangeArrowheads="1"/>
          </p:cNvSpPr>
          <p:nvPr/>
        </p:nvSpPr>
        <p:spPr bwMode="auto">
          <a:xfrm>
            <a:off x="6677025" y="2992438"/>
            <a:ext cx="168275" cy="168275"/>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sp>
        <p:nvSpPr>
          <p:cNvPr id="71" name="Text Box 6"/>
          <p:cNvSpPr txBox="1">
            <a:spLocks noChangeArrowheads="1"/>
          </p:cNvSpPr>
          <p:nvPr/>
        </p:nvSpPr>
        <p:spPr bwMode="auto">
          <a:xfrm>
            <a:off x="6615113" y="3017838"/>
            <a:ext cx="153987" cy="180975"/>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005088"/>
                </a:solidFill>
                <a:effectLst>
                  <a:outerShdw blurRad="50800" dist="25400" dir="2700000" algn="tl" rotWithShape="0">
                    <a:srgbClr val="000000">
                      <a:alpha val="43000"/>
                    </a:srgbClr>
                  </a:outerShdw>
                </a:effectLst>
              </a:rPr>
              <a:t>•</a:t>
            </a:r>
          </a:p>
        </p:txBody>
      </p:sp>
      <p:pic>
        <p:nvPicPr>
          <p:cNvPr id="26633"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3263" y="2859088"/>
            <a:ext cx="176212"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7188" y="4284663"/>
            <a:ext cx="176212"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6"/>
          <p:cNvSpPr txBox="1">
            <a:spLocks noChangeArrowheads="1"/>
          </p:cNvSpPr>
          <p:nvPr/>
        </p:nvSpPr>
        <p:spPr bwMode="auto">
          <a:xfrm>
            <a:off x="7080248" y="3430592"/>
            <a:ext cx="158750" cy="171450"/>
          </a:xfrm>
          <a:prstGeom prst="rect">
            <a:avLst/>
          </a:prstGeom>
          <a:noFill/>
          <a:ln>
            <a:noFill/>
          </a:ln>
          <a:effectLst>
            <a:outerShdw dist="25401"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defRPr/>
            </a:pPr>
            <a:r>
              <a:rPr lang="en-US" sz="2800" i="1" dirty="0" smtClean="0">
                <a:solidFill>
                  <a:srgbClr val="E8CD1C"/>
                </a:solidFill>
                <a:effectLst>
                  <a:outerShdw blurRad="50800" dist="25400" dir="2700000" algn="tl" rotWithShape="0">
                    <a:srgbClr val="000000">
                      <a:alpha val="43000"/>
                    </a:srgbClr>
                  </a:outerShdw>
                </a:effectLst>
              </a:rPr>
              <a:t>•</a:t>
            </a:r>
          </a:p>
        </p:txBody>
      </p:sp>
      <p:pic>
        <p:nvPicPr>
          <p:cNvPr id="69" name="Picture 55" descr="star r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7964" y="3408022"/>
            <a:ext cx="176491" cy="17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41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OPW GROUP</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23" t="4745" r="3875" b="-247"/>
          <a:stretch/>
        </p:blipFill>
        <p:spPr>
          <a:xfrm>
            <a:off x="146613" y="1247320"/>
            <a:ext cx="8850774" cy="4912180"/>
          </a:xfrm>
          <a:prstGeom prst="roundRect">
            <a:avLst>
              <a:gd name="adj" fmla="val 2220"/>
            </a:avLst>
          </a:prstGeom>
        </p:spPr>
      </p:pic>
      <p:grpSp>
        <p:nvGrpSpPr>
          <p:cNvPr id="5" name="Group 3"/>
          <p:cNvGrpSpPr>
            <a:grpSpLocks/>
          </p:cNvGrpSpPr>
          <p:nvPr/>
        </p:nvGrpSpPr>
        <p:grpSpPr bwMode="auto">
          <a:xfrm>
            <a:off x="-425450" y="1047750"/>
            <a:ext cx="9372600" cy="476250"/>
            <a:chOff x="-228600" y="4260850"/>
            <a:chExt cx="9372600" cy="476250"/>
          </a:xfrm>
        </p:grpSpPr>
        <p:sp>
          <p:nvSpPr>
            <p:cNvPr id="6" name="Rounded Rectangle 5"/>
            <p:cNvSpPr/>
            <p:nvPr/>
          </p:nvSpPr>
          <p:spPr bwMode="auto">
            <a:xfrm>
              <a:off x="5981700" y="4260850"/>
              <a:ext cx="3162300" cy="476250"/>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7" name="Rounded Rectangle 6"/>
            <p:cNvSpPr/>
            <p:nvPr/>
          </p:nvSpPr>
          <p:spPr bwMode="auto">
            <a:xfrm>
              <a:off x="3608388" y="4260850"/>
              <a:ext cx="3162300" cy="476250"/>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8" name="Rounded Rectangle 7"/>
            <p:cNvSpPr/>
            <p:nvPr/>
          </p:nvSpPr>
          <p:spPr bwMode="auto">
            <a:xfrm>
              <a:off x="1236663" y="4260850"/>
              <a:ext cx="3162300" cy="476250"/>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9" name="Rounded Rectangle 8"/>
            <p:cNvSpPr/>
            <p:nvPr/>
          </p:nvSpPr>
          <p:spPr bwMode="auto">
            <a:xfrm>
              <a:off x="-228600" y="4260850"/>
              <a:ext cx="2355850" cy="476250"/>
            </a:xfrm>
            <a:prstGeom prst="roundRect">
              <a:avLst>
                <a:gd name="adj" fmla="val 50000"/>
              </a:avLst>
            </a:prstGeom>
            <a:solidFill>
              <a:schemeClr val="bg1">
                <a:lumMod val="85000"/>
              </a:schemeClr>
            </a:solidFill>
            <a:ln w="38100" cap="flat" cmpd="sng" algn="ctr">
              <a:solidFill>
                <a:schemeClr val="bg1"/>
              </a:solidFill>
              <a:prstDash val="solid"/>
              <a:round/>
              <a:headEnd type="none" w="med" len="med"/>
              <a:tailEnd type="none" w="med" len="med"/>
            </a:ln>
            <a:effectLst/>
          </p:spPr>
          <p:txBody>
            <a:bodyPr/>
            <a:lstStyle/>
            <a:p>
              <a:pPr eaLnBrk="0" hangingPunct="0">
                <a:defRPr/>
              </a:pPr>
              <a:endParaRPr lang="en-US" sz="1300">
                <a:latin typeface="Times" pitchFamily="1" charset="0"/>
              </a:endParaRPr>
            </a:p>
          </p:txBody>
        </p:sp>
        <p:sp>
          <p:nvSpPr>
            <p:cNvPr id="10" name="Rectangle 4"/>
            <p:cNvSpPr>
              <a:spLocks noChangeArrowheads="1"/>
            </p:cNvSpPr>
            <p:nvPr/>
          </p:nvSpPr>
          <p:spPr bwMode="auto">
            <a:xfrm>
              <a:off x="-131762" y="4336938"/>
              <a:ext cx="25892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solidFill>
                    <a:srgbClr val="7F7F7F"/>
                  </a:solidFill>
                  <a:latin typeface="Calibri" charset="0"/>
                  <a:cs typeface="Calibri" charset="0"/>
                </a:rPr>
                <a:t>Chemical &amp; Industrial</a:t>
              </a:r>
            </a:p>
          </p:txBody>
        </p:sp>
        <p:sp>
          <p:nvSpPr>
            <p:cNvPr id="11" name="Rectangle 4"/>
            <p:cNvSpPr>
              <a:spLocks noChangeArrowheads="1"/>
            </p:cNvSpPr>
            <p:nvPr/>
          </p:nvSpPr>
          <p:spPr bwMode="auto">
            <a:xfrm>
              <a:off x="2105026" y="4336938"/>
              <a:ext cx="22399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solidFill>
                    <a:srgbClr val="7F7F7F"/>
                  </a:solidFill>
                  <a:latin typeface="Calibri" charset="0"/>
                  <a:cs typeface="Calibri" charset="0"/>
                </a:rPr>
                <a:t>Transportation</a:t>
              </a:r>
            </a:p>
          </p:txBody>
        </p:sp>
        <p:sp>
          <p:nvSpPr>
            <p:cNvPr id="12" name="Rectangle 4"/>
            <p:cNvSpPr>
              <a:spLocks noChangeArrowheads="1"/>
            </p:cNvSpPr>
            <p:nvPr/>
          </p:nvSpPr>
          <p:spPr bwMode="auto">
            <a:xfrm>
              <a:off x="4473576" y="4336938"/>
              <a:ext cx="22399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solidFill>
                    <a:srgbClr val="7F7F7F"/>
                  </a:solidFill>
                  <a:latin typeface="Calibri" charset="0"/>
                  <a:cs typeface="Calibri" charset="0"/>
                </a:rPr>
                <a:t>Retail Fueling</a:t>
              </a:r>
            </a:p>
          </p:txBody>
        </p:sp>
        <p:sp>
          <p:nvSpPr>
            <p:cNvPr id="13" name="Rectangle 4"/>
            <p:cNvSpPr>
              <a:spLocks noChangeArrowheads="1"/>
            </p:cNvSpPr>
            <p:nvPr/>
          </p:nvSpPr>
          <p:spPr bwMode="auto">
            <a:xfrm>
              <a:off x="6778626" y="4336938"/>
              <a:ext cx="22399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300">
                  <a:solidFill>
                    <a:srgbClr val="7F7F7F"/>
                  </a:solidFill>
                  <a:latin typeface="Calibri" charset="0"/>
                  <a:cs typeface="Calibri" charset="0"/>
                </a:rPr>
                <a:t>Electronic Systems</a:t>
              </a:r>
            </a:p>
          </p:txBody>
        </p:sp>
      </p:grpSp>
      <p:sp>
        <p:nvSpPr>
          <p:cNvPr id="14" name="TextBox 13"/>
          <p:cNvSpPr txBox="1"/>
          <p:nvPr/>
        </p:nvSpPr>
        <p:spPr>
          <a:xfrm>
            <a:off x="838200" y="5803900"/>
            <a:ext cx="7607300" cy="946150"/>
          </a:xfrm>
          <a:prstGeom prst="roundRect">
            <a:avLst>
              <a:gd name="adj" fmla="val 5760"/>
            </a:avLst>
          </a:prstGeom>
          <a:solidFill>
            <a:schemeClr val="bg1">
              <a:lumMod val="95000"/>
              <a:alpha val="89000"/>
            </a:schemeClr>
          </a:solidFill>
          <a:ln>
            <a:solidFill>
              <a:schemeClr val="accent1">
                <a:lumMod val="50000"/>
              </a:schemeClr>
            </a:solidFill>
          </a:ln>
        </p:spPr>
        <p:txBody>
          <a:bodyPr lIns="274320" tIns="548640" bIns="457200" anchor="ctr"/>
          <a:lstStyle/>
          <a:p>
            <a:pPr algn="ctr">
              <a:buClr>
                <a:srgbClr val="45D60A"/>
              </a:buClr>
              <a:buSzPct val="80000"/>
              <a:defRPr/>
            </a:pPr>
            <a:r>
              <a:rPr lang="en-US" sz="2000" dirty="0">
                <a:solidFill>
                  <a:srgbClr val="000000"/>
                </a:solidFill>
                <a:latin typeface="Calibri" charset="0"/>
                <a:cs typeface="Calibri" charset="0"/>
              </a:rPr>
              <a:t>Focused on customer-driven solutions for the safe and efficient handling and distribution of fuels and critical fluids </a:t>
            </a:r>
          </a:p>
          <a:p>
            <a:pPr algn="ctr">
              <a:buClr>
                <a:srgbClr val="45D60A"/>
              </a:buClr>
              <a:buSzPct val="80000"/>
              <a:defRPr/>
            </a:pPr>
            <a:r>
              <a:rPr lang="en-US" sz="2000" dirty="0">
                <a:solidFill>
                  <a:srgbClr val="000000"/>
                </a:solidFill>
                <a:latin typeface="Calibri" charset="0"/>
                <a:cs typeface="Calibri" charset="0"/>
              </a:rPr>
              <a:t>from production to consumption worldwide</a:t>
            </a:r>
          </a:p>
          <a:p>
            <a:pPr>
              <a:buClr>
                <a:srgbClr val="45D60A"/>
              </a:buClr>
              <a:buSzPct val="80000"/>
              <a:defRPr/>
            </a:pPr>
            <a:endParaRPr lang="en-US" sz="1000" b="0" dirty="0">
              <a:latin typeface="Calibri"/>
              <a:cs typeface="Calibri"/>
            </a:endParaRPr>
          </a:p>
        </p:txBody>
      </p:sp>
    </p:spTree>
    <p:extLst>
      <p:ext uri="{BB962C8B-B14F-4D97-AF65-F5344CB8AC3E}">
        <p14:creationId xmlns:p14="http://schemas.microsoft.com/office/powerpoint/2010/main" val="312691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BUSINESS UNITS</a:t>
            </a:r>
          </a:p>
        </p:txBody>
      </p:sp>
      <p:pic>
        <p:nvPicPr>
          <p:cNvPr id="4" name="Picture 49"/>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93177" y="2385450"/>
            <a:ext cx="782511" cy="700650"/>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87731" y="2383138"/>
            <a:ext cx="790861" cy="698729"/>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79"/>
          <p:cNvSpPr txBox="1">
            <a:spLocks noChangeArrowheads="1"/>
          </p:cNvSpPr>
          <p:nvPr/>
        </p:nvSpPr>
        <p:spPr bwMode="auto">
          <a:xfrm>
            <a:off x="4975225" y="3065463"/>
            <a:ext cx="80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Unloading Equipment</a:t>
            </a:r>
          </a:p>
        </p:txBody>
      </p:sp>
      <p:sp>
        <p:nvSpPr>
          <p:cNvPr id="7" name="TextBox 79"/>
          <p:cNvSpPr txBox="1">
            <a:spLocks noChangeArrowheads="1"/>
          </p:cNvSpPr>
          <p:nvPr/>
        </p:nvSpPr>
        <p:spPr bwMode="auto">
          <a:xfrm>
            <a:off x="7689850" y="3065463"/>
            <a:ext cx="81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Rail Car Valves</a:t>
            </a:r>
          </a:p>
        </p:txBody>
      </p:sp>
      <p:sp>
        <p:nvSpPr>
          <p:cNvPr id="8" name="TextBox 79"/>
          <p:cNvSpPr txBox="1">
            <a:spLocks noChangeArrowheads="1"/>
          </p:cNvSpPr>
          <p:nvPr/>
        </p:nvSpPr>
        <p:spPr bwMode="auto">
          <a:xfrm>
            <a:off x="6791325" y="3065463"/>
            <a:ext cx="774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Rail Car Equipment</a:t>
            </a:r>
          </a:p>
        </p:txBody>
      </p:sp>
      <p:sp>
        <p:nvSpPr>
          <p:cNvPr id="9" name="TextBox 79"/>
          <p:cNvSpPr txBox="1">
            <a:spLocks noChangeArrowheads="1"/>
          </p:cNvSpPr>
          <p:nvPr/>
        </p:nvSpPr>
        <p:spPr bwMode="auto">
          <a:xfrm>
            <a:off x="5918200" y="3065463"/>
            <a:ext cx="73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Cargo Tank Equipment</a:t>
            </a:r>
          </a:p>
        </p:txBody>
      </p:sp>
      <p:pic>
        <p:nvPicPr>
          <p:cNvPr id="10" name="Picture 4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65340" y="2398116"/>
            <a:ext cx="790615" cy="690032"/>
          </a:xfrm>
          <a:prstGeom prst="roundRect">
            <a:avLst>
              <a:gd name="adj" fmla="val 5484"/>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79"/>
          <p:cNvSpPr txBox="1">
            <a:spLocks noChangeArrowheads="1"/>
          </p:cNvSpPr>
          <p:nvPr/>
        </p:nvSpPr>
        <p:spPr bwMode="auto">
          <a:xfrm>
            <a:off x="2036763" y="3128963"/>
            <a:ext cx="14493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Loading Arms</a:t>
            </a:r>
          </a:p>
        </p:txBody>
      </p:sp>
      <p:pic>
        <p:nvPicPr>
          <p:cNvPr id="12" name="Picture 4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4133" y="2404534"/>
            <a:ext cx="813966" cy="680399"/>
          </a:xfrm>
          <a:prstGeom prst="roundRect">
            <a:avLst>
              <a:gd name="adj" fmla="val 5484"/>
            </a:avLst>
          </a:prstGeom>
          <a:gradFill rotWithShape="1">
            <a:gsLst>
              <a:gs pos="0">
                <a:schemeClr val="bg1"/>
              </a:gs>
              <a:gs pos="100000">
                <a:srgbClr val="67C1EF"/>
              </a:gs>
            </a:gsLst>
            <a:lin ang="5400000"/>
          </a:gradFill>
          <a:ln w="6350">
            <a:solidFill>
              <a:srgbClr val="1478AD"/>
            </a:solidFill>
            <a:round/>
            <a:headEnd/>
            <a:tailEnd/>
          </a:ln>
          <a:extLst/>
        </p:spPr>
      </p:pic>
      <p:sp>
        <p:nvSpPr>
          <p:cNvPr id="13" name="TextBox 79"/>
          <p:cNvSpPr txBox="1">
            <a:spLocks noChangeArrowheads="1"/>
          </p:cNvSpPr>
          <p:nvPr/>
        </p:nvSpPr>
        <p:spPr bwMode="auto">
          <a:xfrm>
            <a:off x="379413" y="3128963"/>
            <a:ext cx="89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dirty="0">
                <a:latin typeface="Calibri" charset="0"/>
              </a:rPr>
              <a:t>Dry Disconnects</a:t>
            </a:r>
          </a:p>
        </p:txBody>
      </p:sp>
      <p:pic>
        <p:nvPicPr>
          <p:cNvPr id="14" name="Picture 4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26636" y="2400300"/>
            <a:ext cx="800167" cy="684267"/>
          </a:xfrm>
          <a:prstGeom prst="roundRect">
            <a:avLst>
              <a:gd name="adj" fmla="val 6019"/>
            </a:avLst>
          </a:prstGeom>
          <a:noFill/>
          <a:ln w="6350">
            <a:solidFill>
              <a:srgbClr val="1478AD"/>
            </a:solidFill>
          </a:ln>
          <a:extLst>
            <a:ext uri="{909E8E84-426E-40dd-AFC4-6F175D3DCCD1}">
              <a14:hiddenFill xmlns:a14="http://schemas.microsoft.com/office/drawing/2010/main">
                <a:solidFill>
                  <a:srgbClr val="FFFFFF"/>
                </a:solidFill>
              </a14:hiddenFill>
            </a:ext>
          </a:extLst>
        </p:spPr>
      </p:pic>
      <p:sp>
        <p:nvSpPr>
          <p:cNvPr id="15" name="TextBox 79"/>
          <p:cNvSpPr txBox="1">
            <a:spLocks noChangeArrowheads="1"/>
          </p:cNvSpPr>
          <p:nvPr/>
        </p:nvSpPr>
        <p:spPr bwMode="auto">
          <a:xfrm>
            <a:off x="1328738" y="3130550"/>
            <a:ext cx="896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Sight Flow Indicators</a:t>
            </a:r>
          </a:p>
        </p:txBody>
      </p:sp>
      <p:sp>
        <p:nvSpPr>
          <p:cNvPr id="16" name="TextBox 79"/>
          <p:cNvSpPr txBox="1">
            <a:spLocks noChangeArrowheads="1"/>
          </p:cNvSpPr>
          <p:nvPr/>
        </p:nvSpPr>
        <p:spPr bwMode="auto">
          <a:xfrm>
            <a:off x="2959100" y="3128963"/>
            <a:ext cx="14509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Rack Monitors</a:t>
            </a:r>
          </a:p>
        </p:txBody>
      </p:sp>
      <p:sp>
        <p:nvSpPr>
          <p:cNvPr id="17" name="Rounded Rectangle 12"/>
          <p:cNvSpPr>
            <a:spLocks noChangeArrowheads="1"/>
          </p:cNvSpPr>
          <p:nvPr/>
        </p:nvSpPr>
        <p:spPr bwMode="auto">
          <a:xfrm>
            <a:off x="6791325" y="4972050"/>
            <a:ext cx="781050" cy="773113"/>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grpSp>
        <p:nvGrpSpPr>
          <p:cNvPr id="18" name="Group 1"/>
          <p:cNvGrpSpPr>
            <a:grpSpLocks/>
          </p:cNvGrpSpPr>
          <p:nvPr/>
        </p:nvGrpSpPr>
        <p:grpSpPr bwMode="auto">
          <a:xfrm>
            <a:off x="393700" y="3898900"/>
            <a:ext cx="3759200" cy="2204197"/>
            <a:chOff x="508000" y="1193800"/>
            <a:chExt cx="3759200" cy="2204197"/>
          </a:xfrm>
        </p:grpSpPr>
        <p:sp>
          <p:nvSpPr>
            <p:cNvPr id="19" name="Rounded Rectangle 14"/>
            <p:cNvSpPr>
              <a:spLocks noChangeArrowheads="1"/>
            </p:cNvSpPr>
            <p:nvPr/>
          </p:nvSpPr>
          <p:spPr bwMode="auto">
            <a:xfrm>
              <a:off x="579438" y="2308225"/>
              <a:ext cx="782637" cy="73025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sp>
          <p:nvSpPr>
            <p:cNvPr id="20" name="TextBox 16"/>
            <p:cNvSpPr txBox="1">
              <a:spLocks noChangeArrowheads="1"/>
            </p:cNvSpPr>
            <p:nvPr/>
          </p:nvSpPr>
          <p:spPr bwMode="auto">
            <a:xfrm>
              <a:off x="508000" y="1193800"/>
              <a:ext cx="37592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spcAft>
                  <a:spcPts val="600"/>
                </a:spcAft>
              </a:pPr>
              <a:r>
                <a:rPr lang="en-US" sz="1600">
                  <a:solidFill>
                    <a:srgbClr val="1478AD"/>
                  </a:solidFill>
                  <a:latin typeface="Calibri" charset="0"/>
                </a:rPr>
                <a:t>RETAIL FUELING</a:t>
              </a:r>
              <a:endParaRPr lang="en-US" sz="1000">
                <a:solidFill>
                  <a:srgbClr val="1478AD"/>
                </a:solidFill>
                <a:latin typeface="Calibri" charset="0"/>
              </a:endParaRPr>
            </a:p>
            <a:p>
              <a:pPr eaLnBrk="1" hangingPunct="1"/>
              <a:r>
                <a:rPr lang="en-US" sz="1200">
                  <a:latin typeface="Calibri" charset="0"/>
                </a:rPr>
                <a:t>Components and products to protect the environment and the consumer at retail fueling sites for conventional and alternative fuels</a:t>
              </a:r>
            </a:p>
          </p:txBody>
        </p:sp>
        <p:grpSp>
          <p:nvGrpSpPr>
            <p:cNvPr id="21" name="Group 40"/>
            <p:cNvGrpSpPr>
              <a:grpSpLocks/>
            </p:cNvGrpSpPr>
            <p:nvPr/>
          </p:nvGrpSpPr>
          <p:grpSpPr bwMode="auto">
            <a:xfrm>
              <a:off x="565151" y="2209801"/>
              <a:ext cx="904874" cy="1186602"/>
              <a:chOff x="501650" y="2740025"/>
              <a:chExt cx="904875" cy="1187037"/>
            </a:xfrm>
          </p:grpSpPr>
          <p:grpSp>
            <p:nvGrpSpPr>
              <p:cNvPr id="34" name="Group 38"/>
              <p:cNvGrpSpPr>
                <a:grpSpLocks/>
              </p:cNvGrpSpPr>
              <p:nvPr/>
            </p:nvGrpSpPr>
            <p:grpSpPr bwMode="auto">
              <a:xfrm>
                <a:off x="503237" y="2740025"/>
                <a:ext cx="903288" cy="777629"/>
                <a:chOff x="431055" y="2224087"/>
                <a:chExt cx="1763295" cy="1550780"/>
              </a:xfrm>
            </p:grpSpPr>
            <p:pic>
              <p:nvPicPr>
                <p:cNvPr id="36" name="Picture 10" descr="11A blue nozz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15396">
                  <a:off x="484050" y="2940970"/>
                  <a:ext cx="1710300" cy="83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1" descr="11B-nozz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055" y="2224087"/>
                  <a:ext cx="1553900" cy="1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47"/>
              <p:cNvSpPr txBox="1">
                <a:spLocks noChangeArrowheads="1"/>
              </p:cNvSpPr>
              <p:nvPr/>
            </p:nvSpPr>
            <p:spPr bwMode="auto">
              <a:xfrm>
                <a:off x="501650" y="3557595"/>
                <a:ext cx="787400" cy="36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Nozzles &amp; Accessories</a:t>
                </a:r>
              </a:p>
            </p:txBody>
          </p:sp>
        </p:grpSp>
        <p:grpSp>
          <p:nvGrpSpPr>
            <p:cNvPr id="22" name="Group 47"/>
            <p:cNvGrpSpPr>
              <a:grpSpLocks/>
            </p:cNvGrpSpPr>
            <p:nvPr/>
          </p:nvGrpSpPr>
          <p:grpSpPr bwMode="auto">
            <a:xfrm>
              <a:off x="1438275" y="2292350"/>
              <a:ext cx="881063" cy="1105647"/>
              <a:chOff x="1325563" y="2822575"/>
              <a:chExt cx="881062" cy="1106075"/>
            </a:xfrm>
          </p:grpSpPr>
          <p:grpSp>
            <p:nvGrpSpPr>
              <p:cNvPr id="30" name="Group 19"/>
              <p:cNvGrpSpPr>
                <a:grpSpLocks/>
              </p:cNvGrpSpPr>
              <p:nvPr/>
            </p:nvGrpSpPr>
            <p:grpSpPr bwMode="auto">
              <a:xfrm>
                <a:off x="1365251" y="2822575"/>
                <a:ext cx="801687" cy="744538"/>
                <a:chOff x="519113" y="2755900"/>
                <a:chExt cx="1487487" cy="1500188"/>
              </a:xfrm>
            </p:grpSpPr>
            <p:pic>
              <p:nvPicPr>
                <p:cNvPr id="32" name="Picture 22" descr="Loop Sysyte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9113" y="2755900"/>
                  <a:ext cx="14874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a:spLocks noChangeArrowheads="1"/>
                </p:cNvSpPr>
                <p:nvPr/>
              </p:nvSpPr>
              <p:spPr bwMode="auto">
                <a:xfrm>
                  <a:off x="533400" y="2768600"/>
                  <a:ext cx="1460500" cy="1473200"/>
                </a:xfrm>
                <a:prstGeom prst="roundRect">
                  <a:avLst>
                    <a:gd name="adj" fmla="val 14060"/>
                  </a:avLst>
                </a:prstGeom>
                <a:noFill/>
                <a:ln w="6350">
                  <a:solidFill>
                    <a:srgbClr val="1478A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1" name="TextBox 100"/>
              <p:cNvSpPr txBox="1">
                <a:spLocks noChangeArrowheads="1"/>
              </p:cNvSpPr>
              <p:nvPr/>
            </p:nvSpPr>
            <p:spPr bwMode="auto">
              <a:xfrm>
                <a:off x="1325563" y="3559175"/>
                <a:ext cx="881062" cy="36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a:latin typeface="Calibri" charset="0"/>
                  </a:rPr>
                  <a:t>Piping &amp; Containment </a:t>
                </a:r>
              </a:p>
            </p:txBody>
          </p:sp>
        </p:grpSp>
        <p:sp>
          <p:nvSpPr>
            <p:cNvPr id="23" name="Rounded Rectangle 14"/>
            <p:cNvSpPr>
              <a:spLocks noChangeArrowheads="1"/>
            </p:cNvSpPr>
            <p:nvPr/>
          </p:nvSpPr>
          <p:spPr bwMode="auto">
            <a:xfrm>
              <a:off x="3317875" y="2308225"/>
              <a:ext cx="782638" cy="73025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24" name="Picture 20" descr="EDGE_outlined.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25825" y="2314575"/>
              <a:ext cx="56197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7"/>
            <p:cNvGrpSpPr>
              <a:grpSpLocks/>
            </p:cNvGrpSpPr>
            <p:nvPr/>
          </p:nvGrpSpPr>
          <p:grpSpPr bwMode="auto">
            <a:xfrm>
              <a:off x="2393950" y="2316163"/>
              <a:ext cx="796925" cy="742950"/>
              <a:chOff x="5484813" y="2768600"/>
              <a:chExt cx="1487487" cy="1517650"/>
            </a:xfrm>
          </p:grpSpPr>
          <p:sp>
            <p:nvSpPr>
              <p:cNvPr id="27" name="Rounded Rectangle 15"/>
              <p:cNvSpPr>
                <a:spLocks noChangeArrowheads="1"/>
              </p:cNvSpPr>
              <p:nvPr/>
            </p:nvSpPr>
            <p:spPr bwMode="auto">
              <a:xfrm>
                <a:off x="5495925" y="2768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28" name="Picture 19" descr="10 Plus Valv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08713" y="3092450"/>
                <a:ext cx="7635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4" descr="71SO .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84813" y="2786063"/>
                <a:ext cx="10302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101"/>
            <p:cNvSpPr txBox="1">
              <a:spLocks noChangeArrowheads="1"/>
            </p:cNvSpPr>
            <p:nvPr/>
          </p:nvSpPr>
          <p:spPr bwMode="auto">
            <a:xfrm>
              <a:off x="2349500" y="3084513"/>
              <a:ext cx="18415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dirty="0">
                  <a:latin typeface="Calibri" charset="0"/>
                </a:rPr>
                <a:t>Underground Storage Equipment</a:t>
              </a:r>
            </a:p>
          </p:txBody>
        </p:sp>
      </p:grpSp>
      <p:sp>
        <p:nvSpPr>
          <p:cNvPr id="38" name="Rectangle 3"/>
          <p:cNvSpPr>
            <a:spLocks noChangeArrowheads="1"/>
          </p:cNvSpPr>
          <p:nvPr/>
        </p:nvSpPr>
        <p:spPr bwMode="auto">
          <a:xfrm>
            <a:off x="355600" y="1173163"/>
            <a:ext cx="402272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600"/>
              </a:spcAft>
            </a:pPr>
            <a:r>
              <a:rPr lang="en-US" sz="1600">
                <a:solidFill>
                  <a:srgbClr val="1478AD"/>
                </a:solidFill>
                <a:latin typeface="Calibri" charset="0"/>
              </a:rPr>
              <a:t>CHEMICAL &amp; INDUSTRIAL</a:t>
            </a:r>
            <a:endParaRPr lang="en-US" sz="1000">
              <a:solidFill>
                <a:srgbClr val="1478AD"/>
              </a:solidFill>
              <a:latin typeface="Calibri" charset="0"/>
            </a:endParaRPr>
          </a:p>
          <a:p>
            <a:r>
              <a:rPr lang="en-US" sz="1200">
                <a:latin typeface="Calibri" charset="0"/>
              </a:rPr>
              <a:t>Safe and efficient loading and unloading of critical hazardous chemicals: loading arms, swivel joints, sight flow indicators, quick and dry disconnect couplers, and safety breakaways</a:t>
            </a:r>
          </a:p>
        </p:txBody>
      </p:sp>
      <p:sp>
        <p:nvSpPr>
          <p:cNvPr id="39" name="Rectangle 71"/>
          <p:cNvSpPr>
            <a:spLocks noChangeArrowheads="1"/>
          </p:cNvSpPr>
          <p:nvPr/>
        </p:nvSpPr>
        <p:spPr bwMode="auto">
          <a:xfrm>
            <a:off x="4953000" y="1122363"/>
            <a:ext cx="35179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600"/>
              </a:spcAft>
            </a:pPr>
            <a:r>
              <a:rPr lang="en-US" sz="1600">
                <a:solidFill>
                  <a:srgbClr val="1478AD"/>
                </a:solidFill>
                <a:latin typeface="Calibri" charset="0"/>
              </a:rPr>
              <a:t>TRANSPORTATION</a:t>
            </a:r>
            <a:endParaRPr lang="en-US" sz="1000">
              <a:solidFill>
                <a:srgbClr val="1478AD"/>
              </a:solidFill>
              <a:latin typeface="Calibri" charset="0"/>
            </a:endParaRPr>
          </a:p>
          <a:p>
            <a:r>
              <a:rPr lang="en-US" sz="1200">
                <a:latin typeface="Calibri" charset="0"/>
              </a:rPr>
              <a:t>Components and systems for use on rail tank cars to ensure the safe handling, loading, transport and unloading of hazardous bulk products.  Products for petroleum, chemical and dry bulk cargo tanks</a:t>
            </a:r>
          </a:p>
        </p:txBody>
      </p:sp>
      <p:cxnSp>
        <p:nvCxnSpPr>
          <p:cNvPr id="40" name="Straight Connector 9"/>
          <p:cNvCxnSpPr>
            <a:cxnSpLocks noChangeShapeType="1"/>
          </p:cNvCxnSpPr>
          <p:nvPr/>
        </p:nvCxnSpPr>
        <p:spPr bwMode="auto">
          <a:xfrm>
            <a:off x="179388" y="3654425"/>
            <a:ext cx="8723312" cy="3175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cxnSp>
      <p:cxnSp>
        <p:nvCxnSpPr>
          <p:cNvPr id="41" name="Straight Connector 9"/>
          <p:cNvCxnSpPr>
            <a:cxnSpLocks noChangeShapeType="1"/>
          </p:cNvCxnSpPr>
          <p:nvPr/>
        </p:nvCxnSpPr>
        <p:spPr bwMode="auto">
          <a:xfrm>
            <a:off x="4597400" y="1138238"/>
            <a:ext cx="19050" cy="504031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cxnSp>
      <p:sp>
        <p:nvSpPr>
          <p:cNvPr id="42" name="TextBox 17"/>
          <p:cNvSpPr txBox="1">
            <a:spLocks noChangeArrowheads="1"/>
          </p:cNvSpPr>
          <p:nvPr/>
        </p:nvSpPr>
        <p:spPr bwMode="auto">
          <a:xfrm>
            <a:off x="4991100" y="3854450"/>
            <a:ext cx="35433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spcAft>
                <a:spcPts val="600"/>
              </a:spcAft>
            </a:pPr>
            <a:r>
              <a:rPr lang="en-US" sz="1600" dirty="0">
                <a:solidFill>
                  <a:srgbClr val="1478AD"/>
                </a:solidFill>
                <a:latin typeface="Calibri" charset="0"/>
              </a:rPr>
              <a:t>ELECTRONIC SYSTEMS</a:t>
            </a:r>
          </a:p>
          <a:p>
            <a:pPr eaLnBrk="1" hangingPunct="1"/>
            <a:r>
              <a:rPr lang="en-US" sz="1200" dirty="0" smtClean="0">
                <a:latin typeface="Calibri" charset="0"/>
              </a:rPr>
              <a:t>Electronic </a:t>
            </a:r>
            <a:r>
              <a:rPr lang="en-US" sz="1200" dirty="0">
                <a:latin typeface="Calibri" charset="0"/>
              </a:rPr>
              <a:t>tank </a:t>
            </a:r>
            <a:r>
              <a:rPr lang="en-US" sz="1200" dirty="0" smtClean="0">
                <a:latin typeface="Calibri" charset="0"/>
              </a:rPr>
              <a:t>gauges and fuel </a:t>
            </a:r>
            <a:r>
              <a:rPr lang="en-US" sz="1200" dirty="0">
                <a:latin typeface="Calibri" charset="0"/>
              </a:rPr>
              <a:t>control systems to </a:t>
            </a:r>
            <a:r>
              <a:rPr lang="en-US" sz="1200" dirty="0" smtClean="0">
                <a:latin typeface="Calibri" charset="0"/>
              </a:rPr>
              <a:t>monitor and control fuel inventories. Innovative automatic vehicle wash systems</a:t>
            </a:r>
            <a:endParaRPr lang="en-US" sz="1200" dirty="0">
              <a:latin typeface="Calibri" charset="0"/>
            </a:endParaRPr>
          </a:p>
        </p:txBody>
      </p:sp>
      <p:grpSp>
        <p:nvGrpSpPr>
          <p:cNvPr id="43" name="Group 17"/>
          <p:cNvGrpSpPr>
            <a:grpSpLocks/>
          </p:cNvGrpSpPr>
          <p:nvPr/>
        </p:nvGrpSpPr>
        <p:grpSpPr bwMode="auto">
          <a:xfrm>
            <a:off x="5918200" y="4954588"/>
            <a:ext cx="757238" cy="777875"/>
            <a:chOff x="4914900" y="2768600"/>
            <a:chExt cx="1460500" cy="1473200"/>
          </a:xfrm>
        </p:grpSpPr>
        <p:sp>
          <p:nvSpPr>
            <p:cNvPr id="44" name="Rounded Rectangle 11"/>
            <p:cNvSpPr>
              <a:spLocks noChangeArrowheads="1"/>
            </p:cNvSpPr>
            <p:nvPr/>
          </p:nvSpPr>
          <p:spPr bwMode="auto">
            <a:xfrm>
              <a:off x="4914900" y="2768600"/>
              <a:ext cx="1460500" cy="14732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45" name="Picture 23" descr="iTouch Console_FACE_RIGHT.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27600" y="2889250"/>
              <a:ext cx="14351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Rounded Rectangle 9"/>
          <p:cNvSpPr>
            <a:spLocks noChangeArrowheads="1"/>
          </p:cNvSpPr>
          <p:nvPr/>
        </p:nvSpPr>
        <p:spPr bwMode="auto">
          <a:xfrm>
            <a:off x="5048250" y="4948238"/>
            <a:ext cx="758825" cy="75565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47" name="Picture 24" descr="fit500.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016500" y="4946650"/>
            <a:ext cx="393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83"/>
          <p:cNvSpPr txBox="1">
            <a:spLocks noChangeArrowheads="1"/>
          </p:cNvSpPr>
          <p:nvPr/>
        </p:nvSpPr>
        <p:spPr bwMode="auto">
          <a:xfrm>
            <a:off x="4969933" y="5761038"/>
            <a:ext cx="88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dirty="0">
                <a:latin typeface="Calibri" charset="0"/>
              </a:rPr>
              <a:t>Fuel Control Systems</a:t>
            </a:r>
          </a:p>
        </p:txBody>
      </p:sp>
      <p:sp>
        <p:nvSpPr>
          <p:cNvPr id="49" name="TextBox 99"/>
          <p:cNvSpPr txBox="1">
            <a:spLocks noChangeArrowheads="1"/>
          </p:cNvSpPr>
          <p:nvPr/>
        </p:nvSpPr>
        <p:spPr bwMode="auto">
          <a:xfrm>
            <a:off x="5930900" y="5761038"/>
            <a:ext cx="1625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dirty="0">
                <a:latin typeface="Calibri" charset="0"/>
              </a:rPr>
              <a:t>Tank Gauges</a:t>
            </a:r>
          </a:p>
        </p:txBody>
      </p:sp>
      <p:sp>
        <p:nvSpPr>
          <p:cNvPr id="50" name="Rounded Rectangle 10"/>
          <p:cNvSpPr>
            <a:spLocks noChangeArrowheads="1"/>
          </p:cNvSpPr>
          <p:nvPr/>
        </p:nvSpPr>
        <p:spPr bwMode="auto">
          <a:xfrm>
            <a:off x="7714430" y="4983163"/>
            <a:ext cx="759645" cy="750887"/>
          </a:xfrm>
          <a:prstGeom prst="roundRect">
            <a:avLst>
              <a:gd name="adj" fmla="val 14060"/>
            </a:avLst>
          </a:prstGeom>
          <a:gradFill flip="none" rotWithShape="1">
            <a:gsLst>
              <a:gs pos="0">
                <a:schemeClr val="bg1">
                  <a:alpha val="0"/>
                </a:schemeClr>
              </a:gs>
              <a:gs pos="100000">
                <a:srgbClr val="67C1EF">
                  <a:alpha val="0"/>
                </a:srgbClr>
              </a:gs>
            </a:gsLst>
            <a:lin ang="5400000" scaled="0"/>
            <a:tileRect/>
          </a:gradFill>
          <a:ln w="6350">
            <a:solidFill>
              <a:srgbClr val="1478AD"/>
            </a:solidFill>
            <a:round/>
            <a:headEnd/>
            <a:tailEnd/>
          </a:ln>
        </p:spPr>
        <p:txBody>
          <a:bodyPr/>
          <a:lstStyle/>
          <a:p>
            <a:endParaRPr lang="en-US"/>
          </a:p>
        </p:txBody>
      </p:sp>
      <p:pic>
        <p:nvPicPr>
          <p:cNvPr id="51" name="Picture 25" descr="COPT.png"/>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232400" y="5137150"/>
            <a:ext cx="36671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5" descr="PV100-fc.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61000" y="5191125"/>
            <a:ext cx="3429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6"/>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6775450" y="5003800"/>
            <a:ext cx="7874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5"/>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914247" y="2396067"/>
            <a:ext cx="766888" cy="685799"/>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pic>
        <p:nvPicPr>
          <p:cNvPr id="55" name="Picture 50"/>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024965" y="2397126"/>
            <a:ext cx="777240" cy="681644"/>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pic>
        <p:nvPicPr>
          <p:cNvPr id="56" name="Picture 47"/>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294492" y="2397125"/>
            <a:ext cx="790676" cy="690733"/>
          </a:xfrm>
          <a:prstGeom prst="roundRect">
            <a:avLst>
              <a:gd name="adj" fmla="val 5484"/>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sp>
        <p:nvSpPr>
          <p:cNvPr id="57" name="TextBox 83"/>
          <p:cNvSpPr txBox="1">
            <a:spLocks noChangeArrowheads="1"/>
          </p:cNvSpPr>
          <p:nvPr/>
        </p:nvSpPr>
        <p:spPr bwMode="auto">
          <a:xfrm>
            <a:off x="7639050" y="5761038"/>
            <a:ext cx="920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cs typeface="ＭＳ Ｐゴシック" charset="0"/>
              </a:defRPr>
            </a:lvl2pPr>
            <a:lvl3pPr marL="1143000" indent="-228600" eaLnBrk="0" hangingPunct="0">
              <a:defRPr sz="2400" b="1">
                <a:solidFill>
                  <a:schemeClr val="tx1"/>
                </a:solidFill>
                <a:latin typeface="Times" charset="0"/>
                <a:ea typeface="ＭＳ Ｐゴシック" charset="0"/>
                <a:cs typeface="ＭＳ Ｐゴシック" charset="0"/>
              </a:defRPr>
            </a:lvl3pPr>
            <a:lvl4pPr marL="1600200" indent="-228600" eaLnBrk="0" hangingPunct="0">
              <a:defRPr sz="2400" b="1">
                <a:solidFill>
                  <a:schemeClr val="tx1"/>
                </a:solidFill>
                <a:latin typeface="Times" charset="0"/>
                <a:ea typeface="ＭＳ Ｐゴシック" charset="0"/>
                <a:cs typeface="ＭＳ Ｐゴシック" charset="0"/>
              </a:defRPr>
            </a:lvl4pPr>
            <a:lvl5pPr marL="2057400" indent="-228600" eaLnBrk="0" hangingPunct="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1" hangingPunct="1"/>
            <a:r>
              <a:rPr lang="en-US" sz="900" dirty="0" smtClean="0">
                <a:latin typeface="Calibri" charset="0"/>
              </a:rPr>
              <a:t>Vehicle Wash  </a:t>
            </a:r>
            <a:r>
              <a:rPr lang="en-US" sz="900" dirty="0">
                <a:latin typeface="Calibri" charset="0"/>
              </a:rPr>
              <a:t>Systems</a:t>
            </a:r>
          </a:p>
        </p:txBody>
      </p:sp>
      <p:pic>
        <p:nvPicPr>
          <p:cNvPr id="58" name="Picture 3"/>
          <p:cNvPicPr>
            <a:picLocks noChangeAspect="1" noChangeArrowheads="1"/>
          </p:cNvPicPr>
          <p:nvPr/>
        </p:nvPicPr>
        <p:blipFill rotWithShape="1">
          <a:blip r:embed="rId21">
            <a:extLst>
              <a:ext uri="{28A0092B-C50C-407E-A947-70E740481C1C}">
                <a14:useLocalDpi xmlns:a14="http://schemas.microsoft.com/office/drawing/2010/main" val="0"/>
              </a:ext>
            </a:extLst>
          </a:blip>
          <a:srcRect l="31827" t="19121" r="30180" b="24469"/>
          <a:stretch/>
        </p:blipFill>
        <p:spPr bwMode="auto">
          <a:xfrm>
            <a:off x="7622683" y="4953000"/>
            <a:ext cx="886317" cy="86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29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&amp; INDUSTRIAL</a:t>
            </a:r>
          </a:p>
        </p:txBody>
      </p:sp>
      <p:grpSp>
        <p:nvGrpSpPr>
          <p:cNvPr id="5" name="Group 4"/>
          <p:cNvGrpSpPr>
            <a:grpSpLocks/>
          </p:cNvGrpSpPr>
          <p:nvPr/>
        </p:nvGrpSpPr>
        <p:grpSpPr bwMode="auto">
          <a:xfrm>
            <a:off x="330200" y="3735388"/>
            <a:ext cx="6861175" cy="2608262"/>
            <a:chOff x="326184" y="3725334"/>
            <a:chExt cx="6870483" cy="2607734"/>
          </a:xfrm>
        </p:grpSpPr>
        <p:pic>
          <p:nvPicPr>
            <p:cNvPr id="6"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26184" y="3725334"/>
              <a:ext cx="6870483" cy="2607734"/>
            </a:xfrm>
            <a:prstGeom prst="roundRect">
              <a:avLst>
                <a:gd name="adj" fmla="val 1278"/>
              </a:avLst>
            </a:prstGeom>
            <a:noFill/>
            <a:ln w="28575" cmpd="sng">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6"/>
            <p:cNvSpPr>
              <a:spLocks noChangeArrowheads="1"/>
            </p:cNvSpPr>
            <p:nvPr/>
          </p:nvSpPr>
          <p:spPr bwMode="auto">
            <a:xfrm>
              <a:off x="5394008" y="5047933"/>
              <a:ext cx="473002" cy="5063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sp>
          <p:nvSpPr>
            <p:cNvPr id="8" name="TextBox 7"/>
            <p:cNvSpPr txBox="1"/>
            <p:nvPr/>
          </p:nvSpPr>
          <p:spPr>
            <a:xfrm>
              <a:off x="5602394" y="5239600"/>
              <a:ext cx="406400" cy="406400"/>
            </a:xfrm>
            <a:prstGeom prst="roundRect">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9" name="Rectangle 36"/>
            <p:cNvSpPr>
              <a:spLocks noChangeArrowheads="1"/>
            </p:cNvSpPr>
            <p:nvPr/>
          </p:nvSpPr>
          <p:spPr bwMode="auto">
            <a:xfrm>
              <a:off x="5790248" y="4204653"/>
              <a:ext cx="473002" cy="5063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sp>
          <p:nvSpPr>
            <p:cNvPr id="10" name="TextBox 9"/>
            <p:cNvSpPr txBox="1"/>
            <p:nvPr/>
          </p:nvSpPr>
          <p:spPr>
            <a:xfrm>
              <a:off x="5998634" y="4396320"/>
              <a:ext cx="406400" cy="406400"/>
            </a:xfrm>
            <a:prstGeom prst="roundRect">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grpSp>
      <p:sp>
        <p:nvSpPr>
          <p:cNvPr id="11" name="Rounded Rectangle 14"/>
          <p:cNvSpPr>
            <a:spLocks noChangeArrowheads="1"/>
          </p:cNvSpPr>
          <p:nvPr/>
        </p:nvSpPr>
        <p:spPr bwMode="auto">
          <a:xfrm>
            <a:off x="7458075" y="4356100"/>
            <a:ext cx="1012825" cy="889000"/>
          </a:xfrm>
          <a:prstGeom prst="roundRect">
            <a:avLst>
              <a:gd name="adj" fmla="val 9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sp>
        <p:nvSpPr>
          <p:cNvPr id="12" name="Rectangle 2"/>
          <p:cNvSpPr>
            <a:spLocks noChangeArrowheads="1"/>
          </p:cNvSpPr>
          <p:nvPr/>
        </p:nvSpPr>
        <p:spPr bwMode="auto">
          <a:xfrm>
            <a:off x="4319588" y="11541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900" y="1130300"/>
            <a:ext cx="2705100" cy="2463800"/>
          </a:xfrm>
          <a:prstGeom prst="roundRect">
            <a:avLst>
              <a:gd name="adj" fmla="val 2074"/>
            </a:avLst>
          </a:prstGeom>
          <a:solidFill>
            <a:schemeClr val="accent5">
              <a:lumMod val="50000"/>
            </a:schemeClr>
          </a:solidFill>
          <a:ln w="28575" cmpd="sng">
            <a:solidFill>
              <a:schemeClr val="accent6">
                <a:lumMod val="60000"/>
                <a:lumOff val="40000"/>
              </a:schemeClr>
            </a:solidFill>
          </a:ln>
        </p:spPr>
      </p:pic>
      <p:pic>
        <p:nvPicPr>
          <p:cNvPr id="14" name="Picture 31" descr="ES_coupling-Yellow Sui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2014" y="5418519"/>
            <a:ext cx="1018886" cy="997863"/>
          </a:xfrm>
          <a:prstGeom prst="roundRect">
            <a:avLst>
              <a:gd name="adj" fmla="val 7758"/>
            </a:avLst>
          </a:prstGeom>
          <a:ln w="6350">
            <a:solidFill>
              <a:schemeClr val="accent1">
                <a:lumMod val="50000"/>
              </a:schemeClr>
            </a:solidFill>
          </a:ln>
        </p:spPr>
        <p:style>
          <a:lnRef idx="2">
            <a:schemeClr val="accent1"/>
          </a:lnRef>
          <a:fillRef idx="1">
            <a:schemeClr val="lt1"/>
          </a:fillRef>
          <a:effectRef idx="0">
            <a:schemeClr val="accent1"/>
          </a:effectRef>
          <a:fontRef idx="minor">
            <a:schemeClr val="dk1"/>
          </a:fontRef>
        </p:style>
      </p:pic>
      <p:pic>
        <p:nvPicPr>
          <p:cNvPr id="15" name="Picture 14" descr="Chemical-tank-truck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9262" y="1130300"/>
            <a:ext cx="3956238" cy="2463800"/>
          </a:xfrm>
          <a:prstGeom prst="roundRect">
            <a:avLst>
              <a:gd name="adj" fmla="val 2217"/>
            </a:avLst>
          </a:prstGeom>
          <a:solidFill>
            <a:schemeClr val="bg1">
              <a:lumMod val="95000"/>
            </a:schemeClr>
          </a:solidFill>
          <a:ln w="28575" cmpd="sng">
            <a:solidFill>
              <a:schemeClr val="accent6">
                <a:lumMod val="60000"/>
                <a:lumOff val="40000"/>
              </a:schemeClr>
            </a:solidFill>
          </a:ln>
        </p:spPr>
      </p:pic>
      <p:sp>
        <p:nvSpPr>
          <p:cNvPr id="16" name="TextBox 15"/>
          <p:cNvSpPr txBox="1"/>
          <p:nvPr/>
        </p:nvSpPr>
        <p:spPr>
          <a:xfrm>
            <a:off x="820420" y="6089383"/>
            <a:ext cx="5994400" cy="705117"/>
          </a:xfrm>
          <a:prstGeom prst="roundRect">
            <a:avLst>
              <a:gd name="adj" fmla="val 5760"/>
            </a:avLst>
          </a:prstGeom>
          <a:solidFill>
            <a:schemeClr val="bg1">
              <a:lumMod val="95000"/>
              <a:alpha val="89000"/>
            </a:schemeClr>
          </a:solidFill>
          <a:ln>
            <a:solidFill>
              <a:schemeClr val="accent1">
                <a:lumMod val="50000"/>
              </a:schemeClr>
            </a:solidFill>
          </a:ln>
        </p:spPr>
        <p:txBody>
          <a:bodyPr tIns="0" bIns="0" numCol="2"/>
          <a:lstStyle/>
          <a:p>
            <a:pPr>
              <a:defRPr/>
            </a:pPr>
            <a:r>
              <a:rPr lang="en-US" sz="1000" dirty="0">
                <a:latin typeface="Calibri"/>
                <a:cs typeface="Calibri"/>
              </a:rPr>
              <a:t> Chemical &amp; Industrial		</a:t>
            </a:r>
            <a:endParaRPr lang="en-US" sz="1000" b="0" dirty="0">
              <a:latin typeface="Calibri"/>
              <a:cs typeface="Calibri"/>
            </a:endParaRPr>
          </a:p>
          <a:p>
            <a:pPr marL="171450" indent="-171450">
              <a:buClr>
                <a:srgbClr val="FF0000"/>
              </a:buClr>
              <a:buSzPct val="80000"/>
              <a:buFont typeface="Wingdings" charset="2"/>
              <a:buChar char="u"/>
              <a:defRPr/>
            </a:pPr>
            <a:r>
              <a:rPr lang="en-US" sz="1000" b="0" dirty="0">
                <a:latin typeface="Calibri"/>
                <a:cs typeface="Calibri"/>
              </a:rPr>
              <a:t>Top &amp; Bottom Loading Systems &amp; Accessories</a:t>
            </a:r>
          </a:p>
          <a:p>
            <a:pPr marL="171450" indent="-171450">
              <a:buClr>
                <a:srgbClr val="45D60A"/>
              </a:buClr>
              <a:buSzPct val="80000"/>
              <a:buFont typeface="Wingdings" charset="2"/>
              <a:buChar char="u"/>
              <a:defRPr/>
            </a:pPr>
            <a:r>
              <a:rPr lang="en-US" sz="1000" b="0" dirty="0">
                <a:latin typeface="Calibri"/>
                <a:cs typeface="Calibri"/>
              </a:rPr>
              <a:t>Ground Verification / Rack Monitoring Equipment</a:t>
            </a:r>
          </a:p>
          <a:p>
            <a:pPr marL="171450" indent="-171450">
              <a:buClr>
                <a:schemeClr val="accent1">
                  <a:lumMod val="50000"/>
                </a:schemeClr>
              </a:buClr>
              <a:buSzPct val="80000"/>
              <a:buFont typeface="Wingdings" charset="2"/>
              <a:buChar char="u"/>
              <a:defRPr/>
            </a:pPr>
            <a:r>
              <a:rPr lang="en-US" sz="1000" b="0" dirty="0">
                <a:latin typeface="Calibri"/>
                <a:cs typeface="Calibri"/>
              </a:rPr>
              <a:t>Bottom Loading / Unloading Couplings</a:t>
            </a:r>
          </a:p>
          <a:p>
            <a:pPr marL="171450" indent="-171450">
              <a:buClr>
                <a:srgbClr val="9D2FFF"/>
              </a:buClr>
              <a:buSzPct val="80000"/>
              <a:buFont typeface="Wingdings" charset="2"/>
              <a:buChar char="u"/>
              <a:defRPr/>
            </a:pPr>
            <a:r>
              <a:rPr lang="en-US" sz="1000" b="0" dirty="0">
                <a:latin typeface="Calibri"/>
                <a:cs typeface="Calibri"/>
              </a:rPr>
              <a:t>Quick &amp; Dry Disconnect Couplings</a:t>
            </a:r>
          </a:p>
          <a:p>
            <a:pPr marL="171450" indent="-171450">
              <a:buClr>
                <a:srgbClr val="008000"/>
              </a:buClr>
              <a:buSzPct val="80000"/>
              <a:buFont typeface="Wingdings" charset="2"/>
              <a:buChar char="u"/>
              <a:defRPr/>
            </a:pPr>
            <a:r>
              <a:rPr lang="en-US" sz="1000" b="0" dirty="0">
                <a:latin typeface="Calibri"/>
                <a:cs typeface="Calibri"/>
              </a:rPr>
              <a:t>Industrial &amp; </a:t>
            </a:r>
            <a:r>
              <a:rPr lang="en-US" sz="1000" b="0" dirty="0" smtClean="0">
                <a:latin typeface="Calibri"/>
                <a:cs typeface="Calibri"/>
              </a:rPr>
              <a:t>Butterfly Valves</a:t>
            </a:r>
            <a:endParaRPr lang="en-US" sz="1000" b="0" dirty="0">
              <a:latin typeface="Calibri"/>
              <a:cs typeface="Calibri"/>
            </a:endParaRPr>
          </a:p>
          <a:p>
            <a:pPr marL="171450" indent="-171450">
              <a:buClr>
                <a:srgbClr val="008000"/>
              </a:buClr>
              <a:buSzPct val="80000"/>
              <a:buFont typeface="Wingdings" charset="2"/>
              <a:buChar char="u"/>
              <a:defRPr/>
            </a:pPr>
            <a:r>
              <a:rPr lang="en-US" sz="1000" b="0" dirty="0">
                <a:latin typeface="Calibri"/>
                <a:cs typeface="Calibri"/>
              </a:rPr>
              <a:t>Sight Flow Indicators</a:t>
            </a:r>
          </a:p>
          <a:p>
            <a:pPr marL="171450" indent="-171450">
              <a:buClr>
                <a:srgbClr val="FF6600"/>
              </a:buClr>
              <a:buSzPct val="80000"/>
              <a:buFont typeface="Wingdings" charset="2"/>
              <a:buChar char="u"/>
              <a:defRPr/>
            </a:pPr>
            <a:r>
              <a:rPr lang="en-US" sz="1000" b="0" dirty="0">
                <a:latin typeface="Calibri"/>
                <a:cs typeface="Calibri"/>
              </a:rPr>
              <a:t>Swivels</a:t>
            </a:r>
          </a:p>
          <a:p>
            <a:pPr marL="171450" indent="-171450">
              <a:buClr>
                <a:srgbClr val="008000"/>
              </a:buClr>
              <a:buSzPct val="80000"/>
              <a:buFont typeface="Wingdings" charset="2"/>
              <a:buChar char="u"/>
              <a:defRPr/>
            </a:pPr>
            <a:endParaRPr lang="en-US" sz="1000" b="0" dirty="0">
              <a:latin typeface="Calibri"/>
              <a:cs typeface="Calibri"/>
            </a:endParaRPr>
          </a:p>
          <a:p>
            <a:pPr marL="171450" indent="-171450">
              <a:buClr>
                <a:srgbClr val="008000"/>
              </a:buClr>
              <a:buSzPct val="80000"/>
              <a:buFont typeface="Wingdings" charset="2"/>
              <a:buChar char="u"/>
              <a:defRPr/>
            </a:pPr>
            <a:endParaRPr lang="en-US" sz="1000" b="0" dirty="0">
              <a:latin typeface="Calibri"/>
              <a:cs typeface="Calibri"/>
            </a:endParaRPr>
          </a:p>
        </p:txBody>
      </p:sp>
      <p:sp>
        <p:nvSpPr>
          <p:cNvPr id="17" name="Rounded Rectangle 14"/>
          <p:cNvSpPr>
            <a:spLocks noChangeArrowheads="1"/>
          </p:cNvSpPr>
          <p:nvPr/>
        </p:nvSpPr>
        <p:spPr bwMode="auto">
          <a:xfrm>
            <a:off x="523875" y="3873500"/>
            <a:ext cx="1050925" cy="9525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18" name="Picture 4" descr="kamvalok-vertical-layers.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1525" y="3908425"/>
            <a:ext cx="6032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t="-1" b="-10942"/>
          <a:stretch/>
        </p:blipFill>
        <p:spPr>
          <a:xfrm>
            <a:off x="1790700" y="3886201"/>
            <a:ext cx="977900" cy="944390"/>
          </a:xfrm>
          <a:prstGeom prst="roundRect">
            <a:avLst>
              <a:gd name="adj" fmla="val 17236"/>
            </a:avLst>
          </a:prstGeom>
          <a:gradFill flip="none" rotWithShape="1">
            <a:gsLst>
              <a:gs pos="0">
                <a:srgbClr val="FFFFFF">
                  <a:shade val="85000"/>
                </a:srgbClr>
              </a:gs>
              <a:gs pos="100000">
                <a:srgbClr val="75C8F2"/>
              </a:gs>
            </a:gsLst>
            <a:lin ang="5400000" scaled="0"/>
            <a:tileRect/>
          </a:gradFill>
          <a:ln>
            <a:solidFill>
              <a:srgbClr val="1478AD"/>
            </a:solidFill>
          </a:ln>
          <a:effectLst/>
        </p:spPr>
      </p:pic>
      <p:sp>
        <p:nvSpPr>
          <p:cNvPr id="20" name="Rectangle 2"/>
          <p:cNvSpPr>
            <a:spLocks noChangeArrowheads="1"/>
          </p:cNvSpPr>
          <p:nvPr/>
        </p:nvSpPr>
        <p:spPr bwMode="auto">
          <a:xfrm>
            <a:off x="1919288" y="14081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21" name="Rectangle 2"/>
          <p:cNvSpPr>
            <a:spLocks noChangeArrowheads="1"/>
          </p:cNvSpPr>
          <p:nvPr/>
        </p:nvSpPr>
        <p:spPr bwMode="auto">
          <a:xfrm>
            <a:off x="4230688" y="10271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22" name="Rectangle 2"/>
          <p:cNvSpPr>
            <a:spLocks noChangeArrowheads="1"/>
          </p:cNvSpPr>
          <p:nvPr/>
        </p:nvSpPr>
        <p:spPr bwMode="auto">
          <a:xfrm>
            <a:off x="6389688" y="27670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23" name="TextBox 22"/>
          <p:cNvSpPr txBox="1"/>
          <p:nvPr/>
        </p:nvSpPr>
        <p:spPr>
          <a:xfrm>
            <a:off x="4362874" y="4706200"/>
            <a:ext cx="406400" cy="4064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24" name="TextBox 23"/>
          <p:cNvSpPr txBox="1"/>
          <p:nvPr/>
        </p:nvSpPr>
        <p:spPr>
          <a:xfrm>
            <a:off x="3810000" y="1962150"/>
            <a:ext cx="406400" cy="4064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25" name="TextBox 24"/>
          <p:cNvSpPr txBox="1"/>
          <p:nvPr/>
        </p:nvSpPr>
        <p:spPr>
          <a:xfrm>
            <a:off x="5867400" y="2698750"/>
            <a:ext cx="406400" cy="4064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26" name="TextBox 25"/>
          <p:cNvSpPr txBox="1"/>
          <p:nvPr/>
        </p:nvSpPr>
        <p:spPr>
          <a:xfrm>
            <a:off x="2489200" y="1936750"/>
            <a:ext cx="406400" cy="4064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27" name="Rectangle 36"/>
          <p:cNvSpPr>
            <a:spLocks noChangeArrowheads="1"/>
          </p:cNvSpPr>
          <p:nvPr/>
        </p:nvSpPr>
        <p:spPr bwMode="auto">
          <a:xfrm>
            <a:off x="4748213" y="4008438"/>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sp>
        <p:nvSpPr>
          <p:cNvPr id="28" name="Rectangle 36"/>
          <p:cNvSpPr>
            <a:spLocks noChangeArrowheads="1"/>
          </p:cNvSpPr>
          <p:nvPr/>
        </p:nvSpPr>
        <p:spPr bwMode="auto">
          <a:xfrm>
            <a:off x="5449888" y="29956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sp>
        <p:nvSpPr>
          <p:cNvPr id="29" name="Rectangle 32"/>
          <p:cNvSpPr>
            <a:spLocks noChangeArrowheads="1"/>
          </p:cNvSpPr>
          <p:nvPr/>
        </p:nvSpPr>
        <p:spPr bwMode="auto">
          <a:xfrm>
            <a:off x="4545013" y="4014788"/>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008000"/>
              </a:buClr>
              <a:buSzPct val="80000"/>
              <a:buFont typeface="Wingdings" charset="0"/>
              <a:buChar char="u"/>
            </a:pPr>
            <a:r>
              <a:rPr lang="en-US" b="0">
                <a:solidFill>
                  <a:srgbClr val="008000"/>
                </a:solidFill>
                <a:latin typeface="Calibri" charset="0"/>
                <a:cs typeface="Calibri" charset="0"/>
              </a:rPr>
              <a:t> </a:t>
            </a:r>
          </a:p>
        </p:txBody>
      </p:sp>
      <p:sp>
        <p:nvSpPr>
          <p:cNvPr id="30" name="Rectangle 32"/>
          <p:cNvSpPr>
            <a:spLocks noChangeArrowheads="1"/>
          </p:cNvSpPr>
          <p:nvPr/>
        </p:nvSpPr>
        <p:spPr bwMode="auto">
          <a:xfrm>
            <a:off x="3240088" y="4611688"/>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008000"/>
              </a:buClr>
              <a:buSzPct val="80000"/>
              <a:buFont typeface="Wingdings" charset="0"/>
              <a:buChar char="u"/>
            </a:pPr>
            <a:r>
              <a:rPr lang="en-US" b="0">
                <a:solidFill>
                  <a:srgbClr val="008000"/>
                </a:solidFill>
                <a:latin typeface="Calibri" charset="0"/>
                <a:cs typeface="Calibri" charset="0"/>
              </a:rPr>
              <a:t> </a:t>
            </a:r>
          </a:p>
        </p:txBody>
      </p:sp>
      <p:sp>
        <p:nvSpPr>
          <p:cNvPr id="31" name="Rectangle 32"/>
          <p:cNvSpPr>
            <a:spLocks noChangeArrowheads="1"/>
          </p:cNvSpPr>
          <p:nvPr/>
        </p:nvSpPr>
        <p:spPr bwMode="auto">
          <a:xfrm>
            <a:off x="2932113" y="49260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008000"/>
              </a:buClr>
              <a:buSzPct val="80000"/>
              <a:buFont typeface="Wingdings" charset="0"/>
              <a:buChar char="u"/>
            </a:pPr>
            <a:r>
              <a:rPr lang="en-US" b="0">
                <a:solidFill>
                  <a:srgbClr val="008000"/>
                </a:solidFill>
                <a:latin typeface="Calibri" charset="0"/>
                <a:cs typeface="Calibri" charset="0"/>
              </a:rPr>
              <a:t>  </a:t>
            </a:r>
          </a:p>
        </p:txBody>
      </p:sp>
      <p:sp>
        <p:nvSpPr>
          <p:cNvPr id="32" name="Rectangle 58"/>
          <p:cNvSpPr>
            <a:spLocks noChangeArrowheads="1"/>
          </p:cNvSpPr>
          <p:nvPr/>
        </p:nvSpPr>
        <p:spPr bwMode="auto">
          <a:xfrm>
            <a:off x="1233488" y="1873250"/>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33" name="Rectangle 58"/>
          <p:cNvSpPr>
            <a:spLocks noChangeArrowheads="1"/>
          </p:cNvSpPr>
          <p:nvPr/>
        </p:nvSpPr>
        <p:spPr bwMode="auto">
          <a:xfrm>
            <a:off x="3392488" y="1555750"/>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34" name="Rectangle 57"/>
          <p:cNvSpPr>
            <a:spLocks noChangeArrowheads="1"/>
          </p:cNvSpPr>
          <p:nvPr/>
        </p:nvSpPr>
        <p:spPr bwMode="auto">
          <a:xfrm>
            <a:off x="3167063" y="1384300"/>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sp>
        <p:nvSpPr>
          <p:cNvPr id="35" name="Rectangle 57"/>
          <p:cNvSpPr>
            <a:spLocks noChangeArrowheads="1"/>
          </p:cNvSpPr>
          <p:nvPr/>
        </p:nvSpPr>
        <p:spPr bwMode="auto">
          <a:xfrm>
            <a:off x="1033463" y="1663700"/>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grpSp>
        <p:nvGrpSpPr>
          <p:cNvPr id="36" name="Group 3"/>
          <p:cNvGrpSpPr>
            <a:grpSpLocks/>
          </p:cNvGrpSpPr>
          <p:nvPr/>
        </p:nvGrpSpPr>
        <p:grpSpPr bwMode="auto">
          <a:xfrm>
            <a:off x="4037013" y="4370388"/>
            <a:ext cx="860425" cy="463550"/>
            <a:chOff x="4637088" y="4075113"/>
            <a:chExt cx="860425" cy="463550"/>
          </a:xfrm>
        </p:grpSpPr>
        <p:sp>
          <p:nvSpPr>
            <p:cNvPr id="37" name="Rectangle 2"/>
            <p:cNvSpPr>
              <a:spLocks noChangeArrowheads="1"/>
            </p:cNvSpPr>
            <p:nvPr/>
          </p:nvSpPr>
          <p:spPr bwMode="auto">
            <a:xfrm>
              <a:off x="4637088" y="40751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38" name="Rectangle 58"/>
            <p:cNvSpPr>
              <a:spLocks noChangeArrowheads="1"/>
            </p:cNvSpPr>
            <p:nvPr/>
          </p:nvSpPr>
          <p:spPr bwMode="auto">
            <a:xfrm>
              <a:off x="5068888" y="4076700"/>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39" name="Rectangle 57"/>
            <p:cNvSpPr>
              <a:spLocks noChangeArrowheads="1"/>
            </p:cNvSpPr>
            <p:nvPr/>
          </p:nvSpPr>
          <p:spPr bwMode="auto">
            <a:xfrm>
              <a:off x="4853782" y="4076700"/>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grpSp>
      <p:grpSp>
        <p:nvGrpSpPr>
          <p:cNvPr id="40" name="Group 5"/>
          <p:cNvGrpSpPr>
            <a:grpSpLocks/>
          </p:cNvGrpSpPr>
          <p:nvPr/>
        </p:nvGrpSpPr>
        <p:grpSpPr bwMode="auto">
          <a:xfrm>
            <a:off x="5681663" y="4067175"/>
            <a:ext cx="841375" cy="461963"/>
            <a:chOff x="5919788" y="4646613"/>
            <a:chExt cx="841692" cy="461963"/>
          </a:xfrm>
        </p:grpSpPr>
        <p:sp>
          <p:nvSpPr>
            <p:cNvPr id="41" name="Rectangle 2"/>
            <p:cNvSpPr>
              <a:spLocks noChangeArrowheads="1"/>
            </p:cNvSpPr>
            <p:nvPr/>
          </p:nvSpPr>
          <p:spPr bwMode="auto">
            <a:xfrm>
              <a:off x="5919788" y="4647407"/>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42" name="Rectangle 57"/>
            <p:cNvSpPr>
              <a:spLocks noChangeArrowheads="1"/>
            </p:cNvSpPr>
            <p:nvPr/>
          </p:nvSpPr>
          <p:spPr bwMode="auto">
            <a:xfrm>
              <a:off x="6334443" y="4646613"/>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sp>
          <p:nvSpPr>
            <p:cNvPr id="43" name="Rectangle 58"/>
            <p:cNvSpPr>
              <a:spLocks noChangeArrowheads="1"/>
            </p:cNvSpPr>
            <p:nvPr/>
          </p:nvSpPr>
          <p:spPr bwMode="auto">
            <a:xfrm>
              <a:off x="6122988" y="4646613"/>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grpSp>
      <p:sp>
        <p:nvSpPr>
          <p:cNvPr id="44" name="Rectangle 36"/>
          <p:cNvSpPr>
            <a:spLocks noChangeArrowheads="1"/>
          </p:cNvSpPr>
          <p:nvPr/>
        </p:nvSpPr>
        <p:spPr bwMode="auto">
          <a:xfrm>
            <a:off x="4148138" y="4516438"/>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sp>
        <p:nvSpPr>
          <p:cNvPr id="45" name="TextBox 44"/>
          <p:cNvSpPr txBox="1"/>
          <p:nvPr/>
        </p:nvSpPr>
        <p:spPr>
          <a:xfrm>
            <a:off x="4051299" y="5564719"/>
            <a:ext cx="406400" cy="4064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46" name="Rectangle 36"/>
          <p:cNvSpPr>
            <a:spLocks noChangeArrowheads="1"/>
          </p:cNvSpPr>
          <p:nvPr/>
        </p:nvSpPr>
        <p:spPr bwMode="auto">
          <a:xfrm>
            <a:off x="3836988" y="5375275"/>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grpSp>
        <p:nvGrpSpPr>
          <p:cNvPr id="47" name="Group 73"/>
          <p:cNvGrpSpPr>
            <a:grpSpLocks/>
          </p:cNvGrpSpPr>
          <p:nvPr/>
        </p:nvGrpSpPr>
        <p:grpSpPr bwMode="auto">
          <a:xfrm>
            <a:off x="5289550" y="4884738"/>
            <a:ext cx="841375" cy="461962"/>
            <a:chOff x="5919788" y="4646613"/>
            <a:chExt cx="841692" cy="461963"/>
          </a:xfrm>
        </p:grpSpPr>
        <p:sp>
          <p:nvSpPr>
            <p:cNvPr id="48" name="Rectangle 2"/>
            <p:cNvSpPr>
              <a:spLocks noChangeArrowheads="1"/>
            </p:cNvSpPr>
            <p:nvPr/>
          </p:nvSpPr>
          <p:spPr bwMode="auto">
            <a:xfrm>
              <a:off x="5919788" y="4647407"/>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49" name="Rectangle 57"/>
            <p:cNvSpPr>
              <a:spLocks noChangeArrowheads="1"/>
            </p:cNvSpPr>
            <p:nvPr/>
          </p:nvSpPr>
          <p:spPr bwMode="auto">
            <a:xfrm>
              <a:off x="6334443" y="4646613"/>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sp>
          <p:nvSpPr>
            <p:cNvPr id="50" name="Rectangle 58"/>
            <p:cNvSpPr>
              <a:spLocks noChangeArrowheads="1"/>
            </p:cNvSpPr>
            <p:nvPr/>
          </p:nvSpPr>
          <p:spPr bwMode="auto">
            <a:xfrm>
              <a:off x="6122988" y="4646613"/>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grpSp>
      <p:grpSp>
        <p:nvGrpSpPr>
          <p:cNvPr id="51" name="Group 77"/>
          <p:cNvGrpSpPr>
            <a:grpSpLocks/>
          </p:cNvGrpSpPr>
          <p:nvPr/>
        </p:nvGrpSpPr>
        <p:grpSpPr bwMode="auto">
          <a:xfrm>
            <a:off x="3727450" y="5227638"/>
            <a:ext cx="860425" cy="463550"/>
            <a:chOff x="4637088" y="4075113"/>
            <a:chExt cx="860425" cy="463550"/>
          </a:xfrm>
        </p:grpSpPr>
        <p:sp>
          <p:nvSpPr>
            <p:cNvPr id="52" name="Rectangle 2"/>
            <p:cNvSpPr>
              <a:spLocks noChangeArrowheads="1"/>
            </p:cNvSpPr>
            <p:nvPr/>
          </p:nvSpPr>
          <p:spPr bwMode="auto">
            <a:xfrm>
              <a:off x="4637088" y="407511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53" name="Rectangle 58"/>
            <p:cNvSpPr>
              <a:spLocks noChangeArrowheads="1"/>
            </p:cNvSpPr>
            <p:nvPr/>
          </p:nvSpPr>
          <p:spPr bwMode="auto">
            <a:xfrm>
              <a:off x="5068888" y="4076700"/>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6600"/>
                </a:buClr>
                <a:buSzPct val="80000"/>
                <a:buFont typeface="Wingdings" charset="0"/>
                <a:buChar char="u"/>
              </a:pPr>
              <a:r>
                <a:rPr lang="en-US" b="0">
                  <a:latin typeface="Calibri" charset="0"/>
                  <a:cs typeface="Calibri" charset="0"/>
                </a:rPr>
                <a:t> </a:t>
              </a:r>
            </a:p>
          </p:txBody>
        </p:sp>
        <p:sp>
          <p:nvSpPr>
            <p:cNvPr id="54" name="Rectangle 57"/>
            <p:cNvSpPr>
              <a:spLocks noChangeArrowheads="1"/>
            </p:cNvSpPr>
            <p:nvPr/>
          </p:nvSpPr>
          <p:spPr bwMode="auto">
            <a:xfrm>
              <a:off x="4853782" y="4076700"/>
              <a:ext cx="427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45D60A"/>
                </a:buClr>
                <a:buSzPct val="80000"/>
                <a:buFont typeface="Wingdings" charset="0"/>
                <a:buChar char="u"/>
              </a:pPr>
              <a:r>
                <a:rPr lang="en-US" b="0">
                  <a:latin typeface="Calibri" charset="0"/>
                  <a:cs typeface="Calibri" charset="0"/>
                </a:rPr>
                <a:t> </a:t>
              </a:r>
            </a:p>
          </p:txBody>
        </p:sp>
      </p:grpSp>
      <p:sp>
        <p:nvSpPr>
          <p:cNvPr id="55" name="Rectangle 36"/>
          <p:cNvSpPr>
            <a:spLocks noChangeArrowheads="1"/>
          </p:cNvSpPr>
          <p:nvPr/>
        </p:nvSpPr>
        <p:spPr bwMode="auto">
          <a:xfrm>
            <a:off x="3155950" y="4911725"/>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sp>
        <p:nvSpPr>
          <p:cNvPr id="56" name="Rectangle 36"/>
          <p:cNvSpPr>
            <a:spLocks noChangeArrowheads="1"/>
          </p:cNvSpPr>
          <p:nvPr/>
        </p:nvSpPr>
        <p:spPr bwMode="auto">
          <a:xfrm>
            <a:off x="3455988" y="4602163"/>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pic>
        <p:nvPicPr>
          <p:cNvPr id="57" name="Picture 4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442129" y="1102784"/>
            <a:ext cx="1036266" cy="866221"/>
          </a:xfrm>
          <a:prstGeom prst="roundRect">
            <a:avLst>
              <a:gd name="adj" fmla="val 5484"/>
            </a:avLst>
          </a:prstGeom>
          <a:gradFill rotWithShape="1">
            <a:gsLst>
              <a:gs pos="0">
                <a:schemeClr val="bg1"/>
              </a:gs>
              <a:gs pos="100000">
                <a:srgbClr val="67C1EF"/>
              </a:gs>
            </a:gsLst>
            <a:lin ang="5400000"/>
          </a:gradFill>
          <a:ln w="6350">
            <a:solidFill>
              <a:srgbClr val="1478AD"/>
            </a:solidFill>
            <a:round/>
            <a:headEnd/>
            <a:tailEnd/>
          </a:ln>
          <a:extLst/>
        </p:spPr>
      </p:pic>
      <p:pic>
        <p:nvPicPr>
          <p:cNvPr id="58" name="Picture 4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454834" y="2133229"/>
            <a:ext cx="1018698" cy="871145"/>
          </a:xfrm>
          <a:prstGeom prst="roundRect">
            <a:avLst>
              <a:gd name="adj" fmla="val 6019"/>
            </a:avLst>
          </a:prstGeom>
          <a:noFill/>
          <a:ln w="6350">
            <a:solidFill>
              <a:srgbClr val="1478AD"/>
            </a:solidFill>
          </a:ln>
          <a:extLst>
            <a:ext uri="{909E8E84-426E-40dd-AFC4-6F175D3DCCD1}">
              <a14:hiddenFill xmlns:a14="http://schemas.microsoft.com/office/drawing/2010/main">
                <a:solidFill>
                  <a:srgbClr val="FFFFFF"/>
                </a:solidFill>
              </a14:hiddenFill>
            </a:ext>
          </a:extLst>
        </p:spPr>
      </p:pic>
      <p:pic>
        <p:nvPicPr>
          <p:cNvPr id="59" name="Picture 4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470739" y="3181298"/>
            <a:ext cx="1006537" cy="878484"/>
          </a:xfrm>
          <a:prstGeom prst="roundRect">
            <a:avLst>
              <a:gd name="adj" fmla="val 5484"/>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4"/>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375525" y="4078288"/>
            <a:ext cx="1220788"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3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a:t>
            </a:r>
          </a:p>
        </p:txBody>
      </p:sp>
      <p:sp>
        <p:nvSpPr>
          <p:cNvPr id="4" name="Rounded Rectangle 14"/>
          <p:cNvSpPr>
            <a:spLocks noChangeArrowheads="1"/>
          </p:cNvSpPr>
          <p:nvPr/>
        </p:nvSpPr>
        <p:spPr bwMode="auto">
          <a:xfrm>
            <a:off x="5921375" y="1082147"/>
            <a:ext cx="1216025" cy="10160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3588" y="956735"/>
            <a:ext cx="13700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14"/>
          <p:cNvSpPr>
            <a:spLocks noChangeArrowheads="1"/>
          </p:cNvSpPr>
          <p:nvPr/>
        </p:nvSpPr>
        <p:spPr bwMode="auto">
          <a:xfrm>
            <a:off x="7416800" y="3306231"/>
            <a:ext cx="1181100" cy="10795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sp>
        <p:nvSpPr>
          <p:cNvPr id="7" name="Rectangle 31"/>
          <p:cNvSpPr>
            <a:spLocks noChangeArrowheads="1"/>
          </p:cNvSpPr>
          <p:nvPr/>
        </p:nvSpPr>
        <p:spPr bwMode="auto">
          <a:xfrm>
            <a:off x="1741488" y="1835681"/>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FF0000"/>
              </a:buClr>
              <a:buSzPct val="80000"/>
              <a:buFont typeface="Wingdings" charset="0"/>
              <a:buChar char="u"/>
            </a:pPr>
            <a:r>
              <a:rPr lang="en-US" b="0">
                <a:latin typeface="Calibri" charset="0"/>
                <a:cs typeface="Calibri" charset="0"/>
              </a:rPr>
              <a:t> </a:t>
            </a:r>
          </a:p>
        </p:txBody>
      </p:sp>
      <p:sp>
        <p:nvSpPr>
          <p:cNvPr id="8" name="TextBox 7"/>
          <p:cNvSpPr txBox="1"/>
          <p:nvPr/>
        </p:nvSpPr>
        <p:spPr>
          <a:xfrm>
            <a:off x="825500" y="2135718"/>
            <a:ext cx="406400" cy="406400"/>
          </a:xfrm>
          <a:prstGeom prst="roundRect">
            <a:avLst>
              <a:gd name="adj" fmla="val 5760"/>
            </a:avLst>
          </a:prstGeom>
          <a:noFill/>
          <a:ln>
            <a:noFill/>
          </a:ln>
        </p:spPr>
        <p:txBody>
          <a:bodyPr tIns="0" bIns="0" numCol="2"/>
          <a:lstStyle/>
          <a:p>
            <a:pPr marL="171450" indent="-171450">
              <a:buClr>
                <a:srgbClr val="1478AD"/>
              </a:buClr>
              <a:buSzPct val="80000"/>
              <a:buFont typeface="Wingdings" charset="2"/>
              <a:buChar char="u"/>
              <a:defRPr/>
            </a:pPr>
            <a:r>
              <a:rPr lang="en-US" b="0" dirty="0">
                <a:solidFill>
                  <a:srgbClr val="008000"/>
                </a:solidFill>
                <a:latin typeface="Calibri"/>
                <a:cs typeface="Calibri"/>
              </a:rPr>
              <a:t> </a:t>
            </a:r>
          </a:p>
          <a:p>
            <a:pPr>
              <a:buSzPct val="80000"/>
              <a:defRPr/>
            </a:pPr>
            <a:endParaRPr lang="en-US" b="0" dirty="0">
              <a:solidFill>
                <a:srgbClr val="008000"/>
              </a:solidFill>
              <a:latin typeface="Calibri"/>
              <a:cs typeface="Calibri"/>
            </a:endParaRPr>
          </a:p>
        </p:txBody>
      </p:sp>
      <p:sp>
        <p:nvSpPr>
          <p:cNvPr id="9" name="Rectangle 41"/>
          <p:cNvSpPr>
            <a:spLocks noChangeArrowheads="1"/>
          </p:cNvSpPr>
          <p:nvPr/>
        </p:nvSpPr>
        <p:spPr bwMode="auto">
          <a:xfrm>
            <a:off x="2198688" y="2902481"/>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38B02C"/>
              </a:buClr>
              <a:buSzPct val="80000"/>
              <a:buFont typeface="Wingdings" charset="0"/>
              <a:buChar char="u"/>
            </a:pPr>
            <a:r>
              <a:rPr lang="en-US" b="0">
                <a:solidFill>
                  <a:srgbClr val="008000"/>
                </a:solidFill>
                <a:latin typeface="Calibri" charset="0"/>
                <a:cs typeface="Calibri" charset="0"/>
              </a:rPr>
              <a:t> </a:t>
            </a:r>
          </a:p>
        </p:txBody>
      </p:sp>
      <p:sp>
        <p:nvSpPr>
          <p:cNvPr id="10" name="Rectangle 42"/>
          <p:cNvSpPr>
            <a:spLocks noChangeArrowheads="1"/>
          </p:cNvSpPr>
          <p:nvPr/>
        </p:nvSpPr>
        <p:spPr bwMode="auto">
          <a:xfrm>
            <a:off x="2706688" y="2572281"/>
            <a:ext cx="42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71450" indent="-171450">
              <a:buClr>
                <a:srgbClr val="9D2FFF"/>
              </a:buClr>
              <a:buSzPct val="80000"/>
              <a:buFont typeface="Wingdings" charset="0"/>
              <a:buChar char="u"/>
            </a:pPr>
            <a:r>
              <a:rPr lang="en-US" b="0">
                <a:solidFill>
                  <a:srgbClr val="008000"/>
                </a:solidFill>
                <a:latin typeface="Calibri" charset="0"/>
                <a:cs typeface="Calibri" charset="0"/>
              </a:rPr>
              <a:t> </a:t>
            </a:r>
          </a:p>
        </p:txBody>
      </p:sp>
      <p:pic>
        <p:nvPicPr>
          <p:cNvPr id="11" name="Picture 50" descr="products-station-unloa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16800" y="2158999"/>
            <a:ext cx="1142876" cy="1044674"/>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91400" y="1073865"/>
            <a:ext cx="1137805" cy="1001548"/>
          </a:xfrm>
          <a:prstGeom prst="roundRect">
            <a:avLst>
              <a:gd name="adj" fmla="val 15957"/>
            </a:avLst>
          </a:prstGeom>
          <a:solidFill>
            <a:srgbClr val="FFFFFF">
              <a:shade val="85000"/>
            </a:srgbClr>
          </a:solidFill>
          <a:ln>
            <a:solidFill>
              <a:srgbClr val="1478AD"/>
            </a:solidFill>
          </a:ln>
          <a:effectLst/>
        </p:spPr>
      </p:pic>
      <p:sp>
        <p:nvSpPr>
          <p:cNvPr id="13" name="Rounded Rectangle 14"/>
          <p:cNvSpPr>
            <a:spLocks noChangeArrowheads="1"/>
          </p:cNvSpPr>
          <p:nvPr/>
        </p:nvSpPr>
        <p:spPr bwMode="auto">
          <a:xfrm>
            <a:off x="5956300" y="3318931"/>
            <a:ext cx="1206500" cy="1041400"/>
          </a:xfrm>
          <a:prstGeom prst="roundRect">
            <a:avLst>
              <a:gd name="adj" fmla="val 14060"/>
            </a:avLst>
          </a:prstGeom>
          <a:gradFill rotWithShape="1">
            <a:gsLst>
              <a:gs pos="0">
                <a:schemeClr val="bg1"/>
              </a:gs>
              <a:gs pos="100000">
                <a:srgbClr val="67C1EF"/>
              </a:gs>
            </a:gsLst>
            <a:lin ang="5400000"/>
          </a:gradFill>
          <a:ln w="6350">
            <a:solidFill>
              <a:srgbClr val="1478AD"/>
            </a:solidFill>
            <a:round/>
            <a:headEnd/>
            <a:tailEnd/>
          </a:ln>
        </p:spPr>
        <p:txBody>
          <a:bodyPr/>
          <a:lstStyle/>
          <a:p>
            <a:endParaRPr lang="en-US"/>
          </a:p>
        </p:txBody>
      </p:sp>
      <p:pic>
        <p:nvPicPr>
          <p:cNvPr id="14" name="Picture 31" descr="angle-valve-a-73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252256"/>
            <a:ext cx="7747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27900" y="3142719"/>
            <a:ext cx="132080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olutions-generalpurpos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800" y="3752467"/>
            <a:ext cx="5219699" cy="3029333"/>
          </a:xfrm>
          <a:prstGeom prst="rect">
            <a:avLst/>
          </a:prstGeom>
          <a:ln>
            <a:noFill/>
          </a:ln>
          <a:effectLst>
            <a:softEdge rad="112500"/>
          </a:effectLst>
        </p:spPr>
      </p:pic>
      <p:pic>
        <p:nvPicPr>
          <p:cNvPr id="17" name="Picture 16" descr="solutions-petroleum.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1966" y="1100668"/>
            <a:ext cx="5318668" cy="3098800"/>
          </a:xfrm>
          <a:prstGeom prst="rect">
            <a:avLst/>
          </a:prstGeom>
          <a:ln>
            <a:noFill/>
          </a:ln>
          <a:effectLst>
            <a:softEdge rad="112500"/>
          </a:effectLst>
        </p:spPr>
      </p:pic>
      <p:sp>
        <p:nvSpPr>
          <p:cNvPr id="18" name="TextBox 17"/>
          <p:cNvSpPr txBox="1"/>
          <p:nvPr/>
        </p:nvSpPr>
        <p:spPr>
          <a:xfrm>
            <a:off x="190500" y="3937000"/>
            <a:ext cx="5168900" cy="2792413"/>
          </a:xfrm>
          <a:prstGeom prst="roundRect">
            <a:avLst>
              <a:gd name="adj" fmla="val 5760"/>
            </a:avLst>
          </a:prstGeom>
          <a:solidFill>
            <a:schemeClr val="bg1">
              <a:alpha val="0"/>
            </a:schemeClr>
          </a:solidFill>
          <a:ln>
            <a:solidFill>
              <a:schemeClr val="accent1">
                <a:lumMod val="50000"/>
              </a:schemeClr>
            </a:solidFill>
          </a:ln>
        </p:spPr>
        <p:txBody>
          <a:bodyPr tIns="0" bIns="0"/>
          <a:lstStyle/>
          <a:p>
            <a:pPr>
              <a:defRPr/>
            </a:pPr>
            <a:endParaRPr lang="en-US" sz="1000" b="0" dirty="0">
              <a:latin typeface="Calibri"/>
              <a:cs typeface="Calibri"/>
            </a:endParaRPr>
          </a:p>
        </p:txBody>
      </p:sp>
      <p:sp>
        <p:nvSpPr>
          <p:cNvPr id="19" name="TextBox 18"/>
          <p:cNvSpPr txBox="1"/>
          <p:nvPr/>
        </p:nvSpPr>
        <p:spPr>
          <a:xfrm>
            <a:off x="190500" y="1100668"/>
            <a:ext cx="5181600" cy="2751667"/>
          </a:xfrm>
          <a:prstGeom prst="roundRect">
            <a:avLst>
              <a:gd name="adj" fmla="val 5760"/>
            </a:avLst>
          </a:prstGeom>
          <a:solidFill>
            <a:schemeClr val="bg1">
              <a:alpha val="0"/>
            </a:schemeClr>
          </a:solidFill>
          <a:ln>
            <a:solidFill>
              <a:schemeClr val="accent1">
                <a:lumMod val="50000"/>
              </a:schemeClr>
            </a:solidFill>
          </a:ln>
        </p:spPr>
        <p:txBody>
          <a:bodyPr tIns="0" bIns="0"/>
          <a:lstStyle/>
          <a:p>
            <a:pPr>
              <a:defRPr/>
            </a:pPr>
            <a:endParaRPr lang="en-US" sz="1000" b="0" dirty="0">
              <a:latin typeface="Calibri"/>
              <a:cs typeface="Calibri"/>
            </a:endParaRPr>
          </a:p>
        </p:txBody>
      </p:sp>
      <p:pic>
        <p:nvPicPr>
          <p:cNvPr id="20" name="Picture 34" descr="Tanktruck_Manifold_Cropped"/>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91399" y="4453464"/>
            <a:ext cx="1241471" cy="1193800"/>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descr="Screen Shot 2013-06-15 at 10.20.47 A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59366" y="4472513"/>
            <a:ext cx="1254234" cy="1136650"/>
          </a:xfrm>
          <a:prstGeom prst="roundRect">
            <a:avLst/>
          </a:prstGeom>
          <a:ln w="19050" cmpd="sng">
            <a:solidFill>
              <a:schemeClr val="accent2">
                <a:lumMod val="60000"/>
                <a:lumOff val="40000"/>
              </a:schemeClr>
            </a:solidFill>
          </a:ln>
        </p:spPr>
      </p:pic>
      <p:sp>
        <p:nvSpPr>
          <p:cNvPr id="22" name="TextBox 21"/>
          <p:cNvSpPr txBox="1"/>
          <p:nvPr/>
        </p:nvSpPr>
        <p:spPr>
          <a:xfrm>
            <a:off x="5880100" y="5740400"/>
            <a:ext cx="2781300" cy="984250"/>
          </a:xfrm>
          <a:prstGeom prst="roundRect">
            <a:avLst>
              <a:gd name="adj" fmla="val 5760"/>
            </a:avLst>
          </a:prstGeom>
          <a:solidFill>
            <a:schemeClr val="bg1">
              <a:lumMod val="95000"/>
              <a:alpha val="89000"/>
            </a:schemeClr>
          </a:solidFill>
          <a:ln>
            <a:solidFill>
              <a:schemeClr val="accent1">
                <a:lumMod val="50000"/>
              </a:schemeClr>
            </a:solidFill>
          </a:ln>
        </p:spPr>
        <p:txBody>
          <a:bodyPr tIns="0" bIns="0"/>
          <a:lstStyle/>
          <a:p>
            <a:pPr>
              <a:defRPr/>
            </a:pPr>
            <a:r>
              <a:rPr lang="en-US" sz="1000" dirty="0">
                <a:latin typeface="Calibri"/>
                <a:cs typeface="Calibri"/>
              </a:rPr>
              <a:t> Petroleum Tanker Truck Equipment</a:t>
            </a:r>
          </a:p>
          <a:p>
            <a:pPr>
              <a:defRPr/>
            </a:pPr>
            <a:r>
              <a:rPr lang="en-US" sz="1000" dirty="0">
                <a:latin typeface="Calibri"/>
                <a:cs typeface="Calibri"/>
              </a:rPr>
              <a:t> Petroleum Straight Truck Equipment</a:t>
            </a:r>
          </a:p>
          <a:p>
            <a:pPr>
              <a:defRPr/>
            </a:pPr>
            <a:r>
              <a:rPr lang="en-US" sz="1000" dirty="0">
                <a:latin typeface="Calibri"/>
                <a:cs typeface="Calibri"/>
              </a:rPr>
              <a:t> Dry Bulk Tank Truck Equipment</a:t>
            </a:r>
          </a:p>
          <a:p>
            <a:pPr>
              <a:defRPr/>
            </a:pPr>
            <a:r>
              <a:rPr lang="en-US" sz="1000" dirty="0">
                <a:latin typeface="Calibri"/>
                <a:cs typeface="Calibri"/>
              </a:rPr>
              <a:t> Dry Bulk Rail Tank Car Equipment</a:t>
            </a:r>
          </a:p>
          <a:p>
            <a:pPr>
              <a:defRPr/>
            </a:pPr>
            <a:r>
              <a:rPr lang="en-US" sz="1000" dirty="0">
                <a:latin typeface="Calibri"/>
                <a:cs typeface="Calibri"/>
              </a:rPr>
              <a:t> Pressure Rail Tank Car Equipment</a:t>
            </a:r>
          </a:p>
          <a:p>
            <a:pPr>
              <a:defRPr/>
            </a:pPr>
            <a:r>
              <a:rPr lang="en-US" sz="1000" dirty="0">
                <a:latin typeface="Calibri"/>
                <a:cs typeface="Calibri"/>
              </a:rPr>
              <a:t> General Purpose Rail Tank Car Equipment</a:t>
            </a:r>
          </a:p>
          <a:p>
            <a:pPr>
              <a:defRPr/>
            </a:pPr>
            <a:endParaRPr lang="en-US" sz="1000" dirty="0">
              <a:latin typeface="Calibri"/>
              <a:cs typeface="Calibri"/>
            </a:endParaRPr>
          </a:p>
          <a:p>
            <a:pPr>
              <a:defRPr/>
            </a:pPr>
            <a:r>
              <a:rPr lang="en-US" sz="1000" dirty="0">
                <a:latin typeface="Calibri"/>
                <a:cs typeface="Calibri"/>
              </a:rPr>
              <a:t>  </a:t>
            </a:r>
          </a:p>
          <a:p>
            <a:pPr>
              <a:defRPr/>
            </a:pPr>
            <a:r>
              <a:rPr lang="en-US" sz="1000" dirty="0">
                <a:latin typeface="Calibri"/>
                <a:cs typeface="Calibri"/>
              </a:rPr>
              <a:t>  </a:t>
            </a:r>
          </a:p>
          <a:p>
            <a:pPr>
              <a:defRPr/>
            </a:pPr>
            <a:endParaRPr lang="en-US" sz="1000" b="0" dirty="0">
              <a:latin typeface="Calibri"/>
              <a:cs typeface="Calibri"/>
            </a:endParaRPr>
          </a:p>
        </p:txBody>
      </p:sp>
      <p:pic>
        <p:nvPicPr>
          <p:cNvPr id="23" name="Picture 50"/>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412565" y="2149475"/>
            <a:ext cx="1140885" cy="1057274"/>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6"/>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966881" y="2179937"/>
            <a:ext cx="1170519" cy="1034158"/>
          </a:xfrm>
          <a:prstGeom prst="roundRect">
            <a:avLst>
              <a:gd name="adj" fmla="val 7576"/>
            </a:avLst>
          </a:prstGeom>
          <a:noFill/>
          <a:ln w="6350">
            <a:solidFill>
              <a:srgbClr val="1478A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62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Env Sales Mtg F">
  <a:themeElements>
    <a:clrScheme name="">
      <a:dk1>
        <a:srgbClr val="000000"/>
      </a:dk1>
      <a:lt1>
        <a:srgbClr val="FFFFFF"/>
      </a:lt1>
      <a:dk2>
        <a:srgbClr val="000000"/>
      </a:dk2>
      <a:lt2>
        <a:srgbClr val="808080"/>
      </a:lt2>
      <a:accent1>
        <a:srgbClr val="A8E2FF"/>
      </a:accent1>
      <a:accent2>
        <a:srgbClr val="006699"/>
      </a:accent2>
      <a:accent3>
        <a:srgbClr val="FFFFFF"/>
      </a:accent3>
      <a:accent4>
        <a:srgbClr val="000000"/>
      </a:accent4>
      <a:accent5>
        <a:srgbClr val="D1EEFF"/>
      </a:accent5>
      <a:accent6>
        <a:srgbClr val="005C8A"/>
      </a:accent6>
      <a:hlink>
        <a:srgbClr val="66CCFF"/>
      </a:hlink>
      <a:folHlink>
        <a:srgbClr val="FF8000"/>
      </a:folHlink>
    </a:clrScheme>
    <a:fontScheme name="Env Sales Mtg F">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Env Sales Mtg 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v Sales Mtg 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v Sales Mtg 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v Sales Mtg 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v Sales Mtg 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v Sales Mtg 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v Sales Mtg 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v Sales Mtg 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v Sales Mtg 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v Sales Mtg 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v Sales Mtg 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v Sales Mtg 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dh004:Andy Working Files:5961 Corp Powerpoint Updates:04 Working files:Env Sales Mtg F.pot</Template>
  <TotalTime>15507</TotalTime>
  <Words>1189</Words>
  <Application>Microsoft Macintosh PowerPoint</Application>
  <PresentationFormat>Letter Paper (8.5x11 in)</PresentationFormat>
  <Paragraphs>461</Paragraphs>
  <Slides>27</Slides>
  <Notes>6</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Env Sales Mtg F</vt:lpstr>
      <vt:lpstr>Office Theme</vt:lpstr>
      <vt:lpstr>Leading The Way In Fluid Handling Solutions Worldwide</vt:lpstr>
      <vt:lpstr>OPW GLOBAL</vt:lpstr>
      <vt:lpstr>WHAT IS DOVER CORPORATON</vt:lpstr>
      <vt:lpstr>WHAT IS DOVER CORPORATON</vt:lpstr>
      <vt:lpstr>OPW GLOBAL OPERATIONS</vt:lpstr>
      <vt:lpstr>OPW GROUP</vt:lpstr>
      <vt:lpstr>FOUR BUSINESS UNITS</vt:lpstr>
      <vt:lpstr>CHEMICAL &amp; INDUSTRIAL</vt:lpstr>
      <vt:lpstr>TRANSPORTATION</vt:lpstr>
      <vt:lpstr>ELECTRONIC SYSTEMS</vt:lpstr>
      <vt:lpstr>RETAIL FUELING</vt:lpstr>
      <vt:lpstr>OPW GLOBAL TECHNICAL SUPPORT</vt:lpstr>
      <vt:lpstr>WORLD CLASS MANUFACTURING</vt:lpstr>
      <vt:lpstr>TEST / PRODUCT DEVELOPMENT CAPABILITIES </vt:lpstr>
      <vt:lpstr>KEY U.S. MANUFACTURING FACILTIES</vt:lpstr>
      <vt:lpstr>KEY GLOBAL MANUFACTURING FACILITIES</vt:lpstr>
      <vt:lpstr>OPW RETAIL FUELING – LEADING THE WAY IN FUELING INNOVATION WORLDWIDE</vt:lpstr>
      <vt:lpstr>FIBRELITE – INDUSTRY LEADING PRODUCTS FOR ALL APPLICATIONS</vt:lpstr>
      <vt:lpstr>KPS PETROL PIPE SYSTEM™ – MAKING FUEL FLOW SAFELY</vt:lpstr>
      <vt:lpstr>OPW ENGINEERED SYSTEMS – FLUID HANDLING SOLUTIONS</vt:lpstr>
      <vt:lpstr>CIVACON – TANK TRUCK PRODUCTS </vt:lpstr>
      <vt:lpstr>MIDLAND – RAIL TANK CAR PRODUCTS </vt:lpstr>
      <vt:lpstr>ELECTRONIC SYSTEMS – FUEL MANAGEMENT PRODUCTS</vt:lpstr>
      <vt:lpstr>ELECTRONIC SYSTEMS – VEHICLE WASH SYSTEMS</vt:lpstr>
      <vt:lpstr>  </vt:lpstr>
      <vt:lpstr>SUSTAINABILITY</vt:lpstr>
      <vt:lpstr>OPW GLOBAL VISION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The Way In Fluid Handling Solutions Worldwide</dc:title>
  <dc:creator>Keith Moye</dc:creator>
  <cp:lastModifiedBy>Brian Green</cp:lastModifiedBy>
  <cp:revision>622</cp:revision>
  <cp:lastPrinted>2014-09-30T19:03:26Z</cp:lastPrinted>
  <dcterms:created xsi:type="dcterms:W3CDTF">2011-12-22T18:46:02Z</dcterms:created>
  <dcterms:modified xsi:type="dcterms:W3CDTF">2015-04-20T19:39:31Z</dcterms:modified>
</cp:coreProperties>
</file>