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73" r:id="rId4"/>
    <p:sldId id="274" r:id="rId5"/>
    <p:sldId id="275" r:id="rId6"/>
    <p:sldId id="258" r:id="rId7"/>
    <p:sldId id="278" r:id="rId8"/>
    <p:sldId id="272" r:id="rId9"/>
    <p:sldId id="277" r:id="rId10"/>
    <p:sldId id="259" r:id="rId11"/>
    <p:sldId id="279" r:id="rId12"/>
    <p:sldId id="276" r:id="rId13"/>
    <p:sldId id="260" r:id="rId14"/>
    <p:sldId id="286" r:id="rId15"/>
    <p:sldId id="287" r:id="rId16"/>
    <p:sldId id="280" r:id="rId17"/>
    <p:sldId id="261" r:id="rId18"/>
    <p:sldId id="262" r:id="rId19"/>
    <p:sldId id="263" r:id="rId20"/>
    <p:sldId id="281" r:id="rId21"/>
    <p:sldId id="264" r:id="rId22"/>
    <p:sldId id="282" r:id="rId23"/>
    <p:sldId id="265" r:id="rId24"/>
    <p:sldId id="266" r:id="rId25"/>
    <p:sldId id="267" r:id="rId26"/>
    <p:sldId id="283" r:id="rId27"/>
    <p:sldId id="268" r:id="rId28"/>
    <p:sldId id="269" r:id="rId29"/>
    <p:sldId id="270" r:id="rId30"/>
    <p:sldId id="284" r:id="rId31"/>
    <p:sldId id="271" r:id="rId32"/>
    <p:sldId id="285"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9" r:id="rId64"/>
    <p:sldId id="320" r:id="rId65"/>
    <p:sldId id="318" r:id="rId66"/>
    <p:sldId id="321" r:id="rId67"/>
    <p:sldId id="32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256" d="100"/>
          <a:sy n="256" d="100"/>
        </p:scale>
        <p:origin x="1740" y="55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3916F1-2365-456A-985E-C4B4561D9BCC}" type="datetimeFigureOut">
              <a:rPr lang="en-US" smtClean="0"/>
              <a:t>2/28/2012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BCE5FC-B1F1-4D3A-85A2-003E9AD8374E}" type="slidenum">
              <a:rPr lang="en-US" smtClean="0"/>
              <a:t>‹#›</a:t>
            </a:fld>
            <a:endParaRPr lang="en-US" dirty="0"/>
          </a:p>
        </p:txBody>
      </p:sp>
    </p:spTree>
    <p:extLst>
      <p:ext uri="{BB962C8B-B14F-4D97-AF65-F5344CB8AC3E}">
        <p14:creationId xmlns:p14="http://schemas.microsoft.com/office/powerpoint/2010/main" val="293580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course I designed to inform the contractor and end user about how our products get installed</a:t>
            </a:r>
            <a:r>
              <a:rPr lang="en-US" baseline="0" dirty="0" smtClean="0"/>
              <a:t> and how different configurations could benefit the application. The most important feature of this course is the opportunity for the costumers to give feed back in order for OPW to improve or address issues pertaining to our products.</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a:t>
            </a:fld>
            <a:endParaRPr lang="en-US" dirty="0"/>
          </a:p>
        </p:txBody>
      </p:sp>
    </p:spTree>
    <p:extLst>
      <p:ext uri="{BB962C8B-B14F-4D97-AF65-F5344CB8AC3E}">
        <p14:creationId xmlns:p14="http://schemas.microsoft.com/office/powerpoint/2010/main" val="50568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10</a:t>
            </a:fld>
            <a:endParaRPr lang="en-US" dirty="0"/>
          </a:p>
        </p:txBody>
      </p:sp>
    </p:spTree>
    <p:extLst>
      <p:ext uri="{BB962C8B-B14F-4D97-AF65-F5344CB8AC3E}">
        <p14:creationId xmlns:p14="http://schemas.microsoft.com/office/powerpoint/2010/main" val="162366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FSA-400 can</a:t>
            </a:r>
            <a:r>
              <a:rPr lang="en-US" baseline="0" dirty="0" smtClean="0"/>
              <a:t> be installed on both cast iron base and composite base spill containers and will add 3 ¼” to the overall “L dimension” .  FSA-400 S can only be used with cast iron spill containers and will add 1 ¾” to the overall “L dimension”. Fill and tank probes are required to have an FSA adapter installed</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11</a:t>
            </a:fld>
            <a:endParaRPr lang="en-US" dirty="0"/>
          </a:p>
        </p:txBody>
      </p:sp>
    </p:spTree>
    <p:extLst>
      <p:ext uri="{BB962C8B-B14F-4D97-AF65-F5344CB8AC3E}">
        <p14:creationId xmlns:p14="http://schemas.microsoft.com/office/powerpoint/2010/main" val="187133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attempt to torque</a:t>
            </a:r>
            <a:r>
              <a:rPr lang="en-US" baseline="0" dirty="0" smtClean="0"/>
              <a:t> the spill container by hand this could cause separation of the bellows seals and could potentially cause the container to leak. Containers must be torqued at the base of the container with the 61-SA Tool.</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12</a:t>
            </a:fld>
            <a:endParaRPr lang="en-US" dirty="0"/>
          </a:p>
        </p:txBody>
      </p:sp>
    </p:spTree>
    <p:extLst>
      <p:ext uri="{BB962C8B-B14F-4D97-AF65-F5344CB8AC3E}">
        <p14:creationId xmlns:p14="http://schemas.microsoft.com/office/powerpoint/2010/main" val="314957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use OPW factory supplied nipples to ensure a tight seal.</a:t>
            </a:r>
            <a:r>
              <a:rPr lang="en-US" baseline="0" dirty="0" smtClean="0"/>
              <a:t> The OPW factory nipple is cut on a machine lathe and is machined to have a flat sealing surface. When installing pipe nipples 61sa tool torque cap chain wrench and strap wrench can be used. </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13</a:t>
            </a:fld>
            <a:endParaRPr lang="en-US" dirty="0"/>
          </a:p>
        </p:txBody>
      </p:sp>
    </p:spTree>
    <p:extLst>
      <p:ext uri="{BB962C8B-B14F-4D97-AF65-F5344CB8AC3E}">
        <p14:creationId xmlns:p14="http://schemas.microsoft.com/office/powerpoint/2010/main" val="141641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the risers at 16” centers will help relive unwanted stress on the spill container and Multi Port assembly </a:t>
            </a:r>
          </a:p>
          <a:p>
            <a:r>
              <a:rPr lang="en-US" dirty="0" smtClean="0"/>
              <a:t>It is offered in a slip fit style ( usually installed prior to FSA and spill containers) or a clamp style which could be installed as a retrofit.</a:t>
            </a:r>
          </a:p>
          <a:p>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18</a:t>
            </a:fld>
            <a:endParaRPr lang="en-US" dirty="0"/>
          </a:p>
        </p:txBody>
      </p:sp>
    </p:spTree>
    <p:extLst>
      <p:ext uri="{BB962C8B-B14F-4D97-AF65-F5344CB8AC3E}">
        <p14:creationId xmlns:p14="http://schemas.microsoft.com/office/powerpoint/2010/main" val="83843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attempt</a:t>
            </a:r>
            <a:r>
              <a:rPr lang="en-US" baseline="0" dirty="0" smtClean="0"/>
              <a:t> to torque container by hand this could cause the seals to fail. </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23</a:t>
            </a:fld>
            <a:endParaRPr lang="en-US" dirty="0"/>
          </a:p>
        </p:txBody>
      </p:sp>
    </p:spTree>
    <p:extLst>
      <p:ext uri="{BB962C8B-B14F-4D97-AF65-F5344CB8AC3E}">
        <p14:creationId xmlns:p14="http://schemas.microsoft.com/office/powerpoint/2010/main" val="23495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Fine tooth hack saw will</a:t>
            </a:r>
            <a:r>
              <a:rPr lang="en-US" baseline="0" dirty="0" smtClean="0"/>
              <a:t> make a clean cut. Do not use a </a:t>
            </a:r>
            <a:r>
              <a:rPr lang="en-US" baseline="0" dirty="0" err="1" smtClean="0"/>
              <a:t>sawzall</a:t>
            </a:r>
            <a:r>
              <a:rPr lang="en-US" baseline="0" dirty="0" smtClean="0"/>
              <a:t> or tube cutter it could deform the tube making it harder to insert the </a:t>
            </a:r>
            <a:r>
              <a:rPr lang="en-US" baseline="0" dirty="0" err="1" smtClean="0"/>
              <a:t>inltet</a:t>
            </a:r>
            <a:r>
              <a:rPr lang="en-US" baseline="0" dirty="0" smtClean="0"/>
              <a:t> adapter or cause it to leak after installation.</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39</a:t>
            </a:fld>
            <a:endParaRPr lang="en-US" dirty="0"/>
          </a:p>
        </p:txBody>
      </p:sp>
    </p:spTree>
    <p:extLst>
      <p:ext uri="{BB962C8B-B14F-4D97-AF65-F5344CB8AC3E}">
        <p14:creationId xmlns:p14="http://schemas.microsoft.com/office/powerpoint/2010/main" val="1794778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40</a:t>
            </a:fld>
            <a:endParaRPr lang="en-US" dirty="0"/>
          </a:p>
        </p:txBody>
      </p:sp>
    </p:spTree>
    <p:extLst>
      <p:ext uri="{BB962C8B-B14F-4D97-AF65-F5344CB8AC3E}">
        <p14:creationId xmlns:p14="http://schemas.microsoft.com/office/powerpoint/2010/main" val="382119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that all of the metal shaving have vacated the valve assembly before completing the installation .</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41</a:t>
            </a:fld>
            <a:endParaRPr lang="en-US" dirty="0"/>
          </a:p>
        </p:txBody>
      </p:sp>
    </p:spTree>
    <p:extLst>
      <p:ext uri="{BB962C8B-B14F-4D97-AF65-F5344CB8AC3E}">
        <p14:creationId xmlns:p14="http://schemas.microsoft.com/office/powerpoint/2010/main" val="35709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the valve is not sitting on the </a:t>
            </a:r>
            <a:r>
              <a:rPr lang="en-US" smtClean="0"/>
              <a:t>bear concrete</a:t>
            </a:r>
            <a:endParaRPr lang="en-US"/>
          </a:p>
        </p:txBody>
      </p:sp>
      <p:sp>
        <p:nvSpPr>
          <p:cNvPr id="4" name="Slide Number Placeholder 3"/>
          <p:cNvSpPr>
            <a:spLocks noGrp="1"/>
          </p:cNvSpPr>
          <p:nvPr>
            <p:ph type="sldNum" sz="quarter" idx="10"/>
          </p:nvPr>
        </p:nvSpPr>
        <p:spPr/>
        <p:txBody>
          <a:bodyPr/>
          <a:lstStyle/>
          <a:p>
            <a:fld id="{C3BCE5FC-B1F1-4D3A-85A2-003E9AD8374E}" type="slidenum">
              <a:rPr lang="en-US" smtClean="0"/>
              <a:t>42</a:t>
            </a:fld>
            <a:endParaRPr lang="en-US" dirty="0"/>
          </a:p>
        </p:txBody>
      </p:sp>
    </p:spTree>
    <p:extLst>
      <p:ext uri="{BB962C8B-B14F-4D97-AF65-F5344CB8AC3E}">
        <p14:creationId xmlns:p14="http://schemas.microsoft.com/office/powerpoint/2010/main" val="278698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containers can have either a drain valve or a plug but vapor containers can not</a:t>
            </a:r>
            <a:r>
              <a:rPr lang="en-US" baseline="0" dirty="0" smtClean="0"/>
              <a:t> have a drain valve.</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2</a:t>
            </a:fld>
            <a:endParaRPr lang="en-US" dirty="0"/>
          </a:p>
        </p:txBody>
      </p:sp>
    </p:spTree>
    <p:extLst>
      <p:ext uri="{BB962C8B-B14F-4D97-AF65-F5344CB8AC3E}">
        <p14:creationId xmlns:p14="http://schemas.microsoft.com/office/powerpoint/2010/main" val="142038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CE5FC-B1F1-4D3A-85A2-003E9AD8374E}" type="slidenum">
              <a:rPr lang="en-US" smtClean="0"/>
              <a:t>62</a:t>
            </a:fld>
            <a:endParaRPr lang="en-US" dirty="0"/>
          </a:p>
        </p:txBody>
      </p:sp>
    </p:spTree>
    <p:extLst>
      <p:ext uri="{BB962C8B-B14F-4D97-AF65-F5344CB8AC3E}">
        <p14:creationId xmlns:p14="http://schemas.microsoft.com/office/powerpoint/2010/main" val="127183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Sealable</a:t>
            </a:r>
            <a:r>
              <a:rPr lang="en-US" baseline="0" dirty="0" smtClean="0"/>
              <a:t> cover is offered as an option and can not be swapped out for a rain tight cover without changing the mounting ring. The mounting ring must not be changed in the field on a direct burry spill container, however a multi-port could be converted by swapping out mounting ring.</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3</a:t>
            </a:fld>
            <a:endParaRPr lang="en-US" dirty="0"/>
          </a:p>
        </p:txBody>
      </p:sp>
    </p:spTree>
    <p:extLst>
      <p:ext uri="{BB962C8B-B14F-4D97-AF65-F5344CB8AC3E}">
        <p14:creationId xmlns:p14="http://schemas.microsoft.com/office/powerpoint/2010/main" val="376148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base spill containers have a larger throat</a:t>
            </a:r>
            <a:r>
              <a:rPr lang="en-US" baseline="0" dirty="0" smtClean="0"/>
              <a:t> near the base to compensate for the material strength. An FSA-400 (tall) face seal adapter can only be used on composite base containers. An JSK 4410 (tall) jack screw assembly can only be used on composite containers.</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4</a:t>
            </a:fld>
            <a:endParaRPr lang="en-US" dirty="0"/>
          </a:p>
        </p:txBody>
      </p:sp>
    </p:spTree>
    <p:extLst>
      <p:ext uri="{BB962C8B-B14F-4D97-AF65-F5344CB8AC3E}">
        <p14:creationId xmlns:p14="http://schemas.microsoft.com/office/powerpoint/2010/main" val="300788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Cast iron base spill containers thread pattern starts immediately at the base an can therefore be used with either the FSA-400 (tall)</a:t>
            </a:r>
            <a:r>
              <a:rPr lang="en-US" baseline="0" dirty="0" smtClean="0"/>
              <a:t> or FSA-400S (short) face seal adapter. You must use an JSK-4410CB Jack Screw assembly. </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5</a:t>
            </a:fld>
            <a:endParaRPr lang="en-US" dirty="0"/>
          </a:p>
        </p:txBody>
      </p:sp>
    </p:spTree>
    <p:extLst>
      <p:ext uri="{BB962C8B-B14F-4D97-AF65-F5344CB8AC3E}">
        <p14:creationId xmlns:p14="http://schemas.microsoft.com/office/powerpoint/2010/main" val="252018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a:t>
            </a:r>
            <a:r>
              <a:rPr lang="en-US" baseline="0" dirty="0" smtClean="0"/>
              <a:t> metal that comes in contact with the backfill must be protected from the backfill including band clamps and tank risers. Verify the integrity of these items before installation is complete </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6</a:t>
            </a:fld>
            <a:endParaRPr lang="en-US" dirty="0"/>
          </a:p>
        </p:txBody>
      </p:sp>
    </p:spTree>
    <p:extLst>
      <p:ext uri="{BB962C8B-B14F-4D97-AF65-F5344CB8AC3E}">
        <p14:creationId xmlns:p14="http://schemas.microsoft.com/office/powerpoint/2010/main" val="53391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 Dimensions already</a:t>
            </a:r>
            <a:r>
              <a:rPr lang="en-US" baseline="0" dirty="0" smtClean="0"/>
              <a:t> include the 1” slope of grade.</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7</a:t>
            </a:fld>
            <a:endParaRPr lang="en-US" dirty="0"/>
          </a:p>
        </p:txBody>
      </p:sp>
    </p:spTree>
    <p:extLst>
      <p:ext uri="{BB962C8B-B14F-4D97-AF65-F5344CB8AC3E}">
        <p14:creationId xmlns:p14="http://schemas.microsoft.com/office/powerpoint/2010/main" val="285135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8</a:t>
            </a:fld>
            <a:endParaRPr lang="en-US" dirty="0"/>
          </a:p>
        </p:txBody>
      </p:sp>
    </p:spTree>
    <p:extLst>
      <p:ext uri="{BB962C8B-B14F-4D97-AF65-F5344CB8AC3E}">
        <p14:creationId xmlns:p14="http://schemas.microsoft.com/office/powerpoint/2010/main" val="364466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applying proper torque</a:t>
            </a:r>
            <a:r>
              <a:rPr lang="en-US" baseline="0" dirty="0" smtClean="0"/>
              <a:t> apply the highest value on the tank riser and successively work down as the components get installed.</a:t>
            </a:r>
            <a:endParaRPr lang="en-US" dirty="0"/>
          </a:p>
        </p:txBody>
      </p:sp>
      <p:sp>
        <p:nvSpPr>
          <p:cNvPr id="4" name="Slide Number Placeholder 3"/>
          <p:cNvSpPr>
            <a:spLocks noGrp="1"/>
          </p:cNvSpPr>
          <p:nvPr>
            <p:ph type="sldNum" sz="quarter" idx="10"/>
          </p:nvPr>
        </p:nvSpPr>
        <p:spPr/>
        <p:txBody>
          <a:bodyPr/>
          <a:lstStyle/>
          <a:p>
            <a:fld id="{C3BCE5FC-B1F1-4D3A-85A2-003E9AD8374E}" type="slidenum">
              <a:rPr lang="en-US" smtClean="0"/>
              <a:t>9</a:t>
            </a:fld>
            <a:endParaRPr lang="en-US" dirty="0"/>
          </a:p>
        </p:txBody>
      </p:sp>
    </p:spTree>
    <p:extLst>
      <p:ext uri="{BB962C8B-B14F-4D97-AF65-F5344CB8AC3E}">
        <p14:creationId xmlns:p14="http://schemas.microsoft.com/office/powerpoint/2010/main" val="376831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520816-17A5-4A84-BE85-FE5C363A3677}" type="slidenum">
              <a:rPr lang="en-US" smtClean="0"/>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520816-17A5-4A84-BE85-FE5C363A3677}"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520816-17A5-4A84-BE85-FE5C363A3677}"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520816-17A5-4A84-BE85-FE5C363A367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520816-17A5-4A84-BE85-FE5C363A3677}" type="slidenum">
              <a:rPr lang="en-US" smtClean="0"/>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DAC10-D44B-45D9-8A28-4FBF1D0EF3BC}" type="datetimeFigureOut">
              <a:rPr lang="en-US" smtClean="0"/>
              <a:t>2/28/2012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520816-17A5-4A84-BE85-FE5C363A3677}" type="slidenum">
              <a:rPr lang="en-US" smtClean="0"/>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BCDAC10-D44B-45D9-8A28-4FBF1D0EF3BC}" type="datetimeFigureOut">
              <a:rPr lang="en-US" smtClean="0"/>
              <a:t>2/28/2012</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4520816-17A5-4A84-BE85-FE5C363A3677}" type="slidenum">
              <a:rPr lang="en-US" smtClean="0"/>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b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smtClean="0"/>
              <a:t>OPW EVR PHASE </a:t>
            </a:r>
            <a:r>
              <a:rPr lang="en-US" sz="7200" dirty="0"/>
              <a:t>1</a:t>
            </a:r>
            <a:r>
              <a:rPr lang="en-US" sz="7200" dirty="0" smtClean="0"/>
              <a:t> TRAINING Course</a:t>
            </a:r>
            <a:endParaRPr lang="en-US" sz="7200" dirty="0"/>
          </a:p>
        </p:txBody>
      </p:sp>
      <p:sp>
        <p:nvSpPr>
          <p:cNvPr id="3" name="Subtitle 2"/>
          <p:cNvSpPr>
            <a:spLocks noGrp="1"/>
          </p:cNvSpPr>
          <p:nvPr>
            <p:ph type="subTitle" idx="1"/>
          </p:nvPr>
        </p:nvSpPr>
        <p:spPr/>
        <p:txBody>
          <a:bodyPr>
            <a:normAutofit/>
          </a:bodyPr>
          <a:lstStyle/>
          <a:p>
            <a:r>
              <a:rPr lang="en-US" sz="2800" dirty="0" smtClean="0">
                <a:solidFill>
                  <a:schemeClr val="bg2">
                    <a:lumMod val="50000"/>
                  </a:schemeClr>
                </a:solidFill>
              </a:rPr>
              <a:t>This class will cover how OPW equipment gets installed according to the manufactures installation instructions.</a:t>
            </a:r>
            <a:endParaRPr lang="en-US" sz="2800" dirty="0">
              <a:solidFill>
                <a:schemeClr val="bg2">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600700"/>
            <a:ext cx="4991100" cy="1257300"/>
          </a:xfrm>
          <a:prstGeom prst="rect">
            <a:avLst/>
          </a:prstGeom>
        </p:spPr>
      </p:pic>
    </p:spTree>
    <p:extLst>
      <p:ext uri="{BB962C8B-B14F-4D97-AF65-F5344CB8AC3E}">
        <p14:creationId xmlns:p14="http://schemas.microsoft.com/office/powerpoint/2010/main" val="25261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4" name="TextBox 3"/>
          <p:cNvSpPr txBox="1"/>
          <p:nvPr/>
        </p:nvSpPr>
        <p:spPr>
          <a:xfrm>
            <a:off x="4876800" y="2438400"/>
            <a:ext cx="4113188" cy="3816429"/>
          </a:xfrm>
          <a:prstGeom prst="rect">
            <a:avLst/>
          </a:prstGeom>
          <a:noFill/>
        </p:spPr>
        <p:txBody>
          <a:bodyPr wrap="square" rtlCol="0">
            <a:spAutoFit/>
          </a:bodyPr>
          <a:lstStyle/>
          <a:p>
            <a:r>
              <a:rPr lang="en-US" sz="2800" dirty="0" smtClean="0"/>
              <a:t>Install the FSA adapter on the tank riser using the 61-SA Tool. The proper torque value is 125-250 FT LBS Apply pipe sealant to the threads on the FSA adapter.</a:t>
            </a:r>
            <a:endParaRPr lang="en-US" sz="2800" dirty="0" smtClean="0">
              <a:solidFill>
                <a:schemeClr val="accent5">
                  <a:lumMod val="75000"/>
                </a:schemeClr>
              </a:solidFill>
            </a:endParaRPr>
          </a:p>
          <a:p>
            <a:endParaRPr lang="en-US" sz="2800" dirty="0" smtClean="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38400"/>
            <a:ext cx="311127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3581400" y="31767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46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38227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3276600"/>
            <a:ext cx="3975100" cy="359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319" y="2353270"/>
            <a:ext cx="3746500" cy="923330"/>
          </a:xfrm>
          <a:prstGeom prst="rect">
            <a:avLst/>
          </a:prstGeom>
          <a:noFill/>
        </p:spPr>
        <p:txBody>
          <a:bodyPr wrap="square" rtlCol="0">
            <a:spAutoFit/>
          </a:bodyPr>
          <a:lstStyle/>
          <a:p>
            <a:r>
              <a:rPr lang="en-US" sz="5400" dirty="0" smtClean="0">
                <a:solidFill>
                  <a:srgbClr val="FF0000"/>
                </a:solidFill>
              </a:rPr>
              <a:t>FSA-400</a:t>
            </a:r>
            <a:endParaRPr lang="en-US" sz="5400" dirty="0">
              <a:solidFill>
                <a:srgbClr val="FF0000"/>
              </a:solidFill>
            </a:endParaRPr>
          </a:p>
        </p:txBody>
      </p:sp>
      <p:sp>
        <p:nvSpPr>
          <p:cNvPr id="6" name="TextBox 5"/>
          <p:cNvSpPr txBox="1"/>
          <p:nvPr/>
        </p:nvSpPr>
        <p:spPr>
          <a:xfrm>
            <a:off x="5562600" y="2353270"/>
            <a:ext cx="4038600" cy="923330"/>
          </a:xfrm>
          <a:prstGeom prst="rect">
            <a:avLst/>
          </a:prstGeom>
          <a:noFill/>
        </p:spPr>
        <p:txBody>
          <a:bodyPr wrap="square" rtlCol="0">
            <a:spAutoFit/>
          </a:bodyPr>
          <a:lstStyle/>
          <a:p>
            <a:r>
              <a:rPr lang="en-US" sz="5400" dirty="0" smtClean="0">
                <a:solidFill>
                  <a:srgbClr val="FF0000"/>
                </a:solidFill>
              </a:rPr>
              <a:t>FSA-400S</a:t>
            </a:r>
            <a:endParaRPr lang="en-US" sz="5400" dirty="0">
              <a:solidFill>
                <a:srgbClr val="FF0000"/>
              </a:solidFill>
            </a:endParaRPr>
          </a:p>
        </p:txBody>
      </p:sp>
    </p:spTree>
    <p:extLst>
      <p:ext uri="{BB962C8B-B14F-4D97-AF65-F5344CB8AC3E}">
        <p14:creationId xmlns:p14="http://schemas.microsoft.com/office/powerpoint/2010/main" val="12551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Effect transition="in" filter="fade">
                                      <p:cBhvr>
                                        <p:cTn id="2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4" name="TextBox 3"/>
          <p:cNvSpPr txBox="1"/>
          <p:nvPr/>
        </p:nvSpPr>
        <p:spPr>
          <a:xfrm>
            <a:off x="4648200" y="4571999"/>
            <a:ext cx="4267200" cy="2092881"/>
          </a:xfrm>
          <a:prstGeom prst="rect">
            <a:avLst/>
          </a:prstGeom>
          <a:noFill/>
        </p:spPr>
        <p:txBody>
          <a:bodyPr wrap="square" rtlCol="0">
            <a:spAutoFit/>
          </a:bodyPr>
          <a:lstStyle/>
          <a:p>
            <a:endParaRPr lang="en-US" dirty="0" smtClean="0"/>
          </a:p>
          <a:p>
            <a:r>
              <a:rPr lang="en-US" sz="2800" dirty="0" smtClean="0"/>
              <a:t>Finish torqueing the spill container at the base with the 61-SA Tool. The proper torque is 125-250 FT LBS</a:t>
            </a:r>
            <a:endParaRPr lang="en-US" sz="2800" dirty="0"/>
          </a:p>
        </p:txBody>
      </p:sp>
      <p:sp>
        <p:nvSpPr>
          <p:cNvPr id="5" name="TextBox 4"/>
          <p:cNvSpPr txBox="1"/>
          <p:nvPr/>
        </p:nvSpPr>
        <p:spPr>
          <a:xfrm>
            <a:off x="4648200" y="2550574"/>
            <a:ext cx="4825285" cy="1384995"/>
          </a:xfrm>
          <a:prstGeom prst="rect">
            <a:avLst/>
          </a:prstGeom>
          <a:noFill/>
        </p:spPr>
        <p:txBody>
          <a:bodyPr wrap="square" rtlCol="0">
            <a:spAutoFit/>
          </a:bodyPr>
          <a:lstStyle/>
          <a:p>
            <a:r>
              <a:rPr lang="en-US" sz="2800" dirty="0" smtClean="0"/>
              <a:t>Install the spill container. Make sure to stop when the container is hand tight. </a:t>
            </a:r>
            <a:endParaRPr lang="en-US" sz="2800" dirty="0"/>
          </a:p>
        </p:txBody>
      </p:sp>
      <p:sp>
        <p:nvSpPr>
          <p:cNvPr id="6" name="Right Arrow 5"/>
          <p:cNvSpPr/>
          <p:nvPr/>
        </p:nvSpPr>
        <p:spPr>
          <a:xfrm>
            <a:off x="3505200" y="2805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505200" y="53761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13" y="2133600"/>
            <a:ext cx="320698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3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5" name="TextBox 4"/>
          <p:cNvSpPr txBox="1"/>
          <p:nvPr/>
        </p:nvSpPr>
        <p:spPr>
          <a:xfrm>
            <a:off x="4191000" y="2590800"/>
            <a:ext cx="4724400" cy="4247317"/>
          </a:xfrm>
          <a:prstGeom prst="rect">
            <a:avLst/>
          </a:prstGeom>
          <a:noFill/>
        </p:spPr>
        <p:txBody>
          <a:bodyPr wrap="square" rtlCol="0">
            <a:spAutoFit/>
          </a:bodyPr>
          <a:lstStyle/>
          <a:p>
            <a:r>
              <a:rPr lang="en-US" sz="2800" dirty="0" smtClean="0"/>
              <a:t>Apply pipe sealant to the factory supplied pipe nipple and use the TC-400 in conjunction with the 61-SA Tool to torque the nipple down. The proper torque value is 125-250 FT LBS. Install the OPW adapter and dust cap.</a:t>
            </a:r>
          </a:p>
          <a:p>
            <a:endParaRPr lang="en-US" dirty="0"/>
          </a:p>
        </p:txBody>
      </p:sp>
      <p:sp>
        <p:nvSpPr>
          <p:cNvPr id="10" name="Right Arrow 9"/>
          <p:cNvSpPr/>
          <p:nvPr/>
        </p:nvSpPr>
        <p:spPr>
          <a:xfrm>
            <a:off x="3234550" y="3810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27" y="3276600"/>
            <a:ext cx="2901039" cy="349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28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1-2100 SERIES DIRECT BURRY SPILL CONTAINERS</a:t>
            </a:r>
            <a:endParaRPr lang="en-US" dirty="0"/>
          </a:p>
        </p:txBody>
      </p:sp>
      <p:sp>
        <p:nvSpPr>
          <p:cNvPr id="4" name="TextBox 3"/>
          <p:cNvSpPr txBox="1"/>
          <p:nvPr/>
        </p:nvSpPr>
        <p:spPr>
          <a:xfrm>
            <a:off x="2590800" y="1959114"/>
            <a:ext cx="7467600" cy="707886"/>
          </a:xfrm>
          <a:prstGeom prst="rect">
            <a:avLst/>
          </a:prstGeom>
          <a:noFill/>
        </p:spPr>
        <p:txBody>
          <a:bodyPr wrap="square" rtlCol="0">
            <a:spAutoFit/>
          </a:bodyPr>
          <a:lstStyle/>
          <a:p>
            <a:r>
              <a:rPr lang="en-US" sz="4000" dirty="0" smtClean="0">
                <a:solidFill>
                  <a:schemeClr val="bg2">
                    <a:lumMod val="50000"/>
                  </a:schemeClr>
                </a:solidFill>
              </a:rPr>
              <a:t>Overview </a:t>
            </a:r>
            <a:endParaRPr lang="en-US" sz="4000" dirty="0">
              <a:solidFill>
                <a:schemeClr val="bg2">
                  <a:lumMod val="50000"/>
                </a:schemeClr>
              </a:solidFill>
            </a:endParaRPr>
          </a:p>
        </p:txBody>
      </p:sp>
      <p:sp>
        <p:nvSpPr>
          <p:cNvPr id="5" name="TextBox 4"/>
          <p:cNvSpPr txBox="1"/>
          <p:nvPr/>
        </p:nvSpPr>
        <p:spPr>
          <a:xfrm>
            <a:off x="2286000" y="2862470"/>
            <a:ext cx="6477000" cy="954107"/>
          </a:xfrm>
          <a:prstGeom prst="rect">
            <a:avLst/>
          </a:prstGeom>
          <a:noFill/>
        </p:spPr>
        <p:txBody>
          <a:bodyPr wrap="square" rtlCol="0">
            <a:spAutoFit/>
          </a:bodyPr>
          <a:lstStyle/>
          <a:p>
            <a:pPr marL="285750" indent="-285750">
              <a:buFont typeface="Wingdings" pitchFamily="2" charset="2"/>
              <a:buChar char="v"/>
            </a:pPr>
            <a:endParaRPr lang="en-US" sz="2800" dirty="0" smtClean="0"/>
          </a:p>
          <a:p>
            <a:pPr marL="285750" indent="-285750">
              <a:buFont typeface="Wingdings" pitchFamily="2" charset="2"/>
              <a:buChar char="v"/>
            </a:pPr>
            <a:endParaRPr lang="en-US" sz="2800" dirty="0"/>
          </a:p>
        </p:txBody>
      </p:sp>
      <p:sp>
        <p:nvSpPr>
          <p:cNvPr id="2" name="TextBox 1"/>
          <p:cNvSpPr txBox="1"/>
          <p:nvPr/>
        </p:nvSpPr>
        <p:spPr>
          <a:xfrm>
            <a:off x="1020488" y="5903893"/>
            <a:ext cx="7848600" cy="954107"/>
          </a:xfrm>
          <a:prstGeom prst="rect">
            <a:avLst/>
          </a:prstGeom>
          <a:noFill/>
        </p:spPr>
        <p:txBody>
          <a:bodyPr wrap="square" rtlCol="0">
            <a:spAutoFit/>
          </a:bodyPr>
          <a:lstStyle/>
          <a:p>
            <a:r>
              <a:rPr lang="en-US" sz="2800" dirty="0"/>
              <a:t>FSA-400 (Tall) can be used on both style spill containers</a:t>
            </a:r>
          </a:p>
        </p:txBody>
      </p:sp>
      <p:sp>
        <p:nvSpPr>
          <p:cNvPr id="6" name="TextBox 5"/>
          <p:cNvSpPr txBox="1"/>
          <p:nvPr/>
        </p:nvSpPr>
        <p:spPr>
          <a:xfrm>
            <a:off x="989781" y="4343400"/>
            <a:ext cx="8220501" cy="1384995"/>
          </a:xfrm>
          <a:prstGeom prst="rect">
            <a:avLst/>
          </a:prstGeom>
          <a:noFill/>
        </p:spPr>
        <p:txBody>
          <a:bodyPr wrap="square" rtlCol="0">
            <a:spAutoFit/>
          </a:bodyPr>
          <a:lstStyle/>
          <a:p>
            <a:r>
              <a:rPr lang="en-US" sz="2800" dirty="0"/>
              <a:t>When installing nipples in spill containers acceptable tools include the following; 61-SA Tool, Torque Cap, Chain wrench and Strap wrench </a:t>
            </a:r>
          </a:p>
        </p:txBody>
      </p:sp>
      <p:sp>
        <p:nvSpPr>
          <p:cNvPr id="7" name="TextBox 6"/>
          <p:cNvSpPr txBox="1"/>
          <p:nvPr/>
        </p:nvSpPr>
        <p:spPr>
          <a:xfrm>
            <a:off x="947950" y="3554967"/>
            <a:ext cx="9153099" cy="523220"/>
          </a:xfrm>
          <a:prstGeom prst="rect">
            <a:avLst/>
          </a:prstGeom>
          <a:noFill/>
        </p:spPr>
        <p:txBody>
          <a:bodyPr wrap="square" rtlCol="0">
            <a:spAutoFit/>
          </a:bodyPr>
          <a:lstStyle/>
          <a:p>
            <a:r>
              <a:rPr lang="en-US" sz="2800" dirty="0"/>
              <a:t>Vapor spill containers can not have a drain valve</a:t>
            </a:r>
          </a:p>
        </p:txBody>
      </p:sp>
      <p:sp>
        <p:nvSpPr>
          <p:cNvPr id="8" name="TextBox 7"/>
          <p:cNvSpPr txBox="1"/>
          <p:nvPr/>
        </p:nvSpPr>
        <p:spPr>
          <a:xfrm>
            <a:off x="907576" y="2477594"/>
            <a:ext cx="8229600" cy="954107"/>
          </a:xfrm>
          <a:prstGeom prst="rect">
            <a:avLst/>
          </a:prstGeom>
          <a:noFill/>
        </p:spPr>
        <p:txBody>
          <a:bodyPr wrap="square" rtlCol="0">
            <a:spAutoFit/>
          </a:bodyPr>
          <a:lstStyle/>
          <a:p>
            <a:r>
              <a:rPr lang="en-US" sz="2800" dirty="0"/>
              <a:t>Fill and tank probe risers are required to have an FSA adapter installed</a:t>
            </a:r>
          </a:p>
        </p:txBody>
      </p:sp>
      <p:sp>
        <p:nvSpPr>
          <p:cNvPr id="10" name="Right Arrow 9"/>
          <p:cNvSpPr/>
          <p:nvPr/>
        </p:nvSpPr>
        <p:spPr>
          <a:xfrm>
            <a:off x="0" y="247759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824" y="35935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390" y="45512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2746" y="590389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62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6" grpId="0"/>
      <p:bldP spid="7" grpId="0"/>
      <p:bldP spid="8" grpId="0"/>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1-2100 SERIES DIRECT BURRY SPILL CONTAINERS</a:t>
            </a:r>
            <a:endParaRPr lang="en-US" dirty="0"/>
          </a:p>
        </p:txBody>
      </p:sp>
      <p:sp>
        <p:nvSpPr>
          <p:cNvPr id="4" name="TextBox 3"/>
          <p:cNvSpPr txBox="1"/>
          <p:nvPr/>
        </p:nvSpPr>
        <p:spPr>
          <a:xfrm>
            <a:off x="2590800" y="2180823"/>
            <a:ext cx="3886200" cy="707886"/>
          </a:xfrm>
          <a:prstGeom prst="rect">
            <a:avLst/>
          </a:prstGeom>
          <a:noFill/>
        </p:spPr>
        <p:txBody>
          <a:bodyPr wrap="square" rtlCol="0">
            <a:spAutoFit/>
          </a:bodyPr>
          <a:lstStyle/>
          <a:p>
            <a:r>
              <a:rPr lang="en-US" sz="4000" dirty="0" smtClean="0">
                <a:solidFill>
                  <a:schemeClr val="bg2">
                    <a:lumMod val="50000"/>
                  </a:schemeClr>
                </a:solidFill>
              </a:rPr>
              <a:t>Overview</a:t>
            </a:r>
            <a:endParaRPr lang="en-US" sz="4000" dirty="0">
              <a:solidFill>
                <a:schemeClr val="bg2">
                  <a:lumMod val="50000"/>
                </a:schemeClr>
              </a:solidFill>
            </a:endParaRPr>
          </a:p>
        </p:txBody>
      </p:sp>
      <p:sp>
        <p:nvSpPr>
          <p:cNvPr id="2" name="TextBox 1"/>
          <p:cNvSpPr txBox="1"/>
          <p:nvPr/>
        </p:nvSpPr>
        <p:spPr>
          <a:xfrm>
            <a:off x="1321558" y="5029198"/>
            <a:ext cx="8077200" cy="954107"/>
          </a:xfrm>
          <a:prstGeom prst="rect">
            <a:avLst/>
          </a:prstGeom>
          <a:noFill/>
        </p:spPr>
        <p:txBody>
          <a:bodyPr wrap="square" rtlCol="0">
            <a:spAutoFit/>
          </a:bodyPr>
          <a:lstStyle/>
          <a:p>
            <a:r>
              <a:rPr lang="en-US" sz="2800" dirty="0"/>
              <a:t>Page 101 and 102 in the manual have most of the torque and “L dimensions” listed</a:t>
            </a:r>
          </a:p>
        </p:txBody>
      </p:sp>
      <p:sp>
        <p:nvSpPr>
          <p:cNvPr id="5" name="TextBox 4"/>
          <p:cNvSpPr txBox="1"/>
          <p:nvPr/>
        </p:nvSpPr>
        <p:spPr>
          <a:xfrm>
            <a:off x="1371600" y="3352799"/>
            <a:ext cx="7772400" cy="954107"/>
          </a:xfrm>
          <a:prstGeom prst="rect">
            <a:avLst/>
          </a:prstGeom>
          <a:noFill/>
        </p:spPr>
        <p:txBody>
          <a:bodyPr wrap="square" rtlCol="0">
            <a:spAutoFit/>
          </a:bodyPr>
          <a:lstStyle/>
          <a:p>
            <a:r>
              <a:rPr lang="en-US" sz="2800" dirty="0"/>
              <a:t>FSA-400S (Short) can only be used with cast iron base containers </a:t>
            </a:r>
          </a:p>
        </p:txBody>
      </p:sp>
      <p:sp>
        <p:nvSpPr>
          <p:cNvPr id="6" name="Right Arrow 5"/>
          <p:cNvSpPr/>
          <p:nvPr/>
        </p:nvSpPr>
        <p:spPr>
          <a:xfrm>
            <a:off x="152400" y="33744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95777" y="51115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02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0800"/>
            <a:ext cx="9144000" cy="4267200"/>
          </a:xfrm>
          <a:prstGeom prst="rect">
            <a:avLst/>
          </a:prstGeom>
        </p:spPr>
      </p:pic>
    </p:spTree>
    <p:extLst>
      <p:ext uri="{BB962C8B-B14F-4D97-AF65-F5344CB8AC3E}">
        <p14:creationId xmlns:p14="http://schemas.microsoft.com/office/powerpoint/2010/main" val="183095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7408333" cy="1972733"/>
          </a:xfrm>
        </p:spPr>
        <p:txBody>
          <a:bodyPr>
            <a:normAutofit lnSpcReduction="10000"/>
          </a:bodyPr>
          <a:lstStyle/>
          <a:p>
            <a:pPr>
              <a:buFont typeface="Wingdings" pitchFamily="2" charset="2"/>
              <a:buChar char="v"/>
            </a:pPr>
            <a:r>
              <a:rPr lang="en-US" dirty="0" smtClean="0"/>
              <a:t>This product has been obsoleted, however it is still C.A.R.B approved and OPW offers still offers replacement parts.</a:t>
            </a:r>
          </a:p>
          <a:p>
            <a:pPr>
              <a:buFont typeface="Wingdings" pitchFamily="2" charset="2"/>
              <a:buChar char="v"/>
            </a:pPr>
            <a:r>
              <a:rPr lang="en-US" sz="4800" dirty="0" smtClean="0"/>
              <a:t>Questions</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smtClean="0"/>
              <a:t>700L/700L Remote Series Secondary Contained Spill Bucket</a:t>
            </a:r>
            <a:endParaRPr lang="en-US" dirty="0"/>
          </a:p>
        </p:txBody>
      </p:sp>
    </p:spTree>
    <p:extLst>
      <p:ext uri="{BB962C8B-B14F-4D97-AF65-F5344CB8AC3E}">
        <p14:creationId xmlns:p14="http://schemas.microsoft.com/office/powerpoint/2010/main" val="132356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6511-RB16 Riser Spacer</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7" y="4317976"/>
            <a:ext cx="9114183" cy="254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34258" y="2832276"/>
            <a:ext cx="4305300" cy="954107"/>
          </a:xfrm>
          <a:prstGeom prst="rect">
            <a:avLst/>
          </a:prstGeom>
          <a:noFill/>
        </p:spPr>
        <p:txBody>
          <a:bodyPr wrap="square" rtlCol="0">
            <a:spAutoFit/>
          </a:bodyPr>
          <a:lstStyle/>
          <a:p>
            <a:r>
              <a:rPr lang="en-US" sz="2800" dirty="0" smtClean="0"/>
              <a:t>Riser spacer is designed to keep risers at 16” centers.</a:t>
            </a:r>
            <a:endParaRPr lang="en-US" sz="2800" dirty="0"/>
          </a:p>
        </p:txBody>
      </p:sp>
    </p:spTree>
    <p:extLst>
      <p:ext uri="{BB962C8B-B14F-4D97-AF65-F5344CB8AC3E}">
        <p14:creationId xmlns:p14="http://schemas.microsoft.com/office/powerpoint/2010/main" val="33141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smtClean="0"/>
              <a:t>POMECO MULTI-PORT SPILL CONTAINMENT MANHOLE  INSTALLATION</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72" y="2342882"/>
            <a:ext cx="4495800" cy="4495800"/>
          </a:xfrm>
          <a:prstGeom prst="rect">
            <a:avLst/>
          </a:prstGeom>
        </p:spPr>
      </p:pic>
      <p:sp>
        <p:nvSpPr>
          <p:cNvPr id="2" name="TextBox 1"/>
          <p:cNvSpPr txBox="1"/>
          <p:nvPr/>
        </p:nvSpPr>
        <p:spPr>
          <a:xfrm>
            <a:off x="5486400" y="3091926"/>
            <a:ext cx="3657600" cy="1384995"/>
          </a:xfrm>
          <a:prstGeom prst="rect">
            <a:avLst/>
          </a:prstGeom>
          <a:noFill/>
        </p:spPr>
        <p:txBody>
          <a:bodyPr wrap="square" rtlCol="0">
            <a:spAutoFit/>
          </a:bodyPr>
          <a:lstStyle/>
          <a:p>
            <a:r>
              <a:rPr lang="en-US" sz="2800" dirty="0"/>
              <a:t>Mark off finish </a:t>
            </a:r>
            <a:r>
              <a:rPr lang="en-US" sz="2800" dirty="0" smtClean="0"/>
              <a:t>grade</a:t>
            </a:r>
          </a:p>
          <a:p>
            <a:endParaRPr lang="en-US" sz="2800" dirty="0"/>
          </a:p>
          <a:p>
            <a:endParaRPr lang="en-US" sz="2800" dirty="0"/>
          </a:p>
        </p:txBody>
      </p:sp>
      <p:sp>
        <p:nvSpPr>
          <p:cNvPr id="6" name="Right Arrow 5"/>
          <p:cNvSpPr/>
          <p:nvPr/>
        </p:nvSpPr>
        <p:spPr>
          <a:xfrm>
            <a:off x="4343400" y="30919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4343400" y="4648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77301" y="4476921"/>
            <a:ext cx="3429000" cy="1384995"/>
          </a:xfrm>
          <a:prstGeom prst="rect">
            <a:avLst/>
          </a:prstGeom>
          <a:noFill/>
        </p:spPr>
        <p:txBody>
          <a:bodyPr wrap="square" rtlCol="0">
            <a:spAutoFit/>
          </a:bodyPr>
          <a:lstStyle/>
          <a:p>
            <a:r>
              <a:rPr lang="en-US" sz="2800" dirty="0"/>
              <a:t>Set multi-port assembly to the final grade.</a:t>
            </a:r>
          </a:p>
        </p:txBody>
      </p:sp>
    </p:spTree>
    <p:extLst>
      <p:ext uri="{BB962C8B-B14F-4D97-AF65-F5344CB8AC3E}">
        <p14:creationId xmlns:p14="http://schemas.microsoft.com/office/powerpoint/2010/main" val="4357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2209800"/>
            <a:ext cx="3733800" cy="4419600"/>
          </a:xfrm>
        </p:spPr>
      </p:pic>
      <p:sp>
        <p:nvSpPr>
          <p:cNvPr id="3" name="Title 2"/>
          <p:cNvSpPr>
            <a:spLocks noGrp="1"/>
          </p:cNvSpPr>
          <p:nvPr>
            <p:ph type="title"/>
          </p:nvPr>
        </p:nvSpPr>
        <p:spPr/>
        <p:txBody>
          <a:bodyPr>
            <a:normAutofit fontScale="90000"/>
          </a:bodyPr>
          <a:lstStyle/>
          <a:p>
            <a:r>
              <a:rPr lang="en-US" dirty="0" smtClean="0"/>
              <a:t>1-2100 SERIES DIRECT BURRY SPILL CONTAINERS</a:t>
            </a:r>
            <a:endParaRPr lang="en-US" dirty="0"/>
          </a:p>
        </p:txBody>
      </p:sp>
      <p:sp>
        <p:nvSpPr>
          <p:cNvPr id="6" name="TextBox 5"/>
          <p:cNvSpPr txBox="1"/>
          <p:nvPr/>
        </p:nvSpPr>
        <p:spPr>
          <a:xfrm>
            <a:off x="3602098" y="3262508"/>
            <a:ext cx="5541902" cy="2369880"/>
          </a:xfrm>
          <a:prstGeom prst="rect">
            <a:avLst/>
          </a:prstGeom>
          <a:noFill/>
        </p:spPr>
        <p:txBody>
          <a:bodyPr wrap="none" rtlCol="0">
            <a:spAutoFit/>
          </a:bodyPr>
          <a:lstStyle/>
          <a:p>
            <a:pPr marL="285750" indent="-285750">
              <a:buFont typeface="Wingdings" pitchFamily="2" charset="2"/>
              <a:buChar char="v"/>
            </a:pPr>
            <a:r>
              <a:rPr lang="en-US" sz="2800" dirty="0" smtClean="0"/>
              <a:t> 5 or 15 gallon</a:t>
            </a:r>
          </a:p>
          <a:p>
            <a:pPr marL="285750" indent="-285750">
              <a:buFont typeface="Wingdings" pitchFamily="2" charset="2"/>
              <a:buChar char="v"/>
            </a:pPr>
            <a:r>
              <a:rPr lang="en-US" sz="2800" dirty="0" smtClean="0"/>
              <a:t>Cast iron or composite base</a:t>
            </a:r>
          </a:p>
          <a:p>
            <a:pPr marL="285750" indent="-285750">
              <a:buFont typeface="Wingdings" pitchFamily="2" charset="2"/>
              <a:buChar char="v"/>
            </a:pPr>
            <a:r>
              <a:rPr lang="en-US" sz="2800" dirty="0" smtClean="0"/>
              <a:t>Rain tight cover or sealable cover</a:t>
            </a:r>
          </a:p>
          <a:p>
            <a:pPr marL="285750" indent="-285750">
              <a:buFont typeface="Wingdings" pitchFamily="2" charset="2"/>
              <a:buChar char="v"/>
            </a:pPr>
            <a:r>
              <a:rPr lang="en-US" sz="2800" dirty="0" smtClean="0"/>
              <a:t>Drain valve or drain plug</a:t>
            </a:r>
          </a:p>
          <a:p>
            <a:endParaRPr lang="en-US" dirty="0" smtClean="0"/>
          </a:p>
          <a:p>
            <a:pPr marL="285750" indent="-285750">
              <a:buFont typeface="Wingdings" pitchFamily="2" charset="2"/>
              <a:buChar char="v"/>
            </a:pPr>
            <a:endParaRPr lang="en-US" dirty="0"/>
          </a:p>
        </p:txBody>
      </p:sp>
      <p:sp>
        <p:nvSpPr>
          <p:cNvPr id="7" name="TextBox 6"/>
          <p:cNvSpPr txBox="1"/>
          <p:nvPr/>
        </p:nvSpPr>
        <p:spPr>
          <a:xfrm>
            <a:off x="4572000" y="2513458"/>
            <a:ext cx="3698448" cy="769441"/>
          </a:xfrm>
          <a:prstGeom prst="rect">
            <a:avLst/>
          </a:prstGeom>
          <a:noFill/>
        </p:spPr>
        <p:txBody>
          <a:bodyPr wrap="none" rtlCol="0">
            <a:spAutoFit/>
          </a:bodyPr>
          <a:lstStyle/>
          <a:p>
            <a:r>
              <a:rPr lang="en-US" sz="4400" dirty="0" smtClean="0">
                <a:solidFill>
                  <a:schemeClr val="bg2">
                    <a:lumMod val="75000"/>
                  </a:schemeClr>
                </a:solidFill>
              </a:rPr>
              <a:t>Configurations</a:t>
            </a:r>
            <a:endParaRPr lang="en-US" sz="4400" dirty="0">
              <a:solidFill>
                <a:schemeClr val="bg2">
                  <a:lumMod val="75000"/>
                </a:schemeClr>
              </a:solidFill>
            </a:endParaRPr>
          </a:p>
        </p:txBody>
      </p:sp>
    </p:spTree>
    <p:extLst>
      <p:ext uri="{BB962C8B-B14F-4D97-AF65-F5344CB8AC3E}">
        <p14:creationId xmlns:p14="http://schemas.microsoft.com/office/powerpoint/2010/main" val="30523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POMECO MULTI-PORT SPILL CONTAINMENT MANHOLE  INSTALLATION</a:t>
            </a:r>
            <a:endParaRPr lang="en-US" dirty="0"/>
          </a:p>
        </p:txBody>
      </p:sp>
      <p:sp>
        <p:nvSpPr>
          <p:cNvPr id="4" name="Rectangle 3"/>
          <p:cNvSpPr/>
          <p:nvPr/>
        </p:nvSpPr>
        <p:spPr>
          <a:xfrm>
            <a:off x="5105400" y="3428999"/>
            <a:ext cx="3886200" cy="1384995"/>
          </a:xfrm>
          <a:prstGeom prst="rect">
            <a:avLst/>
          </a:prstGeom>
        </p:spPr>
        <p:txBody>
          <a:bodyPr wrap="square">
            <a:spAutoFit/>
          </a:bodyPr>
          <a:lstStyle/>
          <a:p>
            <a:r>
              <a:rPr lang="en-US" sz="2800" dirty="0"/>
              <a:t>Remove the </a:t>
            </a:r>
            <a:r>
              <a:rPr lang="en-US" sz="2800" dirty="0" smtClean="0"/>
              <a:t>cover</a:t>
            </a:r>
          </a:p>
          <a:p>
            <a:endParaRPr lang="en-US" sz="2800" dirty="0"/>
          </a:p>
          <a:p>
            <a:endParaRPr lang="en-US" sz="2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3137"/>
            <a:ext cx="3581400" cy="441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886200" y="34289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3865809" y="50434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105400" y="4860223"/>
            <a:ext cx="3352800" cy="1815882"/>
          </a:xfrm>
          <a:prstGeom prst="rect">
            <a:avLst/>
          </a:prstGeom>
          <a:noFill/>
        </p:spPr>
        <p:txBody>
          <a:bodyPr wrap="square" rtlCol="0">
            <a:spAutoFit/>
          </a:bodyPr>
          <a:lstStyle/>
          <a:p>
            <a:r>
              <a:rPr lang="en-US" sz="2800" dirty="0"/>
              <a:t>Cut the tank risers to required height (spill container “L dimension”)</a:t>
            </a:r>
          </a:p>
        </p:txBody>
      </p:sp>
    </p:spTree>
    <p:extLst>
      <p:ext uri="{BB962C8B-B14F-4D97-AF65-F5344CB8AC3E}">
        <p14:creationId xmlns:p14="http://schemas.microsoft.com/office/powerpoint/2010/main" val="194039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fade">
                                      <p:cBhvr>
                                        <p:cTn id="3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POMECO MULTI-PORT SPILL CONTAINMENT MANHOLE  INSTALLATION</a:t>
            </a:r>
          </a:p>
        </p:txBody>
      </p:sp>
      <p:sp>
        <p:nvSpPr>
          <p:cNvPr id="2" name="TextBox 1"/>
          <p:cNvSpPr txBox="1"/>
          <p:nvPr/>
        </p:nvSpPr>
        <p:spPr>
          <a:xfrm>
            <a:off x="4952999" y="2456795"/>
            <a:ext cx="4160949" cy="2246769"/>
          </a:xfrm>
          <a:prstGeom prst="rect">
            <a:avLst/>
          </a:prstGeom>
          <a:noFill/>
        </p:spPr>
        <p:txBody>
          <a:bodyPr wrap="square" rtlCol="0">
            <a:spAutoFit/>
          </a:bodyPr>
          <a:lstStyle/>
          <a:p>
            <a:r>
              <a:rPr lang="en-US" sz="2800" dirty="0"/>
              <a:t>Deburr and clean riser pipes. Verify the torque value.</a:t>
            </a:r>
          </a:p>
          <a:p>
            <a:endParaRPr lang="en-US" sz="2800" dirty="0"/>
          </a:p>
          <a:p>
            <a:endParaRPr lang="en-US" sz="2800" dirty="0"/>
          </a:p>
        </p:txBody>
      </p:sp>
      <p:sp>
        <p:nvSpPr>
          <p:cNvPr id="4" name="TextBox 3"/>
          <p:cNvSpPr txBox="1"/>
          <p:nvPr/>
        </p:nvSpPr>
        <p:spPr>
          <a:xfrm>
            <a:off x="4952999" y="4572000"/>
            <a:ext cx="4191001" cy="954107"/>
          </a:xfrm>
          <a:prstGeom prst="rect">
            <a:avLst/>
          </a:prstGeom>
          <a:noFill/>
        </p:spPr>
        <p:txBody>
          <a:bodyPr wrap="square" rtlCol="0">
            <a:spAutoFit/>
          </a:bodyPr>
          <a:lstStyle/>
          <a:p>
            <a:r>
              <a:rPr lang="en-US" sz="2800" dirty="0"/>
              <a:t>Apply pipe sealant to the riser threads.</a:t>
            </a:r>
          </a:p>
        </p:txBody>
      </p:sp>
      <p:sp>
        <p:nvSpPr>
          <p:cNvPr id="5" name="Right Arrow 4"/>
          <p:cNvSpPr/>
          <p:nvPr/>
        </p:nvSpPr>
        <p:spPr>
          <a:xfrm>
            <a:off x="3810000" y="26253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3828438" y="47035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4523"/>
            <a:ext cx="3360962" cy="251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93" y="4572000"/>
            <a:ext cx="1857375" cy="2286000"/>
          </a:xfrm>
          <a:prstGeom prst="rect">
            <a:avLst/>
          </a:prstGeom>
        </p:spPr>
      </p:pic>
    </p:spTree>
    <p:extLst>
      <p:ext uri="{BB962C8B-B14F-4D97-AF65-F5344CB8AC3E}">
        <p14:creationId xmlns:p14="http://schemas.microsoft.com/office/powerpoint/2010/main" val="307371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POMECO MULTI-PORT SPILL CONTAINMENT MANHOLE  INSTALLATION</a:t>
            </a:r>
            <a:endParaRPr lang="en-US" dirty="0"/>
          </a:p>
        </p:txBody>
      </p:sp>
      <p:sp>
        <p:nvSpPr>
          <p:cNvPr id="4" name="TextBox 3"/>
          <p:cNvSpPr txBox="1"/>
          <p:nvPr/>
        </p:nvSpPr>
        <p:spPr>
          <a:xfrm>
            <a:off x="4477555" y="3256169"/>
            <a:ext cx="4648200" cy="1815882"/>
          </a:xfrm>
          <a:prstGeom prst="rect">
            <a:avLst/>
          </a:prstGeom>
          <a:noFill/>
        </p:spPr>
        <p:txBody>
          <a:bodyPr wrap="square" rtlCol="0">
            <a:spAutoFit/>
          </a:bodyPr>
          <a:lstStyle/>
          <a:p>
            <a:r>
              <a:rPr lang="en-US" sz="2800" dirty="0"/>
              <a:t>Install the FSA adapter and torque to the specified value. The specified torque value is 125-250 FT LBS.</a:t>
            </a:r>
          </a:p>
        </p:txBody>
      </p:sp>
      <p:sp>
        <p:nvSpPr>
          <p:cNvPr id="5" name="Right Arrow 4"/>
          <p:cNvSpPr/>
          <p:nvPr/>
        </p:nvSpPr>
        <p:spPr>
          <a:xfrm>
            <a:off x="3493781" y="36999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34143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52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POMECO MULTI-PORT SPILL CONTAINMENT MANHOLE  INSTALLATION</a:t>
            </a:r>
          </a:p>
        </p:txBody>
      </p:sp>
      <p:sp>
        <p:nvSpPr>
          <p:cNvPr id="2" name="TextBox 1"/>
          <p:cNvSpPr txBox="1"/>
          <p:nvPr/>
        </p:nvSpPr>
        <p:spPr>
          <a:xfrm>
            <a:off x="5105399" y="4191000"/>
            <a:ext cx="3934497" cy="1384995"/>
          </a:xfrm>
          <a:prstGeom prst="rect">
            <a:avLst/>
          </a:prstGeom>
          <a:noFill/>
        </p:spPr>
        <p:txBody>
          <a:bodyPr wrap="square" rtlCol="0">
            <a:spAutoFit/>
          </a:bodyPr>
          <a:lstStyle/>
          <a:p>
            <a:r>
              <a:rPr lang="en-US" sz="2800" dirty="0" smtClean="0"/>
              <a:t> Finish </a:t>
            </a:r>
            <a:r>
              <a:rPr lang="en-US" sz="2800" dirty="0"/>
              <a:t>torqueing with the 61-SA Tool. Proper torque is 125-250 FT LBS.</a:t>
            </a:r>
          </a:p>
        </p:txBody>
      </p:sp>
      <p:sp>
        <p:nvSpPr>
          <p:cNvPr id="4" name="TextBox 3"/>
          <p:cNvSpPr txBox="1"/>
          <p:nvPr/>
        </p:nvSpPr>
        <p:spPr>
          <a:xfrm>
            <a:off x="5105399" y="2667000"/>
            <a:ext cx="3673699" cy="954107"/>
          </a:xfrm>
          <a:prstGeom prst="rect">
            <a:avLst/>
          </a:prstGeom>
          <a:noFill/>
        </p:spPr>
        <p:txBody>
          <a:bodyPr wrap="square" rtlCol="0">
            <a:spAutoFit/>
          </a:bodyPr>
          <a:lstStyle/>
          <a:p>
            <a:r>
              <a:rPr lang="en-US" sz="2800" dirty="0"/>
              <a:t>Thread Spill Container on tank riser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2133600"/>
            <a:ext cx="392778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4187973" y="2819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4126991" y="446413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436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POMECO MULTI-PORT SPILL CONTAINMENT MANHOLE  INSTALLATION</a:t>
            </a:r>
          </a:p>
        </p:txBody>
      </p:sp>
      <p:sp>
        <p:nvSpPr>
          <p:cNvPr id="2" name="TextBox 1"/>
          <p:cNvSpPr txBox="1"/>
          <p:nvPr/>
        </p:nvSpPr>
        <p:spPr>
          <a:xfrm>
            <a:off x="3505200" y="2667000"/>
            <a:ext cx="5815885" cy="1384995"/>
          </a:xfrm>
          <a:prstGeom prst="rect">
            <a:avLst/>
          </a:prstGeom>
          <a:noFill/>
        </p:spPr>
        <p:txBody>
          <a:bodyPr wrap="square" rtlCol="0">
            <a:spAutoFit/>
          </a:bodyPr>
          <a:lstStyle/>
          <a:p>
            <a:r>
              <a:rPr lang="en-US" sz="2800" dirty="0"/>
              <a:t>Install the multi-port cover. Take precautions not to move or damage the gaskets and O-rings.</a:t>
            </a:r>
          </a:p>
        </p:txBody>
      </p:sp>
      <p:sp>
        <p:nvSpPr>
          <p:cNvPr id="5" name="TextBox 4"/>
          <p:cNvSpPr txBox="1"/>
          <p:nvPr/>
        </p:nvSpPr>
        <p:spPr>
          <a:xfrm>
            <a:off x="4589172" y="4180344"/>
            <a:ext cx="4531217" cy="2677656"/>
          </a:xfrm>
          <a:prstGeom prst="rect">
            <a:avLst/>
          </a:prstGeom>
          <a:noFill/>
        </p:spPr>
        <p:txBody>
          <a:bodyPr wrap="square" rtlCol="0">
            <a:spAutoFit/>
          </a:bodyPr>
          <a:lstStyle/>
          <a:p>
            <a:r>
              <a:rPr lang="en-US" sz="2800" dirty="0"/>
              <a:t>Install mounting rings and use a crows foot wrench and a torque wrench to apply the proper torque. The proper torque is 15-20 FT LBS.</a:t>
            </a:r>
          </a:p>
        </p:txBody>
      </p:sp>
      <p:sp>
        <p:nvSpPr>
          <p:cNvPr id="6" name="Right Arrow 5"/>
          <p:cNvSpPr/>
          <p:nvPr/>
        </p:nvSpPr>
        <p:spPr>
          <a:xfrm>
            <a:off x="2526792" y="27295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535251" y="464283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1995"/>
            <a:ext cx="3505200" cy="2806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6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0"/>
                                        </p:tgtEl>
                                        <p:attrNameLst>
                                          <p:attrName>style.visibility</p:attrName>
                                        </p:attrNameLst>
                                      </p:cBhvr>
                                      <p:to>
                                        <p:strVal val="visible"/>
                                      </p:to>
                                    </p:set>
                                    <p:animEffect transition="in" filter="fade">
                                      <p:cBhvr>
                                        <p:cTn id="3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POMECO MULTI-PORT SPILL CONTAINMENT MANHOLE  INSTALLATION</a:t>
            </a:r>
          </a:p>
        </p:txBody>
      </p:sp>
      <p:sp>
        <p:nvSpPr>
          <p:cNvPr id="2" name="TextBox 1"/>
          <p:cNvSpPr txBox="1"/>
          <p:nvPr/>
        </p:nvSpPr>
        <p:spPr>
          <a:xfrm>
            <a:off x="3886200" y="4495800"/>
            <a:ext cx="5238482" cy="954107"/>
          </a:xfrm>
          <a:prstGeom prst="rect">
            <a:avLst/>
          </a:prstGeom>
          <a:noFill/>
        </p:spPr>
        <p:txBody>
          <a:bodyPr wrap="square" rtlCol="0">
            <a:spAutoFit/>
          </a:bodyPr>
          <a:lstStyle/>
          <a:p>
            <a:r>
              <a:rPr lang="en-US" sz="2800" dirty="0"/>
              <a:t>Preform regulatory compliance tests before pouring concrete.</a:t>
            </a:r>
          </a:p>
        </p:txBody>
      </p:sp>
      <p:sp>
        <p:nvSpPr>
          <p:cNvPr id="5" name="TextBox 4"/>
          <p:cNvSpPr txBox="1"/>
          <p:nvPr/>
        </p:nvSpPr>
        <p:spPr>
          <a:xfrm>
            <a:off x="3886200" y="2743200"/>
            <a:ext cx="5238482" cy="1384995"/>
          </a:xfrm>
          <a:prstGeom prst="rect">
            <a:avLst/>
          </a:prstGeom>
          <a:noFill/>
        </p:spPr>
        <p:txBody>
          <a:bodyPr wrap="square" rtlCol="0">
            <a:spAutoFit/>
          </a:bodyPr>
          <a:lstStyle/>
          <a:p>
            <a:r>
              <a:rPr lang="en-US" sz="2800" dirty="0"/>
              <a:t>Apply proper torque to Roto lock bolts . The proper torque is 40-50 FT LBS.</a:t>
            </a:r>
          </a:p>
        </p:txBody>
      </p:sp>
      <p:sp>
        <p:nvSpPr>
          <p:cNvPr id="6" name="Right Arrow 5"/>
          <p:cNvSpPr/>
          <p:nvPr/>
        </p:nvSpPr>
        <p:spPr>
          <a:xfrm>
            <a:off x="2670027" y="2743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2675393" y="4724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85" y="3352800"/>
            <a:ext cx="3333750" cy="1371600"/>
          </a:xfrm>
          <a:prstGeom prst="rect">
            <a:avLst/>
          </a:prstGeom>
        </p:spPr>
      </p:pic>
    </p:spTree>
    <p:extLst>
      <p:ext uri="{BB962C8B-B14F-4D97-AF65-F5344CB8AC3E}">
        <p14:creationId xmlns:p14="http://schemas.microsoft.com/office/powerpoint/2010/main" val="343478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POMECO MULTI-PORT SPILL CONTAINMENT MANHOLE  INSTALLATION</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5186"/>
            <a:ext cx="4572000" cy="348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0949" y="2401789"/>
            <a:ext cx="5959699" cy="707886"/>
          </a:xfrm>
          <a:prstGeom prst="rect">
            <a:avLst/>
          </a:prstGeom>
          <a:noFill/>
        </p:spPr>
        <p:txBody>
          <a:bodyPr wrap="square" rtlCol="0">
            <a:spAutoFit/>
          </a:bodyPr>
          <a:lstStyle/>
          <a:p>
            <a:r>
              <a:rPr lang="en-US" sz="4000" dirty="0" smtClean="0">
                <a:solidFill>
                  <a:srgbClr val="FF0000"/>
                </a:solidFill>
              </a:rPr>
              <a:t>Do Not Over Tighten !!</a:t>
            </a:r>
            <a:endParaRPr lang="en-US" sz="4000" dirty="0">
              <a:solidFill>
                <a:srgbClr val="FF0000"/>
              </a:solidFill>
            </a:endParaRPr>
          </a:p>
        </p:txBody>
      </p:sp>
      <p:sp>
        <p:nvSpPr>
          <p:cNvPr id="6" name="TextBox 5"/>
          <p:cNvSpPr txBox="1"/>
          <p:nvPr/>
        </p:nvSpPr>
        <p:spPr>
          <a:xfrm>
            <a:off x="6568859" y="3109675"/>
            <a:ext cx="2864282" cy="954107"/>
          </a:xfrm>
          <a:prstGeom prst="rect">
            <a:avLst/>
          </a:prstGeom>
          <a:noFill/>
        </p:spPr>
        <p:txBody>
          <a:bodyPr wrap="square" rtlCol="0">
            <a:spAutoFit/>
          </a:bodyPr>
          <a:lstStyle/>
          <a:p>
            <a:r>
              <a:rPr lang="en-US" sz="2800" dirty="0" smtClean="0"/>
              <a:t>Follow factory torque settings </a:t>
            </a:r>
            <a:endParaRPr lang="en-US" sz="2800" dirty="0"/>
          </a:p>
        </p:txBody>
      </p:sp>
      <p:sp>
        <p:nvSpPr>
          <p:cNvPr id="7" name="TextBox 6"/>
          <p:cNvSpPr txBox="1"/>
          <p:nvPr/>
        </p:nvSpPr>
        <p:spPr>
          <a:xfrm>
            <a:off x="6545248" y="4406764"/>
            <a:ext cx="2422741" cy="954107"/>
          </a:xfrm>
          <a:prstGeom prst="rect">
            <a:avLst/>
          </a:prstGeom>
          <a:noFill/>
        </p:spPr>
        <p:txBody>
          <a:bodyPr wrap="square" rtlCol="0">
            <a:spAutoFit/>
          </a:bodyPr>
          <a:lstStyle/>
          <a:p>
            <a:r>
              <a:rPr lang="en-US" sz="2800" dirty="0" smtClean="0"/>
              <a:t> Torque in succession </a:t>
            </a:r>
            <a:endParaRPr lang="en-US" sz="2800" dirty="0"/>
          </a:p>
        </p:txBody>
      </p:sp>
      <p:sp>
        <p:nvSpPr>
          <p:cNvPr id="8" name="Right Arrow 7"/>
          <p:cNvSpPr/>
          <p:nvPr/>
        </p:nvSpPr>
        <p:spPr>
          <a:xfrm>
            <a:off x="5353705" y="32832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5439758" y="46415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691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Retrofit &amp; Upgrades</a:t>
            </a:r>
            <a:br>
              <a:rPr lang="en-US" dirty="0" smtClean="0"/>
            </a:br>
            <a:endParaRPr lang="en-US" dirty="0"/>
          </a:p>
        </p:txBody>
      </p:sp>
      <p:sp>
        <p:nvSpPr>
          <p:cNvPr id="4" name="TextBox 3"/>
          <p:cNvSpPr txBox="1"/>
          <p:nvPr/>
        </p:nvSpPr>
        <p:spPr>
          <a:xfrm>
            <a:off x="1828800" y="2794956"/>
            <a:ext cx="6324600" cy="646331"/>
          </a:xfrm>
          <a:prstGeom prst="rect">
            <a:avLst/>
          </a:prstGeom>
          <a:noFill/>
        </p:spPr>
        <p:txBody>
          <a:bodyPr wrap="square" rtlCol="0">
            <a:spAutoFit/>
          </a:bodyPr>
          <a:lstStyle/>
          <a:p>
            <a:r>
              <a:rPr lang="en-US" sz="3600" dirty="0" smtClean="0">
                <a:solidFill>
                  <a:schemeClr val="bg2">
                    <a:lumMod val="75000"/>
                  </a:schemeClr>
                </a:solidFill>
              </a:rPr>
              <a:t>Special Order Multi-Ports </a:t>
            </a:r>
            <a:endParaRPr lang="en-US" sz="3600" dirty="0">
              <a:solidFill>
                <a:schemeClr val="bg2">
                  <a:lumMod val="75000"/>
                </a:schemeClr>
              </a:solidFill>
            </a:endParaRPr>
          </a:p>
        </p:txBody>
      </p:sp>
      <p:sp>
        <p:nvSpPr>
          <p:cNvPr id="5" name="TextBox 4"/>
          <p:cNvSpPr txBox="1"/>
          <p:nvPr/>
        </p:nvSpPr>
        <p:spPr>
          <a:xfrm>
            <a:off x="685800" y="4191000"/>
            <a:ext cx="3733800" cy="1384995"/>
          </a:xfrm>
          <a:prstGeom prst="rect">
            <a:avLst/>
          </a:prstGeom>
          <a:noFill/>
        </p:spPr>
        <p:txBody>
          <a:bodyPr wrap="square" rtlCol="0">
            <a:spAutoFit/>
          </a:bodyPr>
          <a:lstStyle/>
          <a:p>
            <a:pPr marL="457200" indent="-457200">
              <a:buFont typeface="Wingdings" pitchFamily="2" charset="2"/>
              <a:buChar char="v"/>
            </a:pPr>
            <a:r>
              <a:rPr lang="en-US" sz="2800" dirty="0" smtClean="0"/>
              <a:t>Measurements</a:t>
            </a:r>
          </a:p>
          <a:p>
            <a:pPr marL="457200" indent="-457200">
              <a:buFont typeface="Wingdings" pitchFamily="2" charset="2"/>
              <a:buChar char="v"/>
            </a:pPr>
            <a:r>
              <a:rPr lang="en-US" sz="2800" dirty="0" smtClean="0"/>
              <a:t>Configuration</a:t>
            </a:r>
          </a:p>
          <a:p>
            <a:pPr marL="457200" indent="-457200">
              <a:buFont typeface="Wingdings" pitchFamily="2" charset="2"/>
              <a:buChar char="v"/>
            </a:pPr>
            <a:r>
              <a:rPr lang="en-US" sz="2800" dirty="0" smtClean="0"/>
              <a:t>Pictures </a:t>
            </a:r>
            <a:endParaRPr lang="en-US" sz="2800" dirty="0"/>
          </a:p>
        </p:txBody>
      </p:sp>
      <p:sp>
        <p:nvSpPr>
          <p:cNvPr id="6" name="TextBox 5"/>
          <p:cNvSpPr txBox="1"/>
          <p:nvPr/>
        </p:nvSpPr>
        <p:spPr>
          <a:xfrm>
            <a:off x="4724400" y="3760112"/>
            <a:ext cx="3924300" cy="2246769"/>
          </a:xfrm>
          <a:prstGeom prst="rect">
            <a:avLst/>
          </a:prstGeom>
          <a:noFill/>
        </p:spPr>
        <p:txBody>
          <a:bodyPr wrap="square" rtlCol="0">
            <a:spAutoFit/>
          </a:bodyPr>
          <a:lstStyle/>
          <a:p>
            <a:pPr marL="457200" indent="-457200">
              <a:buFont typeface="Wingdings" pitchFamily="2" charset="2"/>
              <a:buChar char="v"/>
            </a:pPr>
            <a:r>
              <a:rPr lang="en-US" sz="2800" dirty="0" smtClean="0"/>
              <a:t>Take your own measurements</a:t>
            </a:r>
          </a:p>
          <a:p>
            <a:pPr marL="457200" indent="-457200">
              <a:buFont typeface="Wingdings" pitchFamily="2" charset="2"/>
              <a:buChar char="v"/>
            </a:pPr>
            <a:r>
              <a:rPr lang="en-US" sz="2800" dirty="0" smtClean="0"/>
              <a:t>Fill out the forms yourself</a:t>
            </a:r>
          </a:p>
          <a:p>
            <a:pPr marL="457200" indent="-457200">
              <a:buFont typeface="Wingdings" pitchFamily="2" charset="2"/>
              <a:buChar char="v"/>
            </a:pPr>
            <a:r>
              <a:rPr lang="en-US" sz="2800" dirty="0" smtClean="0"/>
              <a:t>Include pictures </a:t>
            </a:r>
            <a:endParaRPr lang="en-US" sz="2800" dirty="0"/>
          </a:p>
        </p:txBody>
      </p:sp>
    </p:spTree>
    <p:extLst>
      <p:ext uri="{BB962C8B-B14F-4D97-AF65-F5344CB8AC3E}">
        <p14:creationId xmlns:p14="http://schemas.microsoft.com/office/powerpoint/2010/main" val="49661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6521XAR </a:t>
            </a:r>
            <a:r>
              <a:rPr lang="en-US" dirty="0"/>
              <a:t>Adaptor Ring</a:t>
            </a:r>
          </a:p>
        </p:txBody>
      </p:sp>
      <p:sp>
        <p:nvSpPr>
          <p:cNvPr id="4" name="Right Arrow 3"/>
          <p:cNvSpPr/>
          <p:nvPr/>
        </p:nvSpPr>
        <p:spPr>
          <a:xfrm>
            <a:off x="974308" y="275691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33600" y="2756916"/>
            <a:ext cx="6858000" cy="1384995"/>
          </a:xfrm>
          <a:prstGeom prst="rect">
            <a:avLst/>
          </a:prstGeom>
          <a:noFill/>
        </p:spPr>
        <p:txBody>
          <a:bodyPr wrap="square" rtlCol="0">
            <a:spAutoFit/>
          </a:bodyPr>
          <a:lstStyle/>
          <a:p>
            <a:r>
              <a:rPr lang="en-US" sz="2800" dirty="0" smtClean="0"/>
              <a:t>The 6521XAR Adaptor Ring is designed to replace an existing manhole with a POMECO Roto Lock style manhole</a:t>
            </a:r>
            <a:endParaRPr lang="en-US" sz="2800" dirty="0"/>
          </a:p>
        </p:txBody>
      </p:sp>
      <p:sp>
        <p:nvSpPr>
          <p:cNvPr id="6" name="TextBox 5"/>
          <p:cNvSpPr txBox="1"/>
          <p:nvPr/>
        </p:nvSpPr>
        <p:spPr>
          <a:xfrm>
            <a:off x="2286000" y="4724400"/>
            <a:ext cx="6705600" cy="1384995"/>
          </a:xfrm>
          <a:prstGeom prst="rect">
            <a:avLst/>
          </a:prstGeom>
          <a:noFill/>
        </p:spPr>
        <p:txBody>
          <a:bodyPr wrap="square" rtlCol="0">
            <a:spAutoFit/>
          </a:bodyPr>
          <a:lstStyle/>
          <a:p>
            <a:r>
              <a:rPr lang="en-US" sz="2800" dirty="0" smtClean="0"/>
              <a:t> </a:t>
            </a:r>
            <a:r>
              <a:rPr lang="en-US" sz="2800" dirty="0"/>
              <a:t>T</a:t>
            </a:r>
            <a:r>
              <a:rPr lang="en-US" sz="2800" dirty="0" smtClean="0"/>
              <a:t>he adapter ring provides an adequate surface and stable structure for the Roto Lock to engage!</a:t>
            </a:r>
            <a:endParaRPr lang="en-US" sz="2800" dirty="0"/>
          </a:p>
        </p:txBody>
      </p:sp>
      <p:sp>
        <p:nvSpPr>
          <p:cNvPr id="2" name="Right Arrow 1"/>
          <p:cNvSpPr/>
          <p:nvPr/>
        </p:nvSpPr>
        <p:spPr>
          <a:xfrm>
            <a:off x="946404" y="48038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903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Multi-Port Water Shroud</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16002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95600" y="5105400"/>
            <a:ext cx="6172200" cy="954107"/>
          </a:xfrm>
          <a:prstGeom prst="rect">
            <a:avLst/>
          </a:prstGeom>
          <a:noFill/>
        </p:spPr>
        <p:txBody>
          <a:bodyPr wrap="square" rtlCol="0">
            <a:spAutoFit/>
          </a:bodyPr>
          <a:lstStyle/>
          <a:p>
            <a:r>
              <a:rPr lang="en-US" sz="2800" dirty="0"/>
              <a:t>Install SLPK gasket on tank sump top hat</a:t>
            </a:r>
          </a:p>
        </p:txBody>
      </p:sp>
      <p:sp>
        <p:nvSpPr>
          <p:cNvPr id="7" name="TextBox 6"/>
          <p:cNvSpPr txBox="1"/>
          <p:nvPr/>
        </p:nvSpPr>
        <p:spPr>
          <a:xfrm>
            <a:off x="2819400" y="2590800"/>
            <a:ext cx="6324600" cy="954107"/>
          </a:xfrm>
          <a:prstGeom prst="rect">
            <a:avLst/>
          </a:prstGeom>
          <a:noFill/>
        </p:spPr>
        <p:txBody>
          <a:bodyPr wrap="square" rtlCol="0">
            <a:spAutoFit/>
          </a:bodyPr>
          <a:lstStyle/>
          <a:p>
            <a:r>
              <a:rPr lang="en-US" sz="2800" dirty="0"/>
              <a:t>Apply a even bead of SL-1100 sealant to SLPK gasket groove </a:t>
            </a:r>
          </a:p>
        </p:txBody>
      </p:sp>
      <p:sp>
        <p:nvSpPr>
          <p:cNvPr id="8" name="Right Arrow 7"/>
          <p:cNvSpPr/>
          <p:nvPr/>
        </p:nvSpPr>
        <p:spPr>
          <a:xfrm>
            <a:off x="1833479" y="27281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840992" y="52328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235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fade">
                                      <p:cBhvr>
                                        <p:cTn id="22" dur="500"/>
                                        <p:tgtEl>
                                          <p:spTgt spid="51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5" name="TextBox 4"/>
          <p:cNvSpPr txBox="1"/>
          <p:nvPr/>
        </p:nvSpPr>
        <p:spPr>
          <a:xfrm>
            <a:off x="2286000" y="2291398"/>
            <a:ext cx="3352800" cy="523220"/>
          </a:xfrm>
          <a:prstGeom prst="rect">
            <a:avLst/>
          </a:prstGeom>
          <a:noFill/>
        </p:spPr>
        <p:txBody>
          <a:bodyPr wrap="square" rtlCol="0">
            <a:spAutoFit/>
          </a:bodyPr>
          <a:lstStyle/>
          <a:p>
            <a:r>
              <a:rPr lang="en-US" sz="2800" dirty="0" smtClean="0"/>
              <a:t>Sealable Cover!</a:t>
            </a:r>
            <a:endParaRPr lang="en-US" sz="2800" dirty="0"/>
          </a:p>
        </p:txBody>
      </p:sp>
      <p:sp>
        <p:nvSpPr>
          <p:cNvPr id="8" name="Right Arrow 7"/>
          <p:cNvSpPr/>
          <p:nvPr/>
        </p:nvSpPr>
        <p:spPr>
          <a:xfrm>
            <a:off x="990600" y="23299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3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fade">
                                      <p:cBhvr>
                                        <p:cTn id="2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Multi-Port Water Shroud</a:t>
            </a:r>
          </a:p>
        </p:txBody>
      </p:sp>
      <p:sp>
        <p:nvSpPr>
          <p:cNvPr id="4" name="Rectangle 3"/>
          <p:cNvSpPr/>
          <p:nvPr/>
        </p:nvSpPr>
        <p:spPr>
          <a:xfrm>
            <a:off x="4500093" y="4774842"/>
            <a:ext cx="4572000" cy="1815882"/>
          </a:xfrm>
          <a:prstGeom prst="rect">
            <a:avLst/>
          </a:prstGeom>
        </p:spPr>
        <p:txBody>
          <a:bodyPr>
            <a:spAutoFit/>
          </a:bodyPr>
          <a:lstStyle/>
          <a:p>
            <a:r>
              <a:rPr lang="en-US" sz="2800" dirty="0"/>
              <a:t>Install FRP fiberglass cover over spill containers and onto gasket</a:t>
            </a:r>
          </a:p>
          <a:p>
            <a:endParaRPr lang="en-US" sz="2800" dirty="0"/>
          </a:p>
        </p:txBody>
      </p:sp>
      <p:sp>
        <p:nvSpPr>
          <p:cNvPr id="5" name="TextBox 4"/>
          <p:cNvSpPr txBox="1"/>
          <p:nvPr/>
        </p:nvSpPr>
        <p:spPr>
          <a:xfrm>
            <a:off x="4500093" y="3206839"/>
            <a:ext cx="4567707" cy="954107"/>
          </a:xfrm>
          <a:prstGeom prst="rect">
            <a:avLst/>
          </a:prstGeom>
          <a:noFill/>
        </p:spPr>
        <p:txBody>
          <a:bodyPr wrap="square" rtlCol="0">
            <a:spAutoFit/>
          </a:bodyPr>
          <a:lstStyle/>
          <a:p>
            <a:r>
              <a:rPr lang="en-US" sz="2800" dirty="0"/>
              <a:t>Install 2 shroud boots and 4 band clamps </a:t>
            </a:r>
          </a:p>
        </p:txBody>
      </p:sp>
      <p:sp>
        <p:nvSpPr>
          <p:cNvPr id="6" name="Right Arrow 5"/>
          <p:cNvSpPr/>
          <p:nvPr/>
        </p:nvSpPr>
        <p:spPr>
          <a:xfrm>
            <a:off x="3352800" y="320683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352800" y="510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3" y="2030208"/>
            <a:ext cx="3133098" cy="456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73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POMECO 500 Series</a:t>
            </a:r>
            <a:br>
              <a:rPr lang="en-US" dirty="0" smtClean="0"/>
            </a:br>
            <a:r>
              <a:rPr lang="en-US" dirty="0" smtClean="0"/>
              <a:t>Maintenance</a:t>
            </a:r>
            <a:endParaRPr lang="en-US" dirty="0"/>
          </a:p>
        </p:txBody>
      </p:sp>
      <p:sp>
        <p:nvSpPr>
          <p:cNvPr id="2" name="TextBox 1"/>
          <p:cNvSpPr txBox="1"/>
          <p:nvPr/>
        </p:nvSpPr>
        <p:spPr>
          <a:xfrm>
            <a:off x="1429018" y="5940383"/>
            <a:ext cx="7620000" cy="954107"/>
          </a:xfrm>
          <a:prstGeom prst="rect">
            <a:avLst/>
          </a:prstGeom>
          <a:noFill/>
        </p:spPr>
        <p:txBody>
          <a:bodyPr wrap="square" rtlCol="0">
            <a:spAutoFit/>
          </a:bodyPr>
          <a:lstStyle/>
          <a:p>
            <a:r>
              <a:rPr lang="en-US" sz="2800" dirty="0"/>
              <a:t>Replace worn or damaged O-rings and gaskets before installing cover </a:t>
            </a:r>
          </a:p>
        </p:txBody>
      </p:sp>
      <p:sp>
        <p:nvSpPr>
          <p:cNvPr id="5" name="TextBox 4"/>
          <p:cNvSpPr txBox="1"/>
          <p:nvPr/>
        </p:nvSpPr>
        <p:spPr>
          <a:xfrm>
            <a:off x="1429018" y="5417163"/>
            <a:ext cx="6553200" cy="523220"/>
          </a:xfrm>
          <a:prstGeom prst="rect">
            <a:avLst/>
          </a:prstGeom>
          <a:noFill/>
        </p:spPr>
        <p:txBody>
          <a:bodyPr wrap="square" rtlCol="0">
            <a:spAutoFit/>
          </a:bodyPr>
          <a:lstStyle/>
          <a:p>
            <a:r>
              <a:rPr lang="en-US" sz="2800" dirty="0"/>
              <a:t>Check Roto Lock Clearance</a:t>
            </a:r>
          </a:p>
        </p:txBody>
      </p:sp>
      <p:sp>
        <p:nvSpPr>
          <p:cNvPr id="6" name="TextBox 5"/>
          <p:cNvSpPr txBox="1"/>
          <p:nvPr/>
        </p:nvSpPr>
        <p:spPr>
          <a:xfrm>
            <a:off x="1365160" y="4446957"/>
            <a:ext cx="7010400" cy="954107"/>
          </a:xfrm>
          <a:prstGeom prst="rect">
            <a:avLst/>
          </a:prstGeom>
          <a:noFill/>
        </p:spPr>
        <p:txBody>
          <a:bodyPr wrap="square" rtlCol="0">
            <a:spAutoFit/>
          </a:bodyPr>
          <a:lstStyle/>
          <a:p>
            <a:r>
              <a:rPr lang="en-US" sz="2800" dirty="0"/>
              <a:t>Apply grease to Roto Lock bolt, replace washers and re install Roto Locks </a:t>
            </a:r>
          </a:p>
        </p:txBody>
      </p:sp>
      <p:sp>
        <p:nvSpPr>
          <p:cNvPr id="7" name="TextBox 6"/>
          <p:cNvSpPr txBox="1"/>
          <p:nvPr/>
        </p:nvSpPr>
        <p:spPr>
          <a:xfrm>
            <a:off x="1352818" y="3515762"/>
            <a:ext cx="6629400" cy="954107"/>
          </a:xfrm>
          <a:prstGeom prst="rect">
            <a:avLst/>
          </a:prstGeom>
          <a:noFill/>
        </p:spPr>
        <p:txBody>
          <a:bodyPr wrap="square" rtlCol="0">
            <a:spAutoFit/>
          </a:bodyPr>
          <a:lstStyle/>
          <a:p>
            <a:r>
              <a:rPr lang="en-US" sz="2800" dirty="0"/>
              <a:t>Thoroughly clean all gasket and O-ring sealing surfaces</a:t>
            </a:r>
          </a:p>
        </p:txBody>
      </p:sp>
      <p:sp>
        <p:nvSpPr>
          <p:cNvPr id="8" name="TextBox 7"/>
          <p:cNvSpPr txBox="1"/>
          <p:nvPr/>
        </p:nvSpPr>
        <p:spPr>
          <a:xfrm>
            <a:off x="1352818" y="2579827"/>
            <a:ext cx="7264221" cy="954107"/>
          </a:xfrm>
          <a:prstGeom prst="rect">
            <a:avLst/>
          </a:prstGeom>
          <a:noFill/>
        </p:spPr>
        <p:txBody>
          <a:bodyPr wrap="square" rtlCol="0">
            <a:spAutoFit/>
          </a:bodyPr>
          <a:lstStyle/>
          <a:p>
            <a:r>
              <a:rPr lang="en-US" sz="2800" dirty="0"/>
              <a:t>Inspect Roto Locks and replace any components that have visual signs of damage</a:t>
            </a:r>
          </a:p>
        </p:txBody>
      </p:sp>
      <p:sp>
        <p:nvSpPr>
          <p:cNvPr id="9" name="TextBox 8"/>
          <p:cNvSpPr txBox="1"/>
          <p:nvPr/>
        </p:nvSpPr>
        <p:spPr>
          <a:xfrm>
            <a:off x="1301839" y="2086320"/>
            <a:ext cx="7315200" cy="523220"/>
          </a:xfrm>
          <a:prstGeom prst="rect">
            <a:avLst/>
          </a:prstGeom>
          <a:noFill/>
        </p:spPr>
        <p:txBody>
          <a:bodyPr wrap="square" rtlCol="0">
            <a:spAutoFit/>
          </a:bodyPr>
          <a:lstStyle/>
          <a:p>
            <a:r>
              <a:rPr lang="en-US" sz="2800" dirty="0"/>
              <a:t>Remove all lids and cover</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73413"/>
            <a:ext cx="7315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297137" y="20905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283185" y="28145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306796" y="36760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323431" y="46207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338800" y="54557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360265" y="61893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85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fade">
                                      <p:cBhvr>
                                        <p:cTn id="32" dur="500"/>
                                        <p:tgtEl>
                                          <p:spTgt spid="9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7" grpId="0"/>
      <p:bldP spid="8" grpId="0"/>
      <p:bldP spid="9" grpId="0"/>
      <p:bldP spid="11" grpId="0" animBg="1"/>
      <p:bldP spid="12"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1DK-2100 Series Drain Valve</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67702"/>
            <a:ext cx="29749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600" y="2514600"/>
            <a:ext cx="4355206" cy="954107"/>
          </a:xfrm>
          <a:prstGeom prst="rect">
            <a:avLst/>
          </a:prstGeom>
          <a:noFill/>
        </p:spPr>
        <p:txBody>
          <a:bodyPr wrap="square" rtlCol="0">
            <a:spAutoFit/>
          </a:bodyPr>
          <a:lstStyle/>
          <a:p>
            <a:r>
              <a:rPr lang="en-US" sz="2800" dirty="0" smtClean="0"/>
              <a:t>Clean spill container prior to removing drain valve</a:t>
            </a:r>
            <a:endParaRPr lang="en-US" sz="2800" dirty="0"/>
          </a:p>
        </p:txBody>
      </p:sp>
      <p:sp>
        <p:nvSpPr>
          <p:cNvPr id="5" name="TextBox 4"/>
          <p:cNvSpPr txBox="1"/>
          <p:nvPr/>
        </p:nvSpPr>
        <p:spPr>
          <a:xfrm>
            <a:off x="4419599" y="3490691"/>
            <a:ext cx="4482921" cy="954107"/>
          </a:xfrm>
          <a:prstGeom prst="rect">
            <a:avLst/>
          </a:prstGeom>
          <a:noFill/>
        </p:spPr>
        <p:txBody>
          <a:bodyPr wrap="square" rtlCol="0">
            <a:spAutoFit/>
          </a:bodyPr>
          <a:lstStyle/>
          <a:p>
            <a:r>
              <a:rPr lang="en-US" sz="2800" dirty="0" smtClean="0"/>
              <a:t>If replacing the valve discard all old hardware and valve</a:t>
            </a:r>
            <a:endParaRPr lang="en-US" sz="2800" dirty="0"/>
          </a:p>
        </p:txBody>
      </p:sp>
      <p:sp>
        <p:nvSpPr>
          <p:cNvPr id="6" name="TextBox 5"/>
          <p:cNvSpPr txBox="1"/>
          <p:nvPr/>
        </p:nvSpPr>
        <p:spPr>
          <a:xfrm>
            <a:off x="4419600" y="4572000"/>
            <a:ext cx="4711521" cy="954107"/>
          </a:xfrm>
          <a:prstGeom prst="rect">
            <a:avLst/>
          </a:prstGeom>
          <a:noFill/>
        </p:spPr>
        <p:txBody>
          <a:bodyPr wrap="square" rtlCol="0">
            <a:spAutoFit/>
          </a:bodyPr>
          <a:lstStyle/>
          <a:p>
            <a:r>
              <a:rPr lang="en-US" sz="2800" dirty="0" smtClean="0"/>
              <a:t>Apply grease to the new O-ring and container cavity </a:t>
            </a:r>
            <a:endParaRPr lang="en-US" sz="2800" dirty="0"/>
          </a:p>
        </p:txBody>
      </p:sp>
      <p:sp>
        <p:nvSpPr>
          <p:cNvPr id="7" name="TextBox 6"/>
          <p:cNvSpPr txBox="1"/>
          <p:nvPr/>
        </p:nvSpPr>
        <p:spPr>
          <a:xfrm>
            <a:off x="4419600" y="5550789"/>
            <a:ext cx="4482921" cy="1384995"/>
          </a:xfrm>
          <a:prstGeom prst="rect">
            <a:avLst/>
          </a:prstGeom>
          <a:noFill/>
        </p:spPr>
        <p:txBody>
          <a:bodyPr wrap="square" rtlCol="0">
            <a:spAutoFit/>
          </a:bodyPr>
          <a:lstStyle/>
          <a:p>
            <a:r>
              <a:rPr lang="en-US" sz="2800" dirty="0" smtClean="0"/>
              <a:t>Install valve and new hardware and torque nuts @ 11.5 to 13.5 FT LBS</a:t>
            </a:r>
            <a:endParaRPr lang="en-US" sz="2800" dirty="0"/>
          </a:p>
        </p:txBody>
      </p:sp>
      <p:sp>
        <p:nvSpPr>
          <p:cNvPr id="8" name="Right Arrow 7"/>
          <p:cNvSpPr/>
          <p:nvPr/>
        </p:nvSpPr>
        <p:spPr>
          <a:xfrm>
            <a:off x="3333482" y="25770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333482" y="3581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3333482" y="46334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333482" y="55838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025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61SO-Overfill Prevention Valve</a:t>
            </a:r>
            <a:endParaRPr lang="en-US" dirty="0"/>
          </a:p>
        </p:txBody>
      </p:sp>
      <p:sp>
        <p:nvSpPr>
          <p:cNvPr id="4" name="TextBox 3"/>
          <p:cNvSpPr txBox="1"/>
          <p:nvPr/>
        </p:nvSpPr>
        <p:spPr>
          <a:xfrm>
            <a:off x="914400" y="2590800"/>
            <a:ext cx="7467600" cy="2554545"/>
          </a:xfrm>
          <a:prstGeom prst="rect">
            <a:avLst/>
          </a:prstGeom>
          <a:noFill/>
        </p:spPr>
        <p:txBody>
          <a:bodyPr wrap="square" rtlCol="0">
            <a:spAutoFit/>
          </a:bodyPr>
          <a:lstStyle/>
          <a:p>
            <a:r>
              <a:rPr lang="en-US" sz="4000" dirty="0" smtClean="0"/>
              <a:t>This product has been obsoleted,</a:t>
            </a:r>
          </a:p>
          <a:p>
            <a:r>
              <a:rPr lang="en-US" sz="4000" dirty="0" smtClean="0"/>
              <a:t>However the 61SO is still C.A.R.B approved and could still be installed.</a:t>
            </a:r>
            <a:endParaRPr lang="en-US" sz="4000" dirty="0"/>
          </a:p>
        </p:txBody>
      </p:sp>
    </p:spTree>
    <p:extLst>
      <p:ext uri="{BB962C8B-B14F-4D97-AF65-F5344CB8AC3E}">
        <p14:creationId xmlns:p14="http://schemas.microsoft.com/office/powerpoint/2010/main" val="214849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71SO-EVR Overfill Protection Valve</a:t>
            </a:r>
            <a:endParaRPr lang="en-US" dirty="0"/>
          </a:p>
        </p:txBody>
      </p:sp>
      <p:sp>
        <p:nvSpPr>
          <p:cNvPr id="4" name="TextBox 3"/>
          <p:cNvSpPr txBox="1"/>
          <p:nvPr/>
        </p:nvSpPr>
        <p:spPr>
          <a:xfrm>
            <a:off x="3810000" y="3352800"/>
            <a:ext cx="5029200" cy="369332"/>
          </a:xfrm>
          <a:prstGeom prst="rect">
            <a:avLst/>
          </a:prstGeom>
          <a:noFill/>
        </p:spPr>
        <p:txBody>
          <a:bodyPr wrap="square" rtlCol="0">
            <a:spAutoFit/>
          </a:bodyPr>
          <a:lstStyle/>
          <a:p>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946"/>
            <a:ext cx="4399371" cy="464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43600" y="2590800"/>
            <a:ext cx="3124200" cy="2677656"/>
          </a:xfrm>
          <a:prstGeom prst="rect">
            <a:avLst/>
          </a:prstGeom>
          <a:noFill/>
        </p:spPr>
        <p:txBody>
          <a:bodyPr wrap="square" rtlCol="0">
            <a:spAutoFit/>
          </a:bodyPr>
          <a:lstStyle/>
          <a:p>
            <a:r>
              <a:rPr lang="en-US" sz="2800" dirty="0" smtClean="0"/>
              <a:t>Following the instructions for the OPW 71SO installation will provide initial shutoff at 95%</a:t>
            </a:r>
            <a:endParaRPr lang="en-US" sz="2800" dirty="0"/>
          </a:p>
        </p:txBody>
      </p:sp>
      <p:sp>
        <p:nvSpPr>
          <p:cNvPr id="6" name="Right Arrow 5"/>
          <p:cNvSpPr/>
          <p:nvPr/>
        </p:nvSpPr>
        <p:spPr>
          <a:xfrm>
            <a:off x="4800600" y="26452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696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 y="2133600"/>
            <a:ext cx="504436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2667000"/>
            <a:ext cx="2895600" cy="3539430"/>
          </a:xfrm>
          <a:prstGeom prst="rect">
            <a:avLst/>
          </a:prstGeom>
          <a:noFill/>
        </p:spPr>
        <p:txBody>
          <a:bodyPr wrap="square" rtlCol="0">
            <a:spAutoFit/>
          </a:bodyPr>
          <a:lstStyle/>
          <a:p>
            <a:r>
              <a:rPr lang="en-US" sz="2800" dirty="0" smtClean="0"/>
              <a:t>Use the measuring stick provided to obtain length from inside top of the tank to the top of the FSA adapter (A)</a:t>
            </a:r>
            <a:endParaRPr lang="en-US" sz="2800" dirty="0"/>
          </a:p>
        </p:txBody>
      </p:sp>
      <p:sp>
        <p:nvSpPr>
          <p:cNvPr id="5" name="Right Arrow 4"/>
          <p:cNvSpPr/>
          <p:nvPr/>
        </p:nvSpPr>
        <p:spPr>
          <a:xfrm>
            <a:off x="5105400" y="26809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256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48942"/>
            <a:ext cx="4872568" cy="4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24600" y="2895600"/>
            <a:ext cx="2667000" cy="3539430"/>
          </a:xfrm>
          <a:prstGeom prst="rect">
            <a:avLst/>
          </a:prstGeom>
          <a:noFill/>
        </p:spPr>
        <p:txBody>
          <a:bodyPr wrap="square" rtlCol="0">
            <a:spAutoFit/>
          </a:bodyPr>
          <a:lstStyle/>
          <a:p>
            <a:r>
              <a:rPr lang="en-US" sz="2800" dirty="0" smtClean="0"/>
              <a:t>Use a tape measurer to obtain the length from the bottom of the tank to the top of the FSA adapter (B)</a:t>
            </a:r>
            <a:endParaRPr lang="en-US" sz="2800" dirty="0"/>
          </a:p>
        </p:txBody>
      </p:sp>
      <p:sp>
        <p:nvSpPr>
          <p:cNvPr id="5" name="Right Arrow 4"/>
          <p:cNvSpPr/>
          <p:nvPr/>
        </p:nvSpPr>
        <p:spPr>
          <a:xfrm>
            <a:off x="5257800" y="29243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57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252728"/>
          </a:xfrm>
        </p:spPr>
        <p:txBody>
          <a:bodyPr/>
          <a:lstStyle/>
          <a:p>
            <a:r>
              <a:rPr lang="en-US" dirty="0"/>
              <a:t>71SO-EVR Overfill Protection Valve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97726"/>
            <a:ext cx="4190999" cy="466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0707" y="2590800"/>
            <a:ext cx="3200400" cy="3108543"/>
          </a:xfrm>
          <a:prstGeom prst="rect">
            <a:avLst/>
          </a:prstGeom>
          <a:noFill/>
        </p:spPr>
        <p:txBody>
          <a:bodyPr wrap="square" rtlCol="0">
            <a:spAutoFit/>
          </a:bodyPr>
          <a:lstStyle/>
          <a:p>
            <a:r>
              <a:rPr lang="en-US" sz="2800" dirty="0" smtClean="0"/>
              <a:t>If the 95% calculation requires the valve to be set at 6.5” or less use the measuring stick provided to mark the upper tube</a:t>
            </a:r>
            <a:endParaRPr lang="en-US" sz="2800" dirty="0"/>
          </a:p>
        </p:txBody>
      </p:sp>
      <p:sp>
        <p:nvSpPr>
          <p:cNvPr id="6" name="Right Arrow 5"/>
          <p:cNvSpPr/>
          <p:nvPr/>
        </p:nvSpPr>
        <p:spPr>
          <a:xfrm>
            <a:off x="4572000" y="2732704"/>
            <a:ext cx="1054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597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fade">
                                      <p:cBhvr>
                                        <p:cTn id="2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sp>
        <p:nvSpPr>
          <p:cNvPr id="4" name="TextBox 3"/>
          <p:cNvSpPr txBox="1"/>
          <p:nvPr/>
        </p:nvSpPr>
        <p:spPr>
          <a:xfrm>
            <a:off x="5590504" y="2819400"/>
            <a:ext cx="3429000" cy="3539430"/>
          </a:xfrm>
          <a:prstGeom prst="rect">
            <a:avLst/>
          </a:prstGeom>
          <a:noFill/>
        </p:spPr>
        <p:txBody>
          <a:bodyPr wrap="square" rtlCol="0">
            <a:spAutoFit/>
          </a:bodyPr>
          <a:lstStyle/>
          <a:p>
            <a:r>
              <a:rPr lang="en-US" sz="2800" dirty="0"/>
              <a:t>If the 95% calculation requires the valve to be set at 6.5” or </a:t>
            </a:r>
            <a:r>
              <a:rPr lang="en-US" sz="2800" dirty="0" smtClean="0"/>
              <a:t>more measure the distance from the inside top of the tank to the top of the FSA adapter and add 6.5”</a:t>
            </a:r>
            <a:endParaRPr lang="en-US" sz="2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 y="2133600"/>
            <a:ext cx="472255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4612096" y="2819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421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2"/>
                                        </p:tgtEl>
                                        <p:attrNameLst>
                                          <p:attrName>style.visibility</p:attrName>
                                        </p:attrNameLst>
                                      </p:cBhvr>
                                      <p:to>
                                        <p:strVal val="visible"/>
                                      </p:to>
                                    </p:set>
                                    <p:animEffect transition="in" filter="fade">
                                      <p:cBhvr>
                                        <p:cTn id="2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 y="2514600"/>
            <a:ext cx="5552940"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20069" y="2597935"/>
            <a:ext cx="3810000" cy="523220"/>
          </a:xfrm>
          <a:prstGeom prst="rect">
            <a:avLst/>
          </a:prstGeom>
          <a:noFill/>
        </p:spPr>
        <p:txBody>
          <a:bodyPr wrap="square" rtlCol="0">
            <a:spAutoFit/>
          </a:bodyPr>
          <a:lstStyle/>
          <a:p>
            <a:r>
              <a:rPr lang="en-US" sz="2800" dirty="0" smtClean="0"/>
              <a:t>Mark Tube</a:t>
            </a:r>
            <a:endParaRPr lang="en-US" sz="2800" dirty="0"/>
          </a:p>
        </p:txBody>
      </p:sp>
      <p:sp>
        <p:nvSpPr>
          <p:cNvPr id="5" name="TextBox 4"/>
          <p:cNvSpPr txBox="1"/>
          <p:nvPr/>
        </p:nvSpPr>
        <p:spPr>
          <a:xfrm>
            <a:off x="6503504" y="3157041"/>
            <a:ext cx="2971800" cy="1384995"/>
          </a:xfrm>
          <a:prstGeom prst="rect">
            <a:avLst/>
          </a:prstGeom>
          <a:noFill/>
        </p:spPr>
        <p:txBody>
          <a:bodyPr wrap="square" rtlCol="0">
            <a:spAutoFit/>
          </a:bodyPr>
          <a:lstStyle/>
          <a:p>
            <a:r>
              <a:rPr lang="en-US" sz="2800" dirty="0" smtClean="0"/>
              <a:t>Use band clamp to keep cut straight </a:t>
            </a:r>
            <a:endParaRPr lang="en-US" sz="2800" dirty="0"/>
          </a:p>
        </p:txBody>
      </p:sp>
      <p:sp>
        <p:nvSpPr>
          <p:cNvPr id="6" name="TextBox 5"/>
          <p:cNvSpPr txBox="1"/>
          <p:nvPr/>
        </p:nvSpPr>
        <p:spPr>
          <a:xfrm>
            <a:off x="6503504" y="4657006"/>
            <a:ext cx="2640496" cy="2246769"/>
          </a:xfrm>
          <a:prstGeom prst="rect">
            <a:avLst/>
          </a:prstGeom>
          <a:noFill/>
        </p:spPr>
        <p:txBody>
          <a:bodyPr wrap="square" rtlCol="0">
            <a:spAutoFit/>
          </a:bodyPr>
          <a:lstStyle/>
          <a:p>
            <a:r>
              <a:rPr lang="en-US" sz="2800" dirty="0" smtClean="0"/>
              <a:t>Use a fine tooth hack saw and make the straightest cut possible</a:t>
            </a:r>
            <a:endParaRPr lang="en-US" sz="2800" dirty="0"/>
          </a:p>
        </p:txBody>
      </p:sp>
      <p:sp>
        <p:nvSpPr>
          <p:cNvPr id="7" name="Right Arrow 6"/>
          <p:cNvSpPr/>
          <p:nvPr/>
        </p:nvSpPr>
        <p:spPr>
          <a:xfrm>
            <a:off x="5562600" y="26365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5525096" y="33649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5562600" y="48266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30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386"/>
                                        </p:tgtEl>
                                        <p:attrNameLst>
                                          <p:attrName>style.visibility</p:attrName>
                                        </p:attrNameLst>
                                      </p:cBhvr>
                                      <p:to>
                                        <p:strVal val="visible"/>
                                      </p:to>
                                    </p:set>
                                    <p:animEffect transition="in" filter="fade">
                                      <p:cBhvr>
                                        <p:cTn id="42"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5" name="TextBox 4"/>
          <p:cNvSpPr txBox="1"/>
          <p:nvPr/>
        </p:nvSpPr>
        <p:spPr>
          <a:xfrm>
            <a:off x="2133600" y="2438400"/>
            <a:ext cx="6477000" cy="523220"/>
          </a:xfrm>
          <a:prstGeom prst="rect">
            <a:avLst/>
          </a:prstGeom>
          <a:noFill/>
        </p:spPr>
        <p:txBody>
          <a:bodyPr wrap="square" rtlCol="0">
            <a:spAutoFit/>
          </a:bodyPr>
          <a:lstStyle/>
          <a:p>
            <a:r>
              <a:rPr lang="en-US" sz="2800" dirty="0" smtClean="0"/>
              <a:t>Composite Base!</a:t>
            </a:r>
            <a:endParaRPr lang="en-US" sz="2800" dirty="0"/>
          </a:p>
        </p:txBody>
      </p:sp>
      <p:sp>
        <p:nvSpPr>
          <p:cNvPr id="6" name="Right Arrow 5"/>
          <p:cNvSpPr/>
          <p:nvPr/>
        </p:nvSpPr>
        <p:spPr>
          <a:xfrm>
            <a:off x="609600" y="23911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1620"/>
            <a:ext cx="9144000" cy="389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5" y="2133601"/>
            <a:ext cx="4737917" cy="471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2438400"/>
            <a:ext cx="2895600" cy="1815882"/>
          </a:xfrm>
          <a:prstGeom prst="rect">
            <a:avLst/>
          </a:prstGeom>
          <a:noFill/>
        </p:spPr>
        <p:txBody>
          <a:bodyPr wrap="square" rtlCol="0">
            <a:spAutoFit/>
          </a:bodyPr>
          <a:lstStyle/>
          <a:p>
            <a:r>
              <a:rPr lang="en-US" sz="2800" dirty="0" smtClean="0"/>
              <a:t>Use a half round file and create a good chamfer on the upper tube</a:t>
            </a:r>
            <a:endParaRPr lang="en-US" sz="2800" dirty="0"/>
          </a:p>
        </p:txBody>
      </p:sp>
      <p:sp>
        <p:nvSpPr>
          <p:cNvPr id="5" name="TextBox 4"/>
          <p:cNvSpPr txBox="1"/>
          <p:nvPr/>
        </p:nvSpPr>
        <p:spPr>
          <a:xfrm>
            <a:off x="6096000" y="4512436"/>
            <a:ext cx="2895600" cy="2246769"/>
          </a:xfrm>
          <a:prstGeom prst="rect">
            <a:avLst/>
          </a:prstGeom>
          <a:noFill/>
        </p:spPr>
        <p:txBody>
          <a:bodyPr wrap="square" rtlCol="0">
            <a:spAutoFit/>
          </a:bodyPr>
          <a:lstStyle/>
          <a:p>
            <a:r>
              <a:rPr lang="en-US" sz="2800" dirty="0" smtClean="0"/>
              <a:t>Use a fine grit sand paper or emery cloth to further prepare the surface</a:t>
            </a:r>
            <a:endParaRPr lang="en-US" sz="2800" dirty="0"/>
          </a:p>
        </p:txBody>
      </p:sp>
      <p:sp>
        <p:nvSpPr>
          <p:cNvPr id="6" name="Right Arrow 5"/>
          <p:cNvSpPr/>
          <p:nvPr/>
        </p:nvSpPr>
        <p:spPr>
          <a:xfrm>
            <a:off x="4953000" y="248536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4986270" y="45677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259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fade">
                                      <p:cBhvr>
                                        <p:cTn id="3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35814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37" y="4510222"/>
            <a:ext cx="331416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4300" y="2805448"/>
            <a:ext cx="5257800" cy="954107"/>
          </a:xfrm>
          <a:prstGeom prst="rect">
            <a:avLst/>
          </a:prstGeom>
          <a:noFill/>
        </p:spPr>
        <p:txBody>
          <a:bodyPr wrap="square" rtlCol="0">
            <a:spAutoFit/>
          </a:bodyPr>
          <a:lstStyle/>
          <a:p>
            <a:r>
              <a:rPr lang="en-US" sz="2800" dirty="0" smtClean="0"/>
              <a:t>Thoroughly clean the upper tube with a clean rag and acetone</a:t>
            </a:r>
            <a:endParaRPr lang="en-US" sz="2800" dirty="0"/>
          </a:p>
        </p:txBody>
      </p:sp>
      <p:sp>
        <p:nvSpPr>
          <p:cNvPr id="5" name="TextBox 4"/>
          <p:cNvSpPr txBox="1"/>
          <p:nvPr/>
        </p:nvSpPr>
        <p:spPr>
          <a:xfrm>
            <a:off x="4000500" y="4876800"/>
            <a:ext cx="5181600" cy="954107"/>
          </a:xfrm>
          <a:prstGeom prst="rect">
            <a:avLst/>
          </a:prstGeom>
          <a:noFill/>
        </p:spPr>
        <p:txBody>
          <a:bodyPr wrap="square" rtlCol="0">
            <a:spAutoFit/>
          </a:bodyPr>
          <a:lstStyle/>
          <a:p>
            <a:r>
              <a:rPr lang="en-US" sz="2800" dirty="0" smtClean="0"/>
              <a:t>Apply grease to inside of upper tube and inlet adaptor</a:t>
            </a:r>
            <a:endParaRPr lang="en-US" sz="2800" dirty="0"/>
          </a:p>
        </p:txBody>
      </p:sp>
      <p:sp>
        <p:nvSpPr>
          <p:cNvPr id="6" name="Right Arrow 5"/>
          <p:cNvSpPr/>
          <p:nvPr/>
        </p:nvSpPr>
        <p:spPr>
          <a:xfrm>
            <a:off x="2712119" y="29443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2828909" y="50971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59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34"/>
                                        </p:tgtEl>
                                        <p:attrNameLst>
                                          <p:attrName>style.visibility</p:attrName>
                                        </p:attrNameLst>
                                      </p:cBhvr>
                                      <p:to>
                                        <p:strVal val="visible"/>
                                      </p:to>
                                    </p:set>
                                    <p:animEffect transition="in" filter="fade">
                                      <p:cBhvr>
                                        <p:cTn id="32" dur="500"/>
                                        <p:tgtEl>
                                          <p:spTgt spid="184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435"/>
                                        </p:tgtEl>
                                        <p:attrNameLst>
                                          <p:attrName>style.visibility</p:attrName>
                                        </p:attrNameLst>
                                      </p:cBhvr>
                                      <p:to>
                                        <p:strVal val="visible"/>
                                      </p:to>
                                    </p:set>
                                    <p:animEffect transition="in" filter="fade">
                                      <p:cBhvr>
                                        <p:cTn id="3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581400"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0" y="2819400"/>
            <a:ext cx="3276600" cy="523220"/>
          </a:xfrm>
          <a:prstGeom prst="rect">
            <a:avLst/>
          </a:prstGeom>
          <a:noFill/>
        </p:spPr>
        <p:txBody>
          <a:bodyPr wrap="square" rtlCol="0">
            <a:spAutoFit/>
          </a:bodyPr>
          <a:lstStyle/>
          <a:p>
            <a:r>
              <a:rPr lang="en-US" sz="2800" dirty="0" smtClean="0"/>
              <a:t>Insert the inlet tube </a:t>
            </a:r>
            <a:endParaRPr lang="en-US" sz="2800" dirty="0"/>
          </a:p>
        </p:txBody>
      </p:sp>
      <p:sp>
        <p:nvSpPr>
          <p:cNvPr id="5" name="TextBox 4"/>
          <p:cNvSpPr txBox="1"/>
          <p:nvPr/>
        </p:nvSpPr>
        <p:spPr>
          <a:xfrm>
            <a:off x="5334000" y="3749456"/>
            <a:ext cx="3733800" cy="3108543"/>
          </a:xfrm>
          <a:prstGeom prst="rect">
            <a:avLst/>
          </a:prstGeom>
          <a:noFill/>
        </p:spPr>
        <p:txBody>
          <a:bodyPr wrap="square" rtlCol="0">
            <a:spAutoFit/>
          </a:bodyPr>
          <a:lstStyle/>
          <a:p>
            <a:r>
              <a:rPr lang="en-US" sz="2800" dirty="0" smtClean="0"/>
              <a:t>If inlet tube is not sliding into place lay a piece of 2X4 across the top and apply steady blows with a small sledge hammer until inlet is seated</a:t>
            </a:r>
            <a:endParaRPr lang="en-US" sz="2800" dirty="0"/>
          </a:p>
        </p:txBody>
      </p:sp>
      <p:sp>
        <p:nvSpPr>
          <p:cNvPr id="6" name="Right Arrow 5"/>
          <p:cNvSpPr/>
          <p:nvPr/>
        </p:nvSpPr>
        <p:spPr>
          <a:xfrm>
            <a:off x="4191000" y="28644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4191000" y="38907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886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58"/>
                                        </p:tgtEl>
                                        <p:attrNameLst>
                                          <p:attrName>style.visibility</p:attrName>
                                        </p:attrNameLst>
                                      </p:cBhvr>
                                      <p:to>
                                        <p:strVal val="visible"/>
                                      </p:to>
                                    </p:set>
                                    <p:animEffect transition="in" filter="fade">
                                      <p:cBhvr>
                                        <p:cTn id="3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2" y="3048000"/>
            <a:ext cx="4497653" cy="378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86400" y="3048000"/>
            <a:ext cx="2819400" cy="2677656"/>
          </a:xfrm>
          <a:prstGeom prst="rect">
            <a:avLst/>
          </a:prstGeom>
          <a:noFill/>
        </p:spPr>
        <p:txBody>
          <a:bodyPr wrap="square" rtlCol="0">
            <a:spAutoFit/>
          </a:bodyPr>
          <a:lstStyle/>
          <a:p>
            <a:r>
              <a:rPr lang="en-US" sz="2800" dirty="0" smtClean="0"/>
              <a:t>Slide OPW 71SO-ToolC over inlet and synch down the set screw to ensure the unit does not move</a:t>
            </a:r>
            <a:endParaRPr lang="en-US" sz="2800" dirty="0"/>
          </a:p>
        </p:txBody>
      </p:sp>
      <p:sp>
        <p:nvSpPr>
          <p:cNvPr id="6" name="Right Arrow 5"/>
          <p:cNvSpPr/>
          <p:nvPr/>
        </p:nvSpPr>
        <p:spPr>
          <a:xfrm>
            <a:off x="4507992" y="3200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3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2"/>
                                        </p:tgtEl>
                                        <p:attrNameLst>
                                          <p:attrName>style.visibility</p:attrName>
                                        </p:attrNameLst>
                                      </p:cBhvr>
                                      <p:to>
                                        <p:strVal val="visible"/>
                                      </p:to>
                                    </p:set>
                                    <p:animEffect transition="in" filter="fade">
                                      <p:cBhvr>
                                        <p:cTn id="22"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350187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1332"/>
            <a:ext cx="34290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2895600"/>
            <a:ext cx="2971800" cy="1384995"/>
          </a:xfrm>
          <a:prstGeom prst="rect">
            <a:avLst/>
          </a:prstGeom>
          <a:noFill/>
        </p:spPr>
        <p:txBody>
          <a:bodyPr wrap="square" rtlCol="0">
            <a:spAutoFit/>
          </a:bodyPr>
          <a:lstStyle/>
          <a:p>
            <a:r>
              <a:rPr lang="en-US" sz="2800" dirty="0" smtClean="0"/>
              <a:t>Check the pre set drill bit before drilling first hole </a:t>
            </a:r>
            <a:endParaRPr lang="en-US" sz="2800" dirty="0"/>
          </a:p>
        </p:txBody>
      </p:sp>
      <p:sp>
        <p:nvSpPr>
          <p:cNvPr id="5" name="TextBox 4"/>
          <p:cNvSpPr txBox="1"/>
          <p:nvPr/>
        </p:nvSpPr>
        <p:spPr>
          <a:xfrm>
            <a:off x="5715000" y="4846749"/>
            <a:ext cx="3276600" cy="1384995"/>
          </a:xfrm>
          <a:prstGeom prst="rect">
            <a:avLst/>
          </a:prstGeom>
          <a:noFill/>
        </p:spPr>
        <p:txBody>
          <a:bodyPr wrap="square" rtlCol="0">
            <a:spAutoFit/>
          </a:bodyPr>
          <a:lstStyle/>
          <a:p>
            <a:r>
              <a:rPr lang="en-US" sz="2800" dirty="0" smtClean="0"/>
              <a:t>Drill all 3 holes then remove the 71SO-ToolC</a:t>
            </a:r>
            <a:endParaRPr lang="en-US" sz="2800" dirty="0"/>
          </a:p>
        </p:txBody>
      </p:sp>
      <p:sp>
        <p:nvSpPr>
          <p:cNvPr id="6" name="Right Arrow 5"/>
          <p:cNvSpPr/>
          <p:nvPr/>
        </p:nvSpPr>
        <p:spPr>
          <a:xfrm>
            <a:off x="4471115" y="30203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4471115" y="49600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29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gtEl>
                                        <p:attrNameLst>
                                          <p:attrName>style.visibility</p:attrName>
                                        </p:attrNameLst>
                                      </p:cBhvr>
                                      <p:to>
                                        <p:strVal val="visible"/>
                                      </p:to>
                                    </p:set>
                                    <p:animEffect transition="in" filter="fade">
                                      <p:cBhvr>
                                        <p:cTn id="22" dur="500"/>
                                        <p:tgtEl>
                                          <p:spTgt spid="215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08"/>
                                        </p:tgtEl>
                                        <p:attrNameLst>
                                          <p:attrName>style.visibility</p:attrName>
                                        </p:attrNameLst>
                                      </p:cBhvr>
                                      <p:to>
                                        <p:strVal val="visible"/>
                                      </p:to>
                                    </p:set>
                                    <p:animEffect transition="in" filter="fade">
                                      <p:cBhvr>
                                        <p:cTn id="3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 y="2743200"/>
            <a:ext cx="33528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93465" y="2533366"/>
            <a:ext cx="4419600" cy="523220"/>
          </a:xfrm>
          <a:prstGeom prst="rect">
            <a:avLst/>
          </a:prstGeom>
          <a:noFill/>
        </p:spPr>
        <p:txBody>
          <a:bodyPr wrap="square" rtlCol="0">
            <a:spAutoFit/>
          </a:bodyPr>
          <a:lstStyle/>
          <a:p>
            <a:r>
              <a:rPr lang="en-US" sz="2800" dirty="0" smtClean="0"/>
              <a:t>Dimple the first hole </a:t>
            </a:r>
            <a:endParaRPr lang="en-US" sz="2800" dirty="0"/>
          </a:p>
        </p:txBody>
      </p:sp>
      <p:sp>
        <p:nvSpPr>
          <p:cNvPr id="5" name="TextBox 4"/>
          <p:cNvSpPr txBox="1"/>
          <p:nvPr/>
        </p:nvSpPr>
        <p:spPr>
          <a:xfrm>
            <a:off x="4572000" y="3200400"/>
            <a:ext cx="4724400" cy="954107"/>
          </a:xfrm>
          <a:prstGeom prst="rect">
            <a:avLst/>
          </a:prstGeom>
          <a:noFill/>
        </p:spPr>
        <p:txBody>
          <a:bodyPr wrap="square" rtlCol="0">
            <a:spAutoFit/>
          </a:bodyPr>
          <a:lstStyle/>
          <a:p>
            <a:r>
              <a:rPr lang="en-US" sz="2800" dirty="0" smtClean="0"/>
              <a:t>Apply grease to the tap tight screw and install</a:t>
            </a:r>
            <a:endParaRPr lang="en-US" sz="2800" dirty="0"/>
          </a:p>
        </p:txBody>
      </p:sp>
      <p:sp>
        <p:nvSpPr>
          <p:cNvPr id="6" name="TextBox 5"/>
          <p:cNvSpPr txBox="1"/>
          <p:nvPr/>
        </p:nvSpPr>
        <p:spPr>
          <a:xfrm>
            <a:off x="4562341" y="4419600"/>
            <a:ext cx="4724400" cy="954107"/>
          </a:xfrm>
          <a:prstGeom prst="rect">
            <a:avLst/>
          </a:prstGeom>
          <a:noFill/>
        </p:spPr>
        <p:txBody>
          <a:bodyPr wrap="square" rtlCol="0">
            <a:spAutoFit/>
          </a:bodyPr>
          <a:lstStyle/>
          <a:p>
            <a:r>
              <a:rPr lang="en-US" sz="2800" dirty="0" smtClean="0"/>
              <a:t>Dimple the other two holes and install tap tight screws</a:t>
            </a:r>
            <a:endParaRPr lang="en-US" sz="2800" dirty="0"/>
          </a:p>
        </p:txBody>
      </p:sp>
      <p:sp>
        <p:nvSpPr>
          <p:cNvPr id="7" name="TextBox 6"/>
          <p:cNvSpPr txBox="1"/>
          <p:nvPr/>
        </p:nvSpPr>
        <p:spPr>
          <a:xfrm>
            <a:off x="4572000" y="5799117"/>
            <a:ext cx="4288665" cy="954107"/>
          </a:xfrm>
          <a:prstGeom prst="rect">
            <a:avLst/>
          </a:prstGeom>
          <a:noFill/>
        </p:spPr>
        <p:txBody>
          <a:bodyPr wrap="square" rtlCol="0">
            <a:spAutoFit/>
          </a:bodyPr>
          <a:lstStyle/>
          <a:p>
            <a:r>
              <a:rPr lang="en-US" sz="2800" dirty="0" smtClean="0"/>
              <a:t>Torque tap tight screws @ 20- 30 IN LBS</a:t>
            </a:r>
            <a:endParaRPr lang="en-US" sz="2800" dirty="0"/>
          </a:p>
        </p:txBody>
      </p:sp>
      <p:sp>
        <p:nvSpPr>
          <p:cNvPr id="8" name="Right Arrow 7"/>
          <p:cNvSpPr/>
          <p:nvPr/>
        </p:nvSpPr>
        <p:spPr>
          <a:xfrm>
            <a:off x="3429000" y="25333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433293" y="3352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3440420" y="450589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440420" y="5853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401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Effect transition="in" filter="fade">
                                      <p:cBhvr>
                                        <p:cTn id="22" dur="500"/>
                                        <p:tgtEl>
                                          <p:spTgt spid="225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 y="4588915"/>
            <a:ext cx="3801414" cy="226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 y="1981200"/>
            <a:ext cx="3801414" cy="257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2577023"/>
            <a:ext cx="3200400" cy="1384995"/>
          </a:xfrm>
          <a:prstGeom prst="rect">
            <a:avLst/>
          </a:prstGeom>
          <a:noFill/>
        </p:spPr>
        <p:txBody>
          <a:bodyPr wrap="square" rtlCol="0">
            <a:spAutoFit/>
          </a:bodyPr>
          <a:lstStyle/>
          <a:p>
            <a:r>
              <a:rPr lang="en-US" sz="2800" dirty="0" smtClean="0"/>
              <a:t>Apply grease to lower O-ring and threads </a:t>
            </a:r>
            <a:endParaRPr lang="en-US" sz="2800" dirty="0"/>
          </a:p>
        </p:txBody>
      </p:sp>
      <p:sp>
        <p:nvSpPr>
          <p:cNvPr id="6" name="TextBox 5"/>
          <p:cNvSpPr txBox="1"/>
          <p:nvPr/>
        </p:nvSpPr>
        <p:spPr>
          <a:xfrm>
            <a:off x="5638800" y="4588915"/>
            <a:ext cx="3505200" cy="2246769"/>
          </a:xfrm>
          <a:prstGeom prst="rect">
            <a:avLst/>
          </a:prstGeom>
          <a:noFill/>
        </p:spPr>
        <p:txBody>
          <a:bodyPr wrap="square" rtlCol="0">
            <a:spAutoFit/>
          </a:bodyPr>
          <a:lstStyle/>
          <a:p>
            <a:r>
              <a:rPr lang="en-US" sz="2800" dirty="0" smtClean="0"/>
              <a:t>Thread lower tube onto upper tube assembly using a chain or strap wrench.</a:t>
            </a:r>
            <a:endParaRPr lang="en-US" sz="2800" dirty="0"/>
          </a:p>
        </p:txBody>
      </p:sp>
      <p:sp>
        <p:nvSpPr>
          <p:cNvPr id="7" name="Right Arrow 6"/>
          <p:cNvSpPr/>
          <p:nvPr/>
        </p:nvSpPr>
        <p:spPr>
          <a:xfrm>
            <a:off x="4307790" y="27574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4326035" y="4800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94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fade">
                                      <p:cBhvr>
                                        <p:cTn id="22" dur="500"/>
                                        <p:tgtEl>
                                          <p:spTgt spid="23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150" y="35052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5" y="2052637"/>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19700" y="2590800"/>
            <a:ext cx="4038600" cy="1384995"/>
          </a:xfrm>
          <a:prstGeom prst="rect">
            <a:avLst/>
          </a:prstGeom>
          <a:noFill/>
        </p:spPr>
        <p:txBody>
          <a:bodyPr wrap="square" rtlCol="0">
            <a:spAutoFit/>
          </a:bodyPr>
          <a:lstStyle/>
          <a:p>
            <a:r>
              <a:rPr lang="en-US" sz="2800" dirty="0" smtClean="0"/>
              <a:t>Measure from the top of the FSA adapter to the bottom of the tank </a:t>
            </a:r>
            <a:endParaRPr lang="en-US" sz="2800" dirty="0"/>
          </a:p>
        </p:txBody>
      </p:sp>
      <p:sp>
        <p:nvSpPr>
          <p:cNvPr id="5" name="TextBox 4"/>
          <p:cNvSpPr txBox="1"/>
          <p:nvPr/>
        </p:nvSpPr>
        <p:spPr>
          <a:xfrm>
            <a:off x="5244385" y="4263330"/>
            <a:ext cx="3810000" cy="1384995"/>
          </a:xfrm>
          <a:prstGeom prst="rect">
            <a:avLst/>
          </a:prstGeom>
          <a:noFill/>
        </p:spPr>
        <p:txBody>
          <a:bodyPr wrap="square" rtlCol="0">
            <a:spAutoFit/>
          </a:bodyPr>
          <a:lstStyle/>
          <a:p>
            <a:r>
              <a:rPr lang="en-US" sz="2800" dirty="0" smtClean="0"/>
              <a:t>Subtract no more than 6 inches and mark the bottom of the tube</a:t>
            </a:r>
            <a:endParaRPr lang="en-US" sz="2800" dirty="0"/>
          </a:p>
        </p:txBody>
      </p:sp>
      <p:sp>
        <p:nvSpPr>
          <p:cNvPr id="6" name="TextBox 5"/>
          <p:cNvSpPr txBox="1"/>
          <p:nvPr/>
        </p:nvSpPr>
        <p:spPr>
          <a:xfrm>
            <a:off x="5230433" y="5908186"/>
            <a:ext cx="3810000" cy="954107"/>
          </a:xfrm>
          <a:prstGeom prst="rect">
            <a:avLst/>
          </a:prstGeom>
          <a:noFill/>
        </p:spPr>
        <p:txBody>
          <a:bodyPr wrap="square" rtlCol="0">
            <a:spAutoFit/>
          </a:bodyPr>
          <a:lstStyle/>
          <a:p>
            <a:r>
              <a:rPr lang="en-US" sz="2800" dirty="0" smtClean="0"/>
              <a:t>Cut lower tube per local code</a:t>
            </a:r>
            <a:endParaRPr lang="en-US" sz="2800" dirty="0"/>
          </a:p>
        </p:txBody>
      </p:sp>
      <p:sp>
        <p:nvSpPr>
          <p:cNvPr id="7" name="Right Arrow 6"/>
          <p:cNvSpPr/>
          <p:nvPr/>
        </p:nvSpPr>
        <p:spPr>
          <a:xfrm>
            <a:off x="4241292" y="267689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4239146" y="44208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4290662" y="61009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64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580"/>
                                        </p:tgtEl>
                                        <p:attrNameLst>
                                          <p:attrName>style.visibility</p:attrName>
                                        </p:attrNameLst>
                                      </p:cBhvr>
                                      <p:to>
                                        <p:strVal val="visible"/>
                                      </p:to>
                                    </p:set>
                                    <p:animEffect transition="in" filter="fade">
                                      <p:cBhvr>
                                        <p:cTn id="42" dur="500"/>
                                        <p:tgtEl>
                                          <p:spTgt spid="245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578"/>
                                        </p:tgtEl>
                                        <p:attrNameLst>
                                          <p:attrName>style.visibility</p:attrName>
                                        </p:attrNameLst>
                                      </p:cBhvr>
                                      <p:to>
                                        <p:strVal val="visible"/>
                                      </p:to>
                                    </p:set>
                                    <p:animEffect transition="in" filter="fade">
                                      <p:cBhvr>
                                        <p:cTn id="47" dur="500"/>
                                        <p:tgtEl>
                                          <p:spTgt spid="245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579"/>
                                        </p:tgtEl>
                                        <p:attrNameLst>
                                          <p:attrName>style.visibility</p:attrName>
                                        </p:attrNameLst>
                                      </p:cBhvr>
                                      <p:to>
                                        <p:strVal val="visible"/>
                                      </p:to>
                                    </p:set>
                                    <p:animEffect transition="in" filter="fade">
                                      <p:cBhvr>
                                        <p:cTn id="5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0062"/>
            <a:ext cx="3429000" cy="49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8200" y="2590800"/>
            <a:ext cx="4495800" cy="954107"/>
          </a:xfrm>
          <a:prstGeom prst="rect">
            <a:avLst/>
          </a:prstGeom>
          <a:noFill/>
        </p:spPr>
        <p:txBody>
          <a:bodyPr wrap="square" rtlCol="0">
            <a:spAutoFit/>
          </a:bodyPr>
          <a:lstStyle/>
          <a:p>
            <a:r>
              <a:rPr lang="en-US" sz="2800" dirty="0" smtClean="0"/>
              <a:t>Insert drop tube assembly into tank riser </a:t>
            </a:r>
            <a:endParaRPr lang="en-US" sz="2800" dirty="0"/>
          </a:p>
        </p:txBody>
      </p:sp>
      <p:sp>
        <p:nvSpPr>
          <p:cNvPr id="5" name="TextBox 4"/>
          <p:cNvSpPr txBox="1"/>
          <p:nvPr/>
        </p:nvSpPr>
        <p:spPr>
          <a:xfrm>
            <a:off x="4648200" y="3810000"/>
            <a:ext cx="4495800" cy="1384995"/>
          </a:xfrm>
          <a:prstGeom prst="rect">
            <a:avLst/>
          </a:prstGeom>
          <a:noFill/>
        </p:spPr>
        <p:txBody>
          <a:bodyPr wrap="square" rtlCol="0">
            <a:spAutoFit/>
          </a:bodyPr>
          <a:lstStyle/>
          <a:p>
            <a:r>
              <a:rPr lang="en-US" sz="2800" dirty="0" smtClean="0"/>
              <a:t>Ensure the elastic band holding down the float is removed</a:t>
            </a:r>
            <a:endParaRPr lang="en-US" sz="2800" dirty="0"/>
          </a:p>
        </p:txBody>
      </p:sp>
      <p:sp>
        <p:nvSpPr>
          <p:cNvPr id="7" name="TextBox 6"/>
          <p:cNvSpPr txBox="1"/>
          <p:nvPr/>
        </p:nvSpPr>
        <p:spPr>
          <a:xfrm>
            <a:off x="4632101" y="5486400"/>
            <a:ext cx="4283299" cy="954107"/>
          </a:xfrm>
          <a:prstGeom prst="rect">
            <a:avLst/>
          </a:prstGeom>
          <a:noFill/>
        </p:spPr>
        <p:txBody>
          <a:bodyPr wrap="square" rtlCol="0">
            <a:spAutoFit/>
          </a:bodyPr>
          <a:lstStyle/>
          <a:p>
            <a:r>
              <a:rPr lang="en-US" sz="2800" dirty="0" smtClean="0"/>
              <a:t>Align the float long ways with the tank </a:t>
            </a:r>
            <a:endParaRPr lang="en-US" sz="2800" dirty="0"/>
          </a:p>
        </p:txBody>
      </p:sp>
      <p:sp>
        <p:nvSpPr>
          <p:cNvPr id="8" name="Right Arrow 7"/>
          <p:cNvSpPr/>
          <p:nvPr/>
        </p:nvSpPr>
        <p:spPr>
          <a:xfrm>
            <a:off x="3641501" y="27386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653693" y="41024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3626862" y="5638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491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2"/>
                                        </p:tgtEl>
                                        <p:attrNameLst>
                                          <p:attrName>style.visibility</p:attrName>
                                        </p:attrNameLst>
                                      </p:cBhvr>
                                      <p:to>
                                        <p:strVal val="visible"/>
                                      </p:to>
                                    </p:set>
                                    <p:animEffect transition="in" filter="fade">
                                      <p:cBhvr>
                                        <p:cTn id="22" dur="500"/>
                                        <p:tgtEl>
                                          <p:spTgt spid="256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4247398" cy="404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2667000"/>
            <a:ext cx="3124200" cy="1384995"/>
          </a:xfrm>
          <a:prstGeom prst="rect">
            <a:avLst/>
          </a:prstGeom>
          <a:noFill/>
        </p:spPr>
        <p:txBody>
          <a:bodyPr wrap="square" rtlCol="0">
            <a:spAutoFit/>
          </a:bodyPr>
          <a:lstStyle/>
          <a:p>
            <a:r>
              <a:rPr lang="en-US" sz="2800" dirty="0" smtClean="0"/>
              <a:t>Ball floats must be set higher than the 71SO valve </a:t>
            </a:r>
            <a:endParaRPr lang="en-US" sz="2800" dirty="0"/>
          </a:p>
        </p:txBody>
      </p:sp>
      <p:sp>
        <p:nvSpPr>
          <p:cNvPr id="5" name="TextBox 4"/>
          <p:cNvSpPr txBox="1"/>
          <p:nvPr/>
        </p:nvSpPr>
        <p:spPr>
          <a:xfrm>
            <a:off x="6019800" y="4419600"/>
            <a:ext cx="3352800" cy="2246769"/>
          </a:xfrm>
          <a:prstGeom prst="rect">
            <a:avLst/>
          </a:prstGeom>
          <a:noFill/>
        </p:spPr>
        <p:txBody>
          <a:bodyPr wrap="square" rtlCol="0">
            <a:spAutoFit/>
          </a:bodyPr>
          <a:lstStyle/>
          <a:p>
            <a:r>
              <a:rPr lang="en-US" sz="2800" dirty="0" smtClean="0"/>
              <a:t>Continue the installation of the jack screws assembly , nipple and adapter</a:t>
            </a:r>
            <a:endParaRPr lang="en-US" sz="2800" dirty="0"/>
          </a:p>
        </p:txBody>
      </p:sp>
      <p:sp>
        <p:nvSpPr>
          <p:cNvPr id="6" name="Right Arrow 5"/>
          <p:cNvSpPr/>
          <p:nvPr/>
        </p:nvSpPr>
        <p:spPr>
          <a:xfrm>
            <a:off x="4800600" y="27782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4798454" y="4572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54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gtEl>
                                        <p:attrNameLst>
                                          <p:attrName>style.visibility</p:attrName>
                                        </p:attrNameLst>
                                      </p:cBhvr>
                                      <p:to>
                                        <p:strVal val="visible"/>
                                      </p:to>
                                    </p:set>
                                    <p:animEffect transition="in" filter="fade">
                                      <p:cBhvr>
                                        <p:cTn id="22" dur="500"/>
                                        <p:tgtEl>
                                          <p:spTgt spid="266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5" name="TextBox 4"/>
          <p:cNvSpPr txBox="1"/>
          <p:nvPr/>
        </p:nvSpPr>
        <p:spPr>
          <a:xfrm>
            <a:off x="2286000" y="2362200"/>
            <a:ext cx="4114800" cy="523220"/>
          </a:xfrm>
          <a:prstGeom prst="rect">
            <a:avLst/>
          </a:prstGeom>
          <a:noFill/>
        </p:spPr>
        <p:txBody>
          <a:bodyPr wrap="square" rtlCol="0">
            <a:spAutoFit/>
          </a:bodyPr>
          <a:lstStyle/>
          <a:p>
            <a:r>
              <a:rPr lang="en-US" sz="2800" dirty="0" smtClean="0"/>
              <a:t>Cast Iron Base!</a:t>
            </a:r>
            <a:endParaRPr lang="en-US" sz="2800" dirty="0"/>
          </a:p>
        </p:txBody>
      </p:sp>
      <p:sp>
        <p:nvSpPr>
          <p:cNvPr id="6" name="Right Arrow 5"/>
          <p:cNvSpPr/>
          <p:nvPr/>
        </p:nvSpPr>
        <p:spPr>
          <a:xfrm>
            <a:off x="685800" y="23407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9144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20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sp>
        <p:nvSpPr>
          <p:cNvPr id="4" name="TextBox 3"/>
          <p:cNvSpPr txBox="1"/>
          <p:nvPr/>
        </p:nvSpPr>
        <p:spPr>
          <a:xfrm>
            <a:off x="3276600" y="2133600"/>
            <a:ext cx="5181600" cy="707886"/>
          </a:xfrm>
          <a:prstGeom prst="rect">
            <a:avLst/>
          </a:prstGeom>
          <a:noFill/>
        </p:spPr>
        <p:txBody>
          <a:bodyPr wrap="square" rtlCol="0">
            <a:spAutoFit/>
          </a:bodyPr>
          <a:lstStyle/>
          <a:p>
            <a:r>
              <a:rPr lang="en-US" sz="4000" dirty="0" smtClean="0">
                <a:solidFill>
                  <a:schemeClr val="bg2">
                    <a:lumMod val="50000"/>
                  </a:schemeClr>
                </a:solidFill>
              </a:rPr>
              <a:t>Overview</a:t>
            </a:r>
            <a:endParaRPr lang="en-US" sz="4000" dirty="0">
              <a:solidFill>
                <a:schemeClr val="bg2">
                  <a:lumMod val="50000"/>
                </a:schemeClr>
              </a:solidFill>
            </a:endParaRPr>
          </a:p>
        </p:txBody>
      </p:sp>
      <p:sp>
        <p:nvSpPr>
          <p:cNvPr id="2" name="TextBox 1"/>
          <p:cNvSpPr txBox="1"/>
          <p:nvPr/>
        </p:nvSpPr>
        <p:spPr>
          <a:xfrm>
            <a:off x="1426191" y="6096000"/>
            <a:ext cx="8534400" cy="523220"/>
          </a:xfrm>
          <a:prstGeom prst="rect">
            <a:avLst/>
          </a:prstGeom>
          <a:noFill/>
        </p:spPr>
        <p:txBody>
          <a:bodyPr wrap="square" rtlCol="0">
            <a:spAutoFit/>
          </a:bodyPr>
          <a:lstStyle/>
          <a:p>
            <a:r>
              <a:rPr lang="en-US" sz="2800" dirty="0"/>
              <a:t>Tap tight screws get torqued @20-35 IN LBS</a:t>
            </a:r>
          </a:p>
        </p:txBody>
      </p:sp>
      <p:sp>
        <p:nvSpPr>
          <p:cNvPr id="6" name="TextBox 5"/>
          <p:cNvSpPr txBox="1"/>
          <p:nvPr/>
        </p:nvSpPr>
        <p:spPr>
          <a:xfrm>
            <a:off x="1429603" y="5029200"/>
            <a:ext cx="7772400" cy="954107"/>
          </a:xfrm>
          <a:prstGeom prst="rect">
            <a:avLst/>
          </a:prstGeom>
          <a:noFill/>
        </p:spPr>
        <p:txBody>
          <a:bodyPr wrap="square" rtlCol="0">
            <a:spAutoFit/>
          </a:bodyPr>
          <a:lstStyle/>
          <a:p>
            <a:r>
              <a:rPr lang="en-US" sz="2800" dirty="0"/>
              <a:t>First step in removing the 71SO is to loosen the Jack screws assembly</a:t>
            </a:r>
          </a:p>
        </p:txBody>
      </p:sp>
      <p:sp>
        <p:nvSpPr>
          <p:cNvPr id="7" name="TextBox 6"/>
          <p:cNvSpPr txBox="1"/>
          <p:nvPr/>
        </p:nvSpPr>
        <p:spPr>
          <a:xfrm>
            <a:off x="1426191" y="4262214"/>
            <a:ext cx="7391400" cy="523220"/>
          </a:xfrm>
          <a:prstGeom prst="rect">
            <a:avLst/>
          </a:prstGeom>
          <a:noFill/>
        </p:spPr>
        <p:txBody>
          <a:bodyPr wrap="square" rtlCol="0">
            <a:spAutoFit/>
          </a:bodyPr>
          <a:lstStyle/>
          <a:p>
            <a:r>
              <a:rPr lang="en-US" sz="2800" dirty="0"/>
              <a:t>No epoxy is required to install the 71SO</a:t>
            </a:r>
          </a:p>
        </p:txBody>
      </p:sp>
      <p:sp>
        <p:nvSpPr>
          <p:cNvPr id="8" name="TextBox 7"/>
          <p:cNvSpPr txBox="1"/>
          <p:nvPr/>
        </p:nvSpPr>
        <p:spPr>
          <a:xfrm>
            <a:off x="1426191" y="2857885"/>
            <a:ext cx="7696200" cy="1384995"/>
          </a:xfrm>
          <a:prstGeom prst="rect">
            <a:avLst/>
          </a:prstGeom>
          <a:noFill/>
        </p:spPr>
        <p:txBody>
          <a:bodyPr wrap="square" rtlCol="0">
            <a:spAutoFit/>
          </a:bodyPr>
          <a:lstStyle/>
          <a:p>
            <a:r>
              <a:rPr lang="en-US" sz="2800" dirty="0"/>
              <a:t>To obtain top tube measurement the dimension is recorded from the inside of tank bung to the top of the FSA</a:t>
            </a:r>
          </a:p>
        </p:txBody>
      </p:sp>
      <p:sp>
        <p:nvSpPr>
          <p:cNvPr id="9" name="Right Arrow 8"/>
          <p:cNvSpPr/>
          <p:nvPr/>
        </p:nvSpPr>
        <p:spPr>
          <a:xfrm>
            <a:off x="304800" y="29046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93586" y="430080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93586" y="52639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18448" y="61345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7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9" grpId="0" animBg="1"/>
      <p:bldP spid="10" grpId="0" animBg="1"/>
      <p:bldP spid="11"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71SO-EVR Overfill Protection Valve</a:t>
            </a:r>
          </a:p>
        </p:txBody>
      </p:sp>
      <p:sp>
        <p:nvSpPr>
          <p:cNvPr id="4" name="TextBox 3"/>
          <p:cNvSpPr txBox="1"/>
          <p:nvPr/>
        </p:nvSpPr>
        <p:spPr>
          <a:xfrm>
            <a:off x="3048000" y="2133600"/>
            <a:ext cx="6400800" cy="707886"/>
          </a:xfrm>
          <a:prstGeom prst="rect">
            <a:avLst/>
          </a:prstGeom>
          <a:noFill/>
        </p:spPr>
        <p:txBody>
          <a:bodyPr wrap="square" rtlCol="0">
            <a:spAutoFit/>
          </a:bodyPr>
          <a:lstStyle/>
          <a:p>
            <a:r>
              <a:rPr lang="en-US" sz="4000" dirty="0" smtClean="0">
                <a:solidFill>
                  <a:schemeClr val="bg2">
                    <a:lumMod val="50000"/>
                  </a:schemeClr>
                </a:solidFill>
              </a:rPr>
              <a:t>Overview</a:t>
            </a:r>
            <a:endParaRPr lang="en-US" sz="4000" dirty="0">
              <a:solidFill>
                <a:schemeClr val="bg2">
                  <a:lumMod val="50000"/>
                </a:schemeClr>
              </a:solidFill>
            </a:endParaRPr>
          </a:p>
        </p:txBody>
      </p:sp>
      <p:sp>
        <p:nvSpPr>
          <p:cNvPr id="2" name="TextBox 1"/>
          <p:cNvSpPr txBox="1"/>
          <p:nvPr/>
        </p:nvSpPr>
        <p:spPr>
          <a:xfrm>
            <a:off x="1143000" y="5543266"/>
            <a:ext cx="7620000" cy="954107"/>
          </a:xfrm>
          <a:prstGeom prst="rect">
            <a:avLst/>
          </a:prstGeom>
          <a:noFill/>
        </p:spPr>
        <p:txBody>
          <a:bodyPr wrap="square" rtlCol="0">
            <a:spAutoFit/>
          </a:bodyPr>
          <a:lstStyle/>
          <a:p>
            <a:r>
              <a:rPr lang="en-US" sz="2800" dirty="0"/>
              <a:t>When using the 71SO ball valves must be installed higher than the overfill valve</a:t>
            </a:r>
          </a:p>
        </p:txBody>
      </p:sp>
      <p:sp>
        <p:nvSpPr>
          <p:cNvPr id="6" name="TextBox 5"/>
          <p:cNvSpPr txBox="1"/>
          <p:nvPr/>
        </p:nvSpPr>
        <p:spPr>
          <a:xfrm>
            <a:off x="1143000" y="3124200"/>
            <a:ext cx="7620000" cy="2246769"/>
          </a:xfrm>
          <a:prstGeom prst="rect">
            <a:avLst/>
          </a:prstGeom>
          <a:noFill/>
        </p:spPr>
        <p:txBody>
          <a:bodyPr wrap="square" rtlCol="0">
            <a:spAutoFit/>
          </a:bodyPr>
          <a:lstStyle/>
          <a:p>
            <a:r>
              <a:rPr lang="en-US" sz="2800" dirty="0"/>
              <a:t>Things that could cause the upper inlet tube to fail; over tightening the jack screws, not cutting the upper tube square, and tightening the nipple in the spill container after tightening the jackscrews</a:t>
            </a:r>
          </a:p>
        </p:txBody>
      </p:sp>
      <p:sp>
        <p:nvSpPr>
          <p:cNvPr id="7" name="Right Arrow 6"/>
          <p:cNvSpPr/>
          <p:nvPr/>
        </p:nvSpPr>
        <p:spPr>
          <a:xfrm>
            <a:off x="164592" y="31504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64592" y="55432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20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6111-1400 Tank Bottom Protector</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2264"/>
            <a:ext cx="3505200" cy="479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53000" y="2590800"/>
            <a:ext cx="4191000" cy="1815882"/>
          </a:xfrm>
          <a:prstGeom prst="rect">
            <a:avLst/>
          </a:prstGeom>
          <a:noFill/>
        </p:spPr>
        <p:txBody>
          <a:bodyPr wrap="square" rtlCol="0">
            <a:spAutoFit/>
          </a:bodyPr>
          <a:lstStyle/>
          <a:p>
            <a:r>
              <a:rPr lang="en-US" sz="2800" dirty="0" smtClean="0"/>
              <a:t>If a tank bottom protector is installed always reinstall the unit when changing drop tubes</a:t>
            </a:r>
            <a:endParaRPr lang="en-US" sz="2800" dirty="0"/>
          </a:p>
        </p:txBody>
      </p:sp>
      <p:sp>
        <p:nvSpPr>
          <p:cNvPr id="5" name="Right Arrow 4"/>
          <p:cNvSpPr/>
          <p:nvPr/>
        </p:nvSpPr>
        <p:spPr>
          <a:xfrm>
            <a:off x="3810000" y="28354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953000" y="4724400"/>
            <a:ext cx="4038600" cy="1384995"/>
          </a:xfrm>
          <a:prstGeom prst="rect">
            <a:avLst/>
          </a:prstGeom>
          <a:noFill/>
        </p:spPr>
        <p:txBody>
          <a:bodyPr wrap="square" rtlCol="0">
            <a:spAutoFit/>
          </a:bodyPr>
          <a:lstStyle/>
          <a:p>
            <a:r>
              <a:rPr lang="en-US" sz="2800" dirty="0" smtClean="0"/>
              <a:t>Drill 3 holes in the specified areas and install the supplied pop rivets </a:t>
            </a:r>
            <a:endParaRPr lang="en-US" sz="2800" dirty="0"/>
          </a:p>
        </p:txBody>
      </p:sp>
      <p:sp>
        <p:nvSpPr>
          <p:cNvPr id="7" name="Right Arrow 6"/>
          <p:cNvSpPr/>
          <p:nvPr/>
        </p:nvSpPr>
        <p:spPr>
          <a:xfrm>
            <a:off x="3810000" y="491427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60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0"/>
                                        </p:tgtEl>
                                        <p:attrNameLst>
                                          <p:attrName>style.visibility</p:attrName>
                                        </p:attrNameLst>
                                      </p:cBhvr>
                                      <p:to>
                                        <p:strVal val="visible"/>
                                      </p:to>
                                    </p:set>
                                    <p:animEffect transition="in" filter="fade">
                                      <p:cBhvr>
                                        <p:cTn id="32"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61JSK Jack Screw Assembly's </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799"/>
            <a:ext cx="9144000" cy="348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 y="2514600"/>
            <a:ext cx="8763000" cy="707886"/>
          </a:xfrm>
          <a:prstGeom prst="rect">
            <a:avLst/>
          </a:prstGeom>
          <a:noFill/>
        </p:spPr>
        <p:txBody>
          <a:bodyPr wrap="square" rtlCol="0">
            <a:spAutoFit/>
          </a:bodyPr>
          <a:lstStyle/>
          <a:p>
            <a:r>
              <a:rPr lang="en-US" sz="4000" dirty="0" smtClean="0">
                <a:solidFill>
                  <a:srgbClr val="FF0000"/>
                </a:solidFill>
              </a:rPr>
              <a:t>61JSK-44CB                            61JSK-4410</a:t>
            </a:r>
            <a:endParaRPr lang="en-US" sz="4000" dirty="0">
              <a:solidFill>
                <a:srgbClr val="FF0000"/>
              </a:solidFill>
            </a:endParaRPr>
          </a:p>
        </p:txBody>
      </p:sp>
    </p:spTree>
    <p:extLst>
      <p:ext uri="{BB962C8B-B14F-4D97-AF65-F5344CB8AC3E}">
        <p14:creationId xmlns:p14="http://schemas.microsoft.com/office/powerpoint/2010/main" val="16341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61JSK Jack Screw Assembly's </a:t>
            </a: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1" y="2483655"/>
            <a:ext cx="33020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41949" y="2511228"/>
            <a:ext cx="4572000" cy="1815882"/>
          </a:xfrm>
          <a:prstGeom prst="rect">
            <a:avLst/>
          </a:prstGeom>
          <a:noFill/>
        </p:spPr>
        <p:txBody>
          <a:bodyPr wrap="square" rtlCol="0">
            <a:spAutoFit/>
          </a:bodyPr>
          <a:lstStyle/>
          <a:p>
            <a:r>
              <a:rPr lang="en-US" sz="2800" dirty="0" smtClean="0"/>
              <a:t>Insert lower cage into spill container and place on top of the drop tube with the screw beds facing up</a:t>
            </a:r>
            <a:endParaRPr lang="en-US" sz="2800" dirty="0"/>
          </a:p>
        </p:txBody>
      </p:sp>
      <p:sp>
        <p:nvSpPr>
          <p:cNvPr id="7" name="Right Arrow 6"/>
          <p:cNvSpPr/>
          <p:nvPr/>
        </p:nvSpPr>
        <p:spPr>
          <a:xfrm>
            <a:off x="3565688" y="26133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563541" y="49392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48200" y="4954309"/>
            <a:ext cx="4114800" cy="1815882"/>
          </a:xfrm>
          <a:prstGeom prst="rect">
            <a:avLst/>
          </a:prstGeom>
          <a:noFill/>
        </p:spPr>
        <p:txBody>
          <a:bodyPr wrap="square" rtlCol="0">
            <a:spAutoFit/>
          </a:bodyPr>
          <a:lstStyle/>
          <a:p>
            <a:r>
              <a:rPr lang="en-US" sz="2800" dirty="0"/>
              <a:t>Apply Lock Tight to screw threads and loosely thread screws into the upper cage </a:t>
            </a:r>
          </a:p>
        </p:txBody>
      </p:sp>
    </p:spTree>
    <p:extLst>
      <p:ext uri="{BB962C8B-B14F-4D97-AF65-F5344CB8AC3E}">
        <p14:creationId xmlns:p14="http://schemas.microsoft.com/office/powerpoint/2010/main" val="138544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700"/>
                                        </p:tgtEl>
                                        <p:attrNameLst>
                                          <p:attrName>style.visibility</p:attrName>
                                        </p:attrNameLst>
                                      </p:cBhvr>
                                      <p:to>
                                        <p:strVal val="visible"/>
                                      </p:to>
                                    </p:set>
                                    <p:animEffect transition="in" filter="fade">
                                      <p:cBhvr>
                                        <p:cTn id="3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61JSK Jack Screw Assembly's </a:t>
            </a:r>
          </a:p>
        </p:txBody>
      </p:sp>
      <p:sp>
        <p:nvSpPr>
          <p:cNvPr id="6" name="TextBox 5"/>
          <p:cNvSpPr txBox="1"/>
          <p:nvPr/>
        </p:nvSpPr>
        <p:spPr>
          <a:xfrm>
            <a:off x="4896185" y="2362200"/>
            <a:ext cx="4233863" cy="2246769"/>
          </a:xfrm>
          <a:prstGeom prst="rect">
            <a:avLst/>
          </a:prstGeom>
          <a:noFill/>
        </p:spPr>
        <p:txBody>
          <a:bodyPr wrap="square" rtlCol="0">
            <a:spAutoFit/>
          </a:bodyPr>
          <a:lstStyle/>
          <a:p>
            <a:r>
              <a:rPr lang="en-US" sz="2800" dirty="0" smtClean="0"/>
              <a:t>Insert the upper cage into spill container on top of the lower cage making sure the screws sit in the beds</a:t>
            </a:r>
            <a:endParaRPr lang="en-US" sz="28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81201"/>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96185" y="4542675"/>
            <a:ext cx="4114800" cy="523220"/>
          </a:xfrm>
          <a:prstGeom prst="rect">
            <a:avLst/>
          </a:prstGeom>
          <a:noFill/>
        </p:spPr>
        <p:txBody>
          <a:bodyPr wrap="square" rtlCol="0">
            <a:spAutoFit/>
          </a:bodyPr>
          <a:lstStyle/>
          <a:p>
            <a:r>
              <a:rPr lang="en-US" sz="2800" dirty="0" smtClean="0"/>
              <a:t>Install Nipple  </a:t>
            </a:r>
            <a:endParaRPr lang="en-US" sz="2800" dirty="0"/>
          </a:p>
        </p:txBody>
      </p:sp>
      <p:sp>
        <p:nvSpPr>
          <p:cNvPr id="8" name="Right Arrow 7"/>
          <p:cNvSpPr/>
          <p:nvPr/>
        </p:nvSpPr>
        <p:spPr>
          <a:xfrm>
            <a:off x="3810000" y="26395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10000" y="46089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9796" y="5054684"/>
            <a:ext cx="3733800" cy="1815882"/>
          </a:xfrm>
          <a:prstGeom prst="rect">
            <a:avLst/>
          </a:prstGeom>
          <a:noFill/>
        </p:spPr>
        <p:txBody>
          <a:bodyPr wrap="square" rtlCol="0">
            <a:spAutoFit/>
          </a:bodyPr>
          <a:lstStyle/>
          <a:p>
            <a:r>
              <a:rPr lang="en-US" sz="2800" dirty="0" smtClean="0"/>
              <a:t>Use ¼” Allen socket and evenly torque screws @ 3.5 to 5 IN LBS</a:t>
            </a:r>
            <a:endParaRPr lang="en-US" sz="2800" dirty="0"/>
          </a:p>
        </p:txBody>
      </p:sp>
      <p:sp>
        <p:nvSpPr>
          <p:cNvPr id="11" name="Right Arrow 10"/>
          <p:cNvSpPr/>
          <p:nvPr/>
        </p:nvSpPr>
        <p:spPr>
          <a:xfrm>
            <a:off x="3810000" y="5334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0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22"/>
                                        </p:tgtEl>
                                        <p:attrNameLst>
                                          <p:attrName>style.visibility</p:attrName>
                                        </p:attrNameLst>
                                      </p:cBhvr>
                                      <p:to>
                                        <p:strVal val="visible"/>
                                      </p:to>
                                    </p:set>
                                    <p:animEffect transition="in" filter="fade">
                                      <p:cBhvr>
                                        <p:cTn id="42"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61SALP EVR Rotatable Product Adapter</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9828"/>
            <a:ext cx="4038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9186" y="2649827"/>
            <a:ext cx="4267200" cy="1384995"/>
          </a:xfrm>
          <a:prstGeom prst="rect">
            <a:avLst/>
          </a:prstGeom>
          <a:noFill/>
        </p:spPr>
        <p:txBody>
          <a:bodyPr wrap="square" rtlCol="0">
            <a:spAutoFit/>
          </a:bodyPr>
          <a:lstStyle/>
          <a:p>
            <a:r>
              <a:rPr lang="en-US" sz="2800" dirty="0" smtClean="0"/>
              <a:t>Thread on spill container nipple use 61SA Tool and torque @ 90 to 110 FT LBS</a:t>
            </a:r>
            <a:endParaRPr lang="en-US" sz="2800" dirty="0"/>
          </a:p>
        </p:txBody>
      </p:sp>
      <p:sp>
        <p:nvSpPr>
          <p:cNvPr id="5" name="TextBox 4"/>
          <p:cNvSpPr txBox="1"/>
          <p:nvPr/>
        </p:nvSpPr>
        <p:spPr>
          <a:xfrm>
            <a:off x="4800600" y="4343400"/>
            <a:ext cx="3962400" cy="954107"/>
          </a:xfrm>
          <a:prstGeom prst="rect">
            <a:avLst/>
          </a:prstGeom>
          <a:noFill/>
        </p:spPr>
        <p:txBody>
          <a:bodyPr wrap="square" rtlCol="0">
            <a:spAutoFit/>
          </a:bodyPr>
          <a:lstStyle/>
          <a:p>
            <a:r>
              <a:rPr lang="en-US" sz="2800" dirty="0" smtClean="0"/>
              <a:t>Static torque of 108 IN LBS or less</a:t>
            </a:r>
            <a:endParaRPr lang="en-US" sz="2800" dirty="0"/>
          </a:p>
        </p:txBody>
      </p:sp>
      <p:sp>
        <p:nvSpPr>
          <p:cNvPr id="6" name="TextBox 5"/>
          <p:cNvSpPr txBox="1"/>
          <p:nvPr/>
        </p:nvSpPr>
        <p:spPr>
          <a:xfrm>
            <a:off x="4800600" y="5455833"/>
            <a:ext cx="4114800" cy="1384995"/>
          </a:xfrm>
          <a:prstGeom prst="rect">
            <a:avLst/>
          </a:prstGeom>
          <a:noFill/>
        </p:spPr>
        <p:txBody>
          <a:bodyPr wrap="square" rtlCol="0">
            <a:spAutoFit/>
          </a:bodyPr>
          <a:lstStyle/>
          <a:p>
            <a:r>
              <a:rPr lang="en-US" sz="2800" dirty="0" smtClean="0"/>
              <a:t>Replacement parts:</a:t>
            </a:r>
          </a:p>
          <a:p>
            <a:r>
              <a:rPr lang="en-US" sz="2800" dirty="0" smtClean="0"/>
              <a:t>Nipple sealing gasket OPW P/N H09039M</a:t>
            </a:r>
          </a:p>
        </p:txBody>
      </p:sp>
      <p:sp>
        <p:nvSpPr>
          <p:cNvPr id="7" name="Right Arrow 6"/>
          <p:cNvSpPr/>
          <p:nvPr/>
        </p:nvSpPr>
        <p:spPr>
          <a:xfrm>
            <a:off x="3854196" y="27333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866002" y="45030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66002" y="56636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3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500"/>
                                        <p:tgtEl>
                                          <p:spTgt spid="317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61VSA EVR Rotatable Vapor Recovery Adapter </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3886200" cy="471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76800" y="2473260"/>
            <a:ext cx="4572000" cy="1384995"/>
          </a:xfrm>
          <a:prstGeom prst="rect">
            <a:avLst/>
          </a:prstGeom>
          <a:noFill/>
        </p:spPr>
        <p:txBody>
          <a:bodyPr wrap="square" rtlCol="0">
            <a:spAutoFit/>
          </a:bodyPr>
          <a:lstStyle/>
          <a:p>
            <a:r>
              <a:rPr lang="en-US" sz="2800" dirty="0"/>
              <a:t>Thread on spill container nipple use 61SA Tool and torque @ 90 to 110 FT LBS</a:t>
            </a:r>
          </a:p>
        </p:txBody>
      </p:sp>
      <p:sp>
        <p:nvSpPr>
          <p:cNvPr id="5" name="TextBox 4"/>
          <p:cNvSpPr txBox="1"/>
          <p:nvPr/>
        </p:nvSpPr>
        <p:spPr>
          <a:xfrm>
            <a:off x="4876800" y="3845376"/>
            <a:ext cx="4267200" cy="954106"/>
          </a:xfrm>
          <a:prstGeom prst="rect">
            <a:avLst/>
          </a:prstGeom>
          <a:noFill/>
        </p:spPr>
        <p:txBody>
          <a:bodyPr wrap="square" rtlCol="0">
            <a:spAutoFit/>
          </a:bodyPr>
          <a:lstStyle/>
          <a:p>
            <a:r>
              <a:rPr lang="en-US" sz="2800" dirty="0"/>
              <a:t>Static torque of 108 IN LBS </a:t>
            </a:r>
            <a:r>
              <a:rPr lang="en-US" sz="2800" dirty="0" smtClean="0"/>
              <a:t>or less</a:t>
            </a:r>
            <a:endParaRPr lang="en-US" sz="2800" dirty="0"/>
          </a:p>
        </p:txBody>
      </p:sp>
      <p:sp>
        <p:nvSpPr>
          <p:cNvPr id="6" name="TextBox 5"/>
          <p:cNvSpPr txBox="1"/>
          <p:nvPr/>
        </p:nvSpPr>
        <p:spPr>
          <a:xfrm>
            <a:off x="4876800" y="4619772"/>
            <a:ext cx="3962400" cy="2246769"/>
          </a:xfrm>
          <a:prstGeom prst="rect">
            <a:avLst/>
          </a:prstGeom>
          <a:noFill/>
        </p:spPr>
        <p:txBody>
          <a:bodyPr wrap="square" rtlCol="0">
            <a:spAutoFit/>
          </a:bodyPr>
          <a:lstStyle/>
          <a:p>
            <a:r>
              <a:rPr lang="en-US" sz="2800" dirty="0" smtClean="0"/>
              <a:t>Replacement Parts: </a:t>
            </a:r>
          </a:p>
          <a:p>
            <a:r>
              <a:rPr lang="en-US" sz="2800" dirty="0" smtClean="0"/>
              <a:t>Nipple sealing gasket OPW P/N H09039M</a:t>
            </a:r>
          </a:p>
          <a:p>
            <a:r>
              <a:rPr lang="en-US" sz="2800" dirty="0" smtClean="0"/>
              <a:t>Vapor poppet Kit</a:t>
            </a:r>
          </a:p>
          <a:p>
            <a:r>
              <a:rPr lang="en-US" sz="2800" dirty="0" smtClean="0"/>
              <a:t>OPW P/N 61VSA-KIT</a:t>
            </a:r>
            <a:endParaRPr lang="en-US" sz="2800" dirty="0"/>
          </a:p>
        </p:txBody>
      </p:sp>
      <p:sp>
        <p:nvSpPr>
          <p:cNvPr id="8" name="Right Arrow 7"/>
          <p:cNvSpPr/>
          <p:nvPr/>
        </p:nvSpPr>
        <p:spPr>
          <a:xfrm>
            <a:off x="3733800" y="26271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733800" y="39307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733800" y="50229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fade">
                                      <p:cBhvr>
                                        <p:cTn id="12" dur="500"/>
                                        <p:tgtEl>
                                          <p:spTgt spid="327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623 Pressure Vacuum Vent</a:t>
            </a:r>
            <a:endParaRPr lang="en-US" dirty="0"/>
          </a:p>
        </p:txBody>
      </p:sp>
      <p:sp>
        <p:nvSpPr>
          <p:cNvPr id="4" name="TextBox 3"/>
          <p:cNvSpPr txBox="1"/>
          <p:nvPr/>
        </p:nvSpPr>
        <p:spPr>
          <a:xfrm>
            <a:off x="1295400" y="3200400"/>
            <a:ext cx="7239000" cy="1815882"/>
          </a:xfrm>
          <a:prstGeom prst="rect">
            <a:avLst/>
          </a:prstGeom>
          <a:noFill/>
        </p:spPr>
        <p:txBody>
          <a:bodyPr wrap="square" rtlCol="0">
            <a:spAutoFit/>
          </a:bodyPr>
          <a:lstStyle/>
          <a:p>
            <a:r>
              <a:rPr lang="en-US" sz="2800" dirty="0" smtClean="0"/>
              <a:t>This product has been </a:t>
            </a:r>
            <a:r>
              <a:rPr lang="en-US" sz="2800" dirty="0" smtClean="0"/>
              <a:t>De-certified </a:t>
            </a:r>
            <a:r>
              <a:rPr lang="en-US" sz="2800" dirty="0" smtClean="0"/>
              <a:t>, </a:t>
            </a:r>
            <a:r>
              <a:rPr lang="en-US" sz="2800" dirty="0" smtClean="0"/>
              <a:t>however if it is still installed it will require a annual visual inspection and cleaning</a:t>
            </a:r>
            <a:r>
              <a:rPr lang="en-US" sz="2800" dirty="0" smtClean="0"/>
              <a:t>. The unit can remain in service until May 30</a:t>
            </a:r>
            <a:r>
              <a:rPr lang="en-US" sz="2800" baseline="30000" dirty="0" smtClean="0"/>
              <a:t>th</a:t>
            </a:r>
            <a:r>
              <a:rPr lang="en-US" sz="2800" dirty="0" smtClean="0"/>
              <a:t> 2012</a:t>
            </a:r>
            <a:endParaRPr lang="en-US" sz="2800" dirty="0"/>
          </a:p>
        </p:txBody>
      </p:sp>
      <p:sp>
        <p:nvSpPr>
          <p:cNvPr id="5" name="TextBox 4"/>
          <p:cNvSpPr txBox="1"/>
          <p:nvPr/>
        </p:nvSpPr>
        <p:spPr>
          <a:xfrm>
            <a:off x="3124200" y="5410200"/>
            <a:ext cx="5562600" cy="707886"/>
          </a:xfrm>
          <a:prstGeom prst="rect">
            <a:avLst/>
          </a:prstGeom>
          <a:noFill/>
        </p:spPr>
        <p:txBody>
          <a:bodyPr wrap="square" rtlCol="0">
            <a:spAutoFit/>
          </a:bodyPr>
          <a:lstStyle/>
          <a:p>
            <a:r>
              <a:rPr lang="en-US" sz="4000" dirty="0" smtClean="0"/>
              <a:t>Questions?</a:t>
            </a:r>
            <a:endParaRPr lang="en-US" sz="4000" dirty="0"/>
          </a:p>
        </p:txBody>
      </p:sp>
    </p:spTree>
    <p:extLst>
      <p:ext uri="{BB962C8B-B14F-4D97-AF65-F5344CB8AC3E}">
        <p14:creationId xmlns:p14="http://schemas.microsoft.com/office/powerpoint/2010/main" val="74609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Installation Tools</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2968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7" y="3352800"/>
            <a:ext cx="295751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2590800"/>
            <a:ext cx="2816225" cy="523220"/>
          </a:xfrm>
          <a:prstGeom prst="rect">
            <a:avLst/>
          </a:prstGeom>
          <a:noFill/>
        </p:spPr>
        <p:txBody>
          <a:bodyPr wrap="square" rtlCol="0">
            <a:spAutoFit/>
          </a:bodyPr>
          <a:lstStyle/>
          <a:p>
            <a:r>
              <a:rPr lang="en-US" sz="2800" dirty="0" smtClean="0">
                <a:solidFill>
                  <a:srgbClr val="FF0000"/>
                </a:solidFill>
              </a:rPr>
              <a:t>61SA-Tool</a:t>
            </a:r>
            <a:endParaRPr lang="en-US" sz="2800" dirty="0">
              <a:solidFill>
                <a:srgbClr val="FF0000"/>
              </a:solidFill>
            </a:endParaRPr>
          </a:p>
        </p:txBody>
      </p:sp>
      <p:sp>
        <p:nvSpPr>
          <p:cNvPr id="5" name="TextBox 4"/>
          <p:cNvSpPr txBox="1"/>
          <p:nvPr/>
        </p:nvSpPr>
        <p:spPr>
          <a:xfrm>
            <a:off x="5715000" y="2590800"/>
            <a:ext cx="3429000" cy="523220"/>
          </a:xfrm>
          <a:prstGeom prst="rect">
            <a:avLst/>
          </a:prstGeom>
          <a:noFill/>
        </p:spPr>
        <p:txBody>
          <a:bodyPr wrap="square" rtlCol="0">
            <a:spAutoFit/>
          </a:bodyPr>
          <a:lstStyle/>
          <a:p>
            <a:r>
              <a:rPr lang="en-US" sz="2800" dirty="0" smtClean="0">
                <a:solidFill>
                  <a:srgbClr val="FF0000"/>
                </a:solidFill>
              </a:rPr>
              <a:t>TC-400 TORQUE CAP</a:t>
            </a:r>
            <a:endParaRPr lang="en-US" sz="2800" dirty="0">
              <a:solidFill>
                <a:srgbClr val="FF0000"/>
              </a:solidFill>
            </a:endParaRPr>
          </a:p>
        </p:txBody>
      </p:sp>
    </p:spTree>
    <p:extLst>
      <p:ext uri="{BB962C8B-B14F-4D97-AF65-F5344CB8AC3E}">
        <p14:creationId xmlns:p14="http://schemas.microsoft.com/office/powerpoint/2010/main" val="19781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fade">
                                      <p:cBhvr>
                                        <p:cTn id="17" dur="500"/>
                                        <p:tgtEl>
                                          <p:spTgt spid="337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animEffect transition="in" filter="fade">
                                      <p:cBhvr>
                                        <p:cTn id="27"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9" name="TextBox 8"/>
          <p:cNvSpPr txBox="1"/>
          <p:nvPr/>
        </p:nvSpPr>
        <p:spPr>
          <a:xfrm>
            <a:off x="4038600" y="2673839"/>
            <a:ext cx="5029200" cy="2677656"/>
          </a:xfrm>
          <a:prstGeom prst="rect">
            <a:avLst/>
          </a:prstGeom>
          <a:noFill/>
        </p:spPr>
        <p:txBody>
          <a:bodyPr wrap="square" rtlCol="0">
            <a:spAutoFit/>
          </a:bodyPr>
          <a:lstStyle/>
          <a:p>
            <a:r>
              <a:rPr lang="en-US" sz="2800" dirty="0" smtClean="0"/>
              <a:t>Remove all old components off of tank riser and ensure that riser and protective coating (pipe tape)  are in good operating condition.</a:t>
            </a:r>
          </a:p>
          <a:p>
            <a:endParaRPr lang="en-US" sz="2800" dirty="0" smtClean="0"/>
          </a:p>
        </p:txBody>
      </p:sp>
      <p:sp>
        <p:nvSpPr>
          <p:cNvPr id="10" name="Right Arrow 9"/>
          <p:cNvSpPr/>
          <p:nvPr/>
        </p:nvSpPr>
        <p:spPr>
          <a:xfrm>
            <a:off x="3039800" y="32712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039800" y="56857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2142857" cy="214285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658998"/>
            <a:ext cx="2362200" cy="1980395"/>
          </a:xfrm>
          <a:prstGeom prst="rect">
            <a:avLst/>
          </a:prstGeom>
        </p:spPr>
      </p:pic>
      <p:sp>
        <p:nvSpPr>
          <p:cNvPr id="2" name="TextBox 1"/>
          <p:cNvSpPr txBox="1"/>
          <p:nvPr/>
        </p:nvSpPr>
        <p:spPr>
          <a:xfrm>
            <a:off x="4038600" y="5267068"/>
            <a:ext cx="4419600" cy="1384995"/>
          </a:xfrm>
          <a:prstGeom prst="rect">
            <a:avLst/>
          </a:prstGeom>
          <a:noFill/>
        </p:spPr>
        <p:txBody>
          <a:bodyPr wrap="square" rtlCol="0">
            <a:spAutoFit/>
          </a:bodyPr>
          <a:lstStyle/>
          <a:p>
            <a:r>
              <a:rPr lang="en-US" sz="2800" dirty="0"/>
              <a:t>Set the riser length “L Dimension”  to the specified height.</a:t>
            </a:r>
          </a:p>
        </p:txBody>
      </p:sp>
    </p:spTree>
    <p:extLst>
      <p:ext uri="{BB962C8B-B14F-4D97-AF65-F5344CB8AC3E}">
        <p14:creationId xmlns:p14="http://schemas.microsoft.com/office/powerpoint/2010/main" val="36250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animBg="1"/>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Registration Card</a:t>
            </a:r>
            <a:endParaRPr lang="en-US"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1"/>
            <a:ext cx="54387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3200400"/>
            <a:ext cx="2438400" cy="1815882"/>
          </a:xfrm>
          <a:prstGeom prst="rect">
            <a:avLst/>
          </a:prstGeom>
          <a:noFill/>
        </p:spPr>
        <p:txBody>
          <a:bodyPr wrap="square" rtlCol="0">
            <a:spAutoFit/>
          </a:bodyPr>
          <a:lstStyle/>
          <a:p>
            <a:r>
              <a:rPr lang="en-US" sz="2800" dirty="0" smtClean="0"/>
              <a:t>Fill registration cards out and send them in to OPW</a:t>
            </a:r>
            <a:endParaRPr lang="en-US" sz="2800" dirty="0"/>
          </a:p>
        </p:txBody>
      </p:sp>
      <p:sp>
        <p:nvSpPr>
          <p:cNvPr id="5" name="Right Arrow 4"/>
          <p:cNvSpPr/>
          <p:nvPr/>
        </p:nvSpPr>
        <p:spPr>
          <a:xfrm>
            <a:off x="5574792" y="34257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01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fade">
                                      <p:cBhvr>
                                        <p:cTn id="12" dur="500"/>
                                        <p:tgtEl>
                                          <p:spTgt spid="348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Torque Specifications</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448550" cy="435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6655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 Dimensions </a:t>
            </a:r>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63544"/>
            <a:ext cx="5867400" cy="439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4285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1-3100 Series Spill Containers</a:t>
            </a:r>
            <a:endParaRPr lang="en-US" dirty="0"/>
          </a:p>
        </p:txBody>
      </p:sp>
      <p:sp>
        <p:nvSpPr>
          <p:cNvPr id="6" name="TextBox 5"/>
          <p:cNvSpPr txBox="1"/>
          <p:nvPr/>
        </p:nvSpPr>
        <p:spPr>
          <a:xfrm>
            <a:off x="533400" y="3276600"/>
            <a:ext cx="8382000" cy="523220"/>
          </a:xfrm>
          <a:prstGeom prst="rect">
            <a:avLst/>
          </a:prstGeom>
          <a:noFill/>
        </p:spPr>
        <p:txBody>
          <a:bodyPr wrap="square" rtlCol="0">
            <a:spAutoFit/>
          </a:bodyPr>
          <a:lstStyle/>
          <a:p>
            <a:r>
              <a:rPr lang="en-US" sz="2800" dirty="0" smtClean="0"/>
              <a:t>Edge single wall will require the use of an FSA adaptor </a:t>
            </a:r>
            <a:endParaRPr lang="en-US" sz="2800" dirty="0"/>
          </a:p>
        </p:txBody>
      </p:sp>
      <p:sp>
        <p:nvSpPr>
          <p:cNvPr id="7" name="TextBox 6"/>
          <p:cNvSpPr txBox="1"/>
          <p:nvPr/>
        </p:nvSpPr>
        <p:spPr>
          <a:xfrm>
            <a:off x="823415" y="4267200"/>
            <a:ext cx="8077200" cy="954107"/>
          </a:xfrm>
          <a:prstGeom prst="rect">
            <a:avLst/>
          </a:prstGeom>
          <a:noFill/>
        </p:spPr>
        <p:txBody>
          <a:bodyPr wrap="square" rtlCol="0">
            <a:spAutoFit/>
          </a:bodyPr>
          <a:lstStyle/>
          <a:p>
            <a:r>
              <a:rPr lang="en-US" sz="2800" dirty="0" smtClean="0">
                <a:solidFill>
                  <a:srgbClr val="FF0000"/>
                </a:solidFill>
              </a:rPr>
              <a:t>Edge single wall “L” dimension 5 gallon cast iron base with FSA-400S: 151/2” </a:t>
            </a:r>
            <a:endParaRPr lang="en-US" sz="2800" dirty="0">
              <a:solidFill>
                <a:srgbClr val="FF0000"/>
              </a:solidFill>
            </a:endParaRPr>
          </a:p>
        </p:txBody>
      </p:sp>
    </p:spTree>
    <p:extLst>
      <p:ext uri="{BB962C8B-B14F-4D97-AF65-F5344CB8AC3E}">
        <p14:creationId xmlns:p14="http://schemas.microsoft.com/office/powerpoint/2010/main" val="9495057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1-3100 Series Spill Containers</a:t>
            </a:r>
          </a:p>
        </p:txBody>
      </p:sp>
      <p:sp>
        <p:nvSpPr>
          <p:cNvPr id="4" name="TextBox 3"/>
          <p:cNvSpPr txBox="1"/>
          <p:nvPr/>
        </p:nvSpPr>
        <p:spPr>
          <a:xfrm>
            <a:off x="381000" y="3048000"/>
            <a:ext cx="8534400" cy="523220"/>
          </a:xfrm>
          <a:prstGeom prst="rect">
            <a:avLst/>
          </a:prstGeom>
          <a:noFill/>
        </p:spPr>
        <p:txBody>
          <a:bodyPr wrap="square" rtlCol="0">
            <a:spAutoFit/>
          </a:bodyPr>
          <a:lstStyle/>
          <a:p>
            <a:r>
              <a:rPr lang="en-US" sz="2800" dirty="0" smtClean="0"/>
              <a:t>Edge double wall spill container “L” dimension: </a:t>
            </a:r>
            <a:r>
              <a:rPr lang="en-US" sz="2800" dirty="0" smtClean="0">
                <a:solidFill>
                  <a:srgbClr val="FF0000"/>
                </a:solidFill>
              </a:rPr>
              <a:t>15 5/8”</a:t>
            </a:r>
            <a:endParaRPr lang="en-US" sz="2800" dirty="0"/>
          </a:p>
        </p:txBody>
      </p:sp>
    </p:spTree>
    <p:extLst>
      <p:ext uri="{BB962C8B-B14F-4D97-AF65-F5344CB8AC3E}">
        <p14:creationId xmlns:p14="http://schemas.microsoft.com/office/powerpoint/2010/main" val="32012994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1-3100 Series Primary and Secondary Bucket Replacement Instructions</a:t>
            </a:r>
            <a:endParaRPr lang="en-US" dirty="0"/>
          </a:p>
        </p:txBody>
      </p:sp>
      <p:sp>
        <p:nvSpPr>
          <p:cNvPr id="4" name="TextBox 3"/>
          <p:cNvSpPr txBox="1"/>
          <p:nvPr/>
        </p:nvSpPr>
        <p:spPr>
          <a:xfrm>
            <a:off x="1143000" y="3276600"/>
            <a:ext cx="7239000" cy="2554545"/>
          </a:xfrm>
          <a:prstGeom prst="rect">
            <a:avLst/>
          </a:prstGeom>
          <a:noFill/>
        </p:spPr>
        <p:txBody>
          <a:bodyPr wrap="square" rtlCol="0">
            <a:spAutoFit/>
          </a:bodyPr>
          <a:lstStyle/>
          <a:p>
            <a:r>
              <a:rPr lang="en-US" sz="4000" dirty="0" smtClean="0"/>
              <a:t>The Edge single wall and double wall Bucket comes fully assembled and will not require disassembly to install!</a:t>
            </a:r>
            <a:endParaRPr lang="en-US" sz="4000" dirty="0"/>
          </a:p>
        </p:txBody>
      </p:sp>
    </p:spTree>
    <p:extLst>
      <p:ext uri="{BB962C8B-B14F-4D97-AF65-F5344CB8AC3E}">
        <p14:creationId xmlns:p14="http://schemas.microsoft.com/office/powerpoint/2010/main" val="19425726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ge Maintenance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88357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1-3100 Series Spill Containers</a:t>
            </a:r>
            <a:endParaRPr lang="en-US" dirty="0"/>
          </a:p>
        </p:txBody>
      </p:sp>
      <p:sp>
        <p:nvSpPr>
          <p:cNvPr id="4" name="TextBox 3"/>
          <p:cNvSpPr txBox="1"/>
          <p:nvPr/>
        </p:nvSpPr>
        <p:spPr>
          <a:xfrm>
            <a:off x="3124200" y="2721114"/>
            <a:ext cx="7162800" cy="707886"/>
          </a:xfrm>
          <a:prstGeom prst="rect">
            <a:avLst/>
          </a:prstGeom>
          <a:noFill/>
        </p:spPr>
        <p:txBody>
          <a:bodyPr wrap="square" rtlCol="0">
            <a:spAutoFit/>
          </a:bodyPr>
          <a:lstStyle/>
          <a:p>
            <a:r>
              <a:rPr lang="en-US" sz="4000" dirty="0" smtClean="0">
                <a:solidFill>
                  <a:schemeClr val="bg2">
                    <a:lumMod val="50000"/>
                  </a:schemeClr>
                </a:solidFill>
              </a:rPr>
              <a:t>Questions</a:t>
            </a:r>
            <a:endParaRPr lang="en-US" sz="4000" dirty="0">
              <a:solidFill>
                <a:schemeClr val="bg2">
                  <a:lumMod val="50000"/>
                </a:schemeClr>
              </a:solidFill>
            </a:endParaRPr>
          </a:p>
        </p:txBody>
      </p:sp>
    </p:spTree>
    <p:extLst>
      <p:ext uri="{BB962C8B-B14F-4D97-AF65-F5344CB8AC3E}">
        <p14:creationId xmlns:p14="http://schemas.microsoft.com/office/powerpoint/2010/main" val="426672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4" name="TextBox 3"/>
          <p:cNvSpPr txBox="1"/>
          <p:nvPr/>
        </p:nvSpPr>
        <p:spPr>
          <a:xfrm>
            <a:off x="2590800" y="2653613"/>
            <a:ext cx="7086600" cy="707886"/>
          </a:xfrm>
          <a:prstGeom prst="rect">
            <a:avLst/>
          </a:prstGeom>
          <a:noFill/>
        </p:spPr>
        <p:txBody>
          <a:bodyPr wrap="square" rtlCol="0">
            <a:spAutoFit/>
          </a:bodyPr>
          <a:lstStyle/>
          <a:p>
            <a:r>
              <a:rPr lang="en-US" sz="4000" dirty="0" smtClean="0"/>
              <a:t>“L DIMENSIONS”</a:t>
            </a:r>
            <a:endParaRPr lang="en-US" sz="4000" dirty="0"/>
          </a:p>
        </p:txBody>
      </p:sp>
      <p:sp>
        <p:nvSpPr>
          <p:cNvPr id="5" name="TextBox 4"/>
          <p:cNvSpPr txBox="1"/>
          <p:nvPr/>
        </p:nvSpPr>
        <p:spPr>
          <a:xfrm>
            <a:off x="152400" y="3505200"/>
            <a:ext cx="8686800" cy="2246769"/>
          </a:xfrm>
          <a:prstGeom prst="rect">
            <a:avLst/>
          </a:prstGeom>
          <a:noFill/>
        </p:spPr>
        <p:txBody>
          <a:bodyPr wrap="square" rtlCol="0">
            <a:spAutoFit/>
          </a:bodyPr>
          <a:lstStyle/>
          <a:p>
            <a:pPr marL="285750" indent="-285750">
              <a:buFont typeface="Wingdings" pitchFamily="2" charset="2"/>
              <a:buChar char="v"/>
            </a:pPr>
            <a:r>
              <a:rPr lang="en-US" sz="2800" dirty="0" smtClean="0"/>
              <a:t>5 Gallon Composite Base          </a:t>
            </a:r>
            <a:r>
              <a:rPr lang="en-US" sz="2800" b="1" dirty="0" smtClean="0">
                <a:solidFill>
                  <a:srgbClr val="FF0000"/>
                </a:solidFill>
              </a:rPr>
              <a:t>L= </a:t>
            </a:r>
            <a:r>
              <a:rPr lang="en-US" sz="2800" b="1" dirty="0" smtClean="0">
                <a:solidFill>
                  <a:schemeClr val="bg2">
                    <a:lumMod val="50000"/>
                  </a:schemeClr>
                </a:solidFill>
              </a:rPr>
              <a:t>15 5/8”</a:t>
            </a:r>
            <a:endParaRPr lang="en-US" sz="2800" dirty="0" smtClean="0">
              <a:solidFill>
                <a:schemeClr val="bg2">
                  <a:lumMod val="50000"/>
                </a:schemeClr>
              </a:solidFill>
            </a:endParaRPr>
          </a:p>
          <a:p>
            <a:pPr marL="285750" indent="-285750">
              <a:buFont typeface="Wingdings" pitchFamily="2" charset="2"/>
              <a:buChar char="v"/>
            </a:pPr>
            <a:r>
              <a:rPr lang="en-US" sz="2800" dirty="0" smtClean="0"/>
              <a:t>5 Gallon Cast Iron Base              </a:t>
            </a:r>
            <a:r>
              <a:rPr lang="en-US" sz="2800" b="1" dirty="0" smtClean="0">
                <a:solidFill>
                  <a:srgbClr val="FF0000"/>
                </a:solidFill>
              </a:rPr>
              <a:t>L= </a:t>
            </a:r>
            <a:r>
              <a:rPr lang="en-US" sz="2800" b="1" dirty="0" smtClean="0">
                <a:solidFill>
                  <a:schemeClr val="bg2">
                    <a:lumMod val="50000"/>
                  </a:schemeClr>
                </a:solidFill>
              </a:rPr>
              <a:t>14 ½”</a:t>
            </a:r>
            <a:endParaRPr lang="en-US" sz="2800" dirty="0" smtClean="0"/>
          </a:p>
          <a:p>
            <a:pPr marL="285750" indent="-285750">
              <a:buFont typeface="Wingdings" pitchFamily="2" charset="2"/>
              <a:buChar char="v"/>
            </a:pPr>
            <a:r>
              <a:rPr lang="en-US" sz="2800" dirty="0" smtClean="0"/>
              <a:t>15 Gallon Composite Base         </a:t>
            </a:r>
            <a:r>
              <a:rPr lang="en-US" sz="2800" b="1" dirty="0" smtClean="0">
                <a:solidFill>
                  <a:srgbClr val="FF0000"/>
                </a:solidFill>
              </a:rPr>
              <a:t>L= </a:t>
            </a:r>
            <a:r>
              <a:rPr lang="en-US" sz="2800" b="1" dirty="0" smtClean="0">
                <a:solidFill>
                  <a:schemeClr val="bg2">
                    <a:lumMod val="50000"/>
                  </a:schemeClr>
                </a:solidFill>
              </a:rPr>
              <a:t>19 5/8” </a:t>
            </a:r>
            <a:endParaRPr lang="en-US" sz="2800" dirty="0" smtClean="0"/>
          </a:p>
          <a:p>
            <a:pPr marL="285750" indent="-285750">
              <a:buFont typeface="Wingdings" pitchFamily="2" charset="2"/>
              <a:buChar char="v"/>
            </a:pPr>
            <a:r>
              <a:rPr lang="en-US" sz="2800" dirty="0" smtClean="0"/>
              <a:t>15 Gallon Cast Iron Base             </a:t>
            </a:r>
            <a:r>
              <a:rPr lang="en-US" sz="2800" b="1" dirty="0" smtClean="0">
                <a:solidFill>
                  <a:srgbClr val="FF0000"/>
                </a:solidFill>
              </a:rPr>
              <a:t>L= </a:t>
            </a:r>
            <a:r>
              <a:rPr lang="en-US" sz="2800" b="1" dirty="0" smtClean="0">
                <a:solidFill>
                  <a:schemeClr val="bg2">
                    <a:lumMod val="50000"/>
                  </a:schemeClr>
                </a:solidFill>
              </a:rPr>
              <a:t>18 ½” </a:t>
            </a:r>
            <a:endParaRPr lang="en-US" sz="2800" dirty="0" smtClean="0"/>
          </a:p>
          <a:p>
            <a:pPr marL="285750" indent="-285750">
              <a:buFont typeface="Wingdings" pitchFamily="2" charset="2"/>
              <a:buChar char="v"/>
            </a:pPr>
            <a:endParaRPr lang="en-US" sz="2800" dirty="0"/>
          </a:p>
        </p:txBody>
      </p:sp>
    </p:spTree>
    <p:extLst>
      <p:ext uri="{BB962C8B-B14F-4D97-AF65-F5344CB8AC3E}">
        <p14:creationId xmlns:p14="http://schemas.microsoft.com/office/powerpoint/2010/main" val="198339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5" name="TextBox 4"/>
          <p:cNvSpPr txBox="1"/>
          <p:nvPr/>
        </p:nvSpPr>
        <p:spPr>
          <a:xfrm>
            <a:off x="4191000" y="2590800"/>
            <a:ext cx="4495800" cy="1815882"/>
          </a:xfrm>
          <a:prstGeom prst="rect">
            <a:avLst/>
          </a:prstGeom>
          <a:noFill/>
        </p:spPr>
        <p:txBody>
          <a:bodyPr wrap="square" rtlCol="0">
            <a:spAutoFit/>
          </a:bodyPr>
          <a:lstStyle/>
          <a:p>
            <a:r>
              <a:rPr lang="en-US" sz="2800" dirty="0" smtClean="0"/>
              <a:t>Clean and deburr tank riser pipe then apply a non hardening gas resistant pipe sealant the riser threads.</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828800"/>
            <a:ext cx="1857375" cy="2457450"/>
          </a:xfrm>
          <a:prstGeom prst="rect">
            <a:avLst/>
          </a:prstGeom>
        </p:spPr>
      </p:pic>
      <p:sp>
        <p:nvSpPr>
          <p:cNvPr id="7" name="Right Arrow 6"/>
          <p:cNvSpPr/>
          <p:nvPr/>
        </p:nvSpPr>
        <p:spPr>
          <a:xfrm>
            <a:off x="2819400" y="29999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609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1-2100 SERIES DIRECT BURRY SPILL CONTAINERS</a:t>
            </a:r>
          </a:p>
        </p:txBody>
      </p:sp>
      <p:sp>
        <p:nvSpPr>
          <p:cNvPr id="4" name="TextBox 3"/>
          <p:cNvSpPr txBox="1"/>
          <p:nvPr/>
        </p:nvSpPr>
        <p:spPr>
          <a:xfrm>
            <a:off x="2942823" y="3737018"/>
            <a:ext cx="3403242" cy="3108543"/>
          </a:xfrm>
          <a:prstGeom prst="rect">
            <a:avLst/>
          </a:prstGeom>
          <a:noFill/>
        </p:spPr>
        <p:txBody>
          <a:bodyPr wrap="square" rtlCol="0">
            <a:spAutoFit/>
          </a:bodyPr>
          <a:lstStyle/>
          <a:p>
            <a:r>
              <a:rPr lang="en-US" sz="2800" dirty="0" smtClean="0"/>
              <a:t>Before installing FSA adapter or spill container check riser torque by using TC-400 torque cap in conjunction with the 61-SA Tool</a:t>
            </a:r>
            <a:endParaRPr lang="en-US" sz="2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 y="2514600"/>
            <a:ext cx="295604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2667000"/>
            <a:ext cx="2971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4216995" y="251567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80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6805</TotalTime>
  <Words>2461</Words>
  <Application>Microsoft Office PowerPoint</Application>
  <PresentationFormat>On-screen Show (4:3)</PresentationFormat>
  <Paragraphs>247</Paragraphs>
  <Slides>67</Slides>
  <Notes>20</Notes>
  <HiddenSlides>0</HiddenSlides>
  <MMClips>1</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Waveform</vt:lpstr>
      <vt:lpstr>OPW EVR PHASE 1 TRAINING Course</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1-2100 SERIES DIRECT BURRY SPILL CONTAINERS</vt:lpstr>
      <vt:lpstr>Questions?</vt:lpstr>
      <vt:lpstr>700L/700L Remote Series Secondary Contained Spill Bucket</vt:lpstr>
      <vt:lpstr>6511-RB16 Riser Spacer</vt:lpstr>
      <vt:lpstr>POMECO MULTI-PORT SPILL CONTAINMENT MANHOLE  INSTALLATION</vt:lpstr>
      <vt:lpstr>POMECO MULTI-PORT SPILL CONTAINMENT MANHOLE  INSTALLATION</vt:lpstr>
      <vt:lpstr>POMECO MULTI-PORT SPILL CONTAINMENT MANHOLE  INSTALLATION</vt:lpstr>
      <vt:lpstr>POMECO MULTI-PORT SPILL CONTAINMENT MANHOLE  INSTALLATION</vt:lpstr>
      <vt:lpstr>POMECO MULTI-PORT SPILL CONTAINMENT MANHOLE  INSTALLATION</vt:lpstr>
      <vt:lpstr>POMECO MULTI-PORT SPILL CONTAINMENT MANHOLE  INSTALLATION</vt:lpstr>
      <vt:lpstr>POMECO MULTI-PORT SPILL CONTAINMENT MANHOLE  INSTALLATION</vt:lpstr>
      <vt:lpstr>POMECO MULTI-PORT SPILL CONTAINMENT MANHOLE  INSTALLATION</vt:lpstr>
      <vt:lpstr>Retrofit &amp; Upgrades </vt:lpstr>
      <vt:lpstr>6521XAR Adaptor Ring</vt:lpstr>
      <vt:lpstr>Multi-Port Water Shroud</vt:lpstr>
      <vt:lpstr>Multi-Port Water Shroud</vt:lpstr>
      <vt:lpstr>POMECO 500 Series Maintenance</vt:lpstr>
      <vt:lpstr>1DK-2100 Series Drain Valve</vt:lpstr>
      <vt:lpstr>61SO-Overfill Prevention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71SO-EVR Overfill Protection Valve</vt:lpstr>
      <vt:lpstr>6111-1400 Tank Bottom Protector</vt:lpstr>
      <vt:lpstr>61JSK Jack Screw Assembly's </vt:lpstr>
      <vt:lpstr>61JSK Jack Screw Assembly's </vt:lpstr>
      <vt:lpstr>61JSK Jack Screw Assembly's </vt:lpstr>
      <vt:lpstr>61SALP EVR Rotatable Product Adapter</vt:lpstr>
      <vt:lpstr>61VSA EVR Rotatable Vapor Recovery Adapter </vt:lpstr>
      <vt:lpstr>623 Pressure Vacuum Vent</vt:lpstr>
      <vt:lpstr>Installation Tools</vt:lpstr>
      <vt:lpstr>Registration Card</vt:lpstr>
      <vt:lpstr>Torque Specifications</vt:lpstr>
      <vt:lpstr>“L” Dimensions </vt:lpstr>
      <vt:lpstr>1-3100 Series Spill Containers</vt:lpstr>
      <vt:lpstr>1-3100 Series Spill Containers</vt:lpstr>
      <vt:lpstr>1-3100 Series Primary and Secondary Bucket Replacement Instructions</vt:lpstr>
      <vt:lpstr>PowerPoint Presentation</vt:lpstr>
      <vt:lpstr>1-3100 Series Spill Containers</vt:lpstr>
    </vt:vector>
  </TitlesOfParts>
  <Company>OPWFMS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OPW EVR PHASE 1 UST</dc:title>
  <dc:creator>Lucas Jones</dc:creator>
  <cp:lastModifiedBy>Lucas Jones</cp:lastModifiedBy>
  <cp:revision>139</cp:revision>
  <dcterms:created xsi:type="dcterms:W3CDTF">2011-12-28T17:40:50Z</dcterms:created>
  <dcterms:modified xsi:type="dcterms:W3CDTF">2012-02-28T20:41:44Z</dcterms:modified>
</cp:coreProperties>
</file>